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60" d="100"/>
          <a:sy n="60" d="100"/>
        </p:scale>
        <p:origin x="840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Libro1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MX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r>
              <a:rPr lang="es-CO"/>
              <a:t>Resultados Encuesta</a:t>
            </a:r>
          </a:p>
          <a:p>
            <a:pPr>
              <a:defRPr/>
            </a:pPr>
            <a:r>
              <a:rPr lang="es-CO"/>
              <a:t>Primer Cuatrimestre Ene-Abril 2024</a:t>
            </a:r>
          </a:p>
          <a:p>
            <a:pPr>
              <a:defRPr/>
            </a:pPr>
            <a:r>
              <a:rPr lang="es-CO"/>
              <a:t>Intervención Social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b="0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effectLst/>
              <a:latin typeface="+mn-lt"/>
              <a:ea typeface="+mn-ea"/>
              <a:cs typeface="+mn-cs"/>
            </a:defRPr>
          </a:pPr>
          <a:endParaRPr lang="es-CO"/>
        </a:p>
      </c:txPr>
    </c:title>
    <c:autoTitleDeleted val="0"/>
    <c:plotArea>
      <c:layout>
        <c:manualLayout>
          <c:layoutTarget val="inner"/>
          <c:xMode val="edge"/>
          <c:yMode val="edge"/>
          <c:x val="2.031377139065884E-2"/>
          <c:y val="0.30206337894839586"/>
          <c:w val="0.9593726048340202"/>
          <c:h val="0.60698188226604499"/>
        </c:manualLayout>
      </c:layout>
      <c:barChart>
        <c:barDir val="col"/>
        <c:grouping val="clustered"/>
        <c:varyColors val="0"/>
        <c:ser>
          <c:idx val="0"/>
          <c:order val="0"/>
          <c:spPr>
            <a:gradFill>
              <a:gsLst>
                <a:gs pos="0">
                  <a:schemeClr val="accent1"/>
                </a:gs>
                <a:gs pos="100000">
                  <a:schemeClr val="accent1">
                    <a:lumMod val="84000"/>
                  </a:schemeClr>
                </a:gs>
              </a:gsLst>
              <a:lin ang="5400000" scaled="1"/>
            </a:gra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c:spPr>
          <c:invertIfNegative val="0"/>
          <c:dPt>
            <c:idx val="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1-43A8-4EC5-9CD8-2E7F69170192}"/>
              </c:ext>
            </c:extLst>
          </c:dPt>
          <c:dPt>
            <c:idx val="3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3-43A8-4EC5-9CD8-2E7F69170192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3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Hoja1!$C$15:$C$18</c:f>
              <c:strCache>
                <c:ptCount val="4"/>
                <c:pt idx="0">
                  <c:v>Muy satisfecho</c:v>
                </c:pt>
                <c:pt idx="1">
                  <c:v>Satisfecho</c:v>
                </c:pt>
                <c:pt idx="2">
                  <c:v>Insatisfecho</c:v>
                </c:pt>
                <c:pt idx="3">
                  <c:v>Muy insatisfecho</c:v>
                </c:pt>
              </c:strCache>
            </c:strRef>
          </c:cat>
          <c:val>
            <c:numRef>
              <c:f>Hoja1!$D$15:$D$18</c:f>
              <c:numCache>
                <c:formatCode>0%</c:formatCode>
                <c:ptCount val="4"/>
                <c:pt idx="0">
                  <c:v>0.83870967741935487</c:v>
                </c:pt>
                <c:pt idx="1">
                  <c:v>0.12903225806451613</c:v>
                </c:pt>
                <c:pt idx="2">
                  <c:v>0</c:v>
                </c:pt>
                <c:pt idx="3">
                  <c:v>3.2258064516129031E-2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43A8-4EC5-9CD8-2E7F69170192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41"/>
        <c:axId val="133889496"/>
        <c:axId val="230751728"/>
      </c:barChart>
      <c:catAx>
        <c:axId val="1338894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endParaRPr lang="es-CO"/>
          </a:p>
        </c:txPr>
        <c:crossAx val="230751728"/>
        <c:crosses val="autoZero"/>
        <c:auto val="1"/>
        <c:lblAlgn val="ctr"/>
        <c:lblOffset val="100"/>
        <c:noMultiLvlLbl val="0"/>
      </c:catAx>
      <c:valAx>
        <c:axId val="230751728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extTo"/>
        <c:crossAx val="13388949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lt1"/>
        </a:gs>
        <a:gs pos="68000">
          <a:schemeClr val="lt1">
            <a:lumMod val="85000"/>
          </a:schemeClr>
        </a:gs>
        <a:gs pos="100000">
          <a:schemeClr val="lt1"/>
        </a:gs>
      </a:gsLst>
      <a:lin ang="5400000" scaled="1"/>
      <a:tileRect/>
    </a:gradFill>
    <a:ln w="9525" cap="flat" cmpd="sng" algn="ctr">
      <a:noFill/>
      <a:round/>
    </a:ln>
    <a:effectLst>
      <a:outerShdw blurRad="50800" dist="38100" dir="5400000" algn="t" rotWithShape="0">
        <a:prstClr val="black">
          <a:alpha val="40000"/>
        </a:prstClr>
      </a:outerShdw>
    </a:effectLst>
  </c:spPr>
  <c:txPr>
    <a:bodyPr/>
    <a:lstStyle/>
    <a:p>
      <a:pPr>
        <a:defRPr/>
      </a:pPr>
      <a:endParaRPr lang="es-CO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4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>
      <a:effectLst/>
    </cs:defRPr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68000">
            <a:schemeClr val="lt1">
              <a:lumMod val="85000"/>
            </a:schemeClr>
          </a:gs>
          <a:gs pos="100000">
            <a:schemeClr val="lt1"/>
          </a:gs>
        </a:gsLst>
        <a:lin ang="5400000" scaled="1"/>
        <a:tileRect/>
      </a:gra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lt1"/>
    </cs:fontRef>
    <cs:spPr/>
    <cs:defRPr sz="133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gradFill>
          <a:gsLst>
            <a:gs pos="0">
              <a:schemeClr val="phClr"/>
            </a:gs>
            <a:gs pos="100000">
              <a:schemeClr val="phClr">
                <a:lumMod val="84000"/>
              </a:schemeClr>
            </a:gs>
          </a:gsLst>
          <a:lin ang="5400000" scaled="1"/>
        </a:gra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35000"/>
          <a:lumOff val="65000"/>
        </a:schemeClr>
      </a:solidFill>
      <a:ln w="9525">
        <a:solidFill>
          <a:schemeClr val="dk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dk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kern="1200">
      <a:effectLst/>
    </cs:defRPr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ln w="9525">
        <a:solidFill>
          <a:schemeClr val="dk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985ED8-8363-455C-B11E-6185D541FCEB}" type="datetimeFigureOut">
              <a:rPr lang="es-CO" smtClean="0"/>
              <a:t>4/08/2025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1C85C-3927-4B13-9B80-751973A39D5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93559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985ED8-8363-455C-B11E-6185D541FCEB}" type="datetimeFigureOut">
              <a:rPr lang="es-CO" smtClean="0"/>
              <a:t>4/08/2025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1C85C-3927-4B13-9B80-751973A39D5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2094426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985ED8-8363-455C-B11E-6185D541FCEB}" type="datetimeFigureOut">
              <a:rPr lang="es-CO" smtClean="0"/>
              <a:t>4/08/2025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1C85C-3927-4B13-9B80-751973A39D5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6949188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nterior 1">
  <p:cSld name="Interior 1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Google Shape;24;p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6912812"/>
          </a:xfrm>
          <a:prstGeom prst="rect">
            <a:avLst/>
          </a:prstGeom>
          <a:noFill/>
          <a:ln>
            <a:noFill/>
          </a:ln>
        </p:spPr>
      </p:pic>
      <p:sp>
        <p:nvSpPr>
          <p:cNvPr id="25" name="Google Shape;25;p4"/>
          <p:cNvSpPr txBox="1">
            <a:spLocks noGrp="1"/>
          </p:cNvSpPr>
          <p:nvPr>
            <p:ph type="title"/>
          </p:nvPr>
        </p:nvSpPr>
        <p:spPr>
          <a:xfrm>
            <a:off x="1164465" y="867402"/>
            <a:ext cx="9211614" cy="4891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  <a:defRPr sz="2100">
                <a:solidFill>
                  <a:srgbClr val="2A5FA5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2122726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985ED8-8363-455C-B11E-6185D541FCEB}" type="datetimeFigureOut">
              <a:rPr lang="es-CO" smtClean="0"/>
              <a:t>4/08/2025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1C85C-3927-4B13-9B80-751973A39D5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933882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985ED8-8363-455C-B11E-6185D541FCEB}" type="datetimeFigureOut">
              <a:rPr lang="es-CO" smtClean="0"/>
              <a:t>4/08/2025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1C85C-3927-4B13-9B80-751973A39D5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4314158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985ED8-8363-455C-B11E-6185D541FCEB}" type="datetimeFigureOut">
              <a:rPr lang="es-CO" smtClean="0"/>
              <a:t>4/08/2025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1C85C-3927-4B13-9B80-751973A39D5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5377388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985ED8-8363-455C-B11E-6185D541FCEB}" type="datetimeFigureOut">
              <a:rPr lang="es-CO" smtClean="0"/>
              <a:t>4/08/2025</a:t>
            </a:fld>
            <a:endParaRPr lang="es-CO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1C85C-3927-4B13-9B80-751973A39D5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264529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985ED8-8363-455C-B11E-6185D541FCEB}" type="datetimeFigureOut">
              <a:rPr lang="es-CO" smtClean="0"/>
              <a:t>4/08/2025</a:t>
            </a:fld>
            <a:endParaRPr lang="es-CO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1C85C-3927-4B13-9B80-751973A39D5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6346359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985ED8-8363-455C-B11E-6185D541FCEB}" type="datetimeFigureOut">
              <a:rPr lang="es-CO" smtClean="0"/>
              <a:t>4/08/2025</a:t>
            </a:fld>
            <a:endParaRPr lang="es-CO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1C85C-3927-4B13-9B80-751973A39D5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558470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985ED8-8363-455C-B11E-6185D541FCEB}" type="datetimeFigureOut">
              <a:rPr lang="es-CO" smtClean="0"/>
              <a:t>4/08/2025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1C85C-3927-4B13-9B80-751973A39D5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637566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985ED8-8363-455C-B11E-6185D541FCEB}" type="datetimeFigureOut">
              <a:rPr lang="es-CO" smtClean="0"/>
              <a:t>4/08/2025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1C85C-3927-4B13-9B80-751973A39D5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789308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985ED8-8363-455C-B11E-6185D541FCEB}" type="datetimeFigureOut">
              <a:rPr lang="es-CO" smtClean="0"/>
              <a:t>4/08/2025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A1C85C-3927-4B13-9B80-751973A39D5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51614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Marcador de texto 2"/>
          <p:cNvSpPr txBox="1">
            <a:spLocks/>
          </p:cNvSpPr>
          <p:nvPr/>
        </p:nvSpPr>
        <p:spPr>
          <a:xfrm>
            <a:off x="1032293" y="1130968"/>
            <a:ext cx="6232107" cy="878305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es-CO" sz="1800" dirty="0"/>
              <a:t>EMCALI EICE ESP, en la búsqueda del mejoramiento continuo, relacionado con las prácticas de Responsabilidad Social y nuestra  labor de acompañamiento a las diferentes solicitudes o necesidades de la comunidad en materia de servicios públicos ofrecidos por nuestra empresa, se evalúa en cada evento la satisfacción. </a:t>
            </a:r>
          </a:p>
        </p:txBody>
      </p:sp>
      <p:graphicFrame>
        <p:nvGraphicFramePr>
          <p:cNvPr id="16" name="Gráfico 1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81123239"/>
              </p:ext>
            </p:extLst>
          </p:nvPr>
        </p:nvGraphicFramePr>
        <p:xfrm>
          <a:off x="1280160" y="2833877"/>
          <a:ext cx="6390640" cy="34015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7" name="Título 4"/>
          <p:cNvSpPr txBox="1">
            <a:spLocks noGrp="1"/>
          </p:cNvSpPr>
          <p:nvPr>
            <p:ph type="title"/>
          </p:nvPr>
        </p:nvSpPr>
        <p:spPr>
          <a:xfrm>
            <a:off x="1032293" y="622615"/>
            <a:ext cx="6607760" cy="4000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0" anchor="ctr" anchorCtr="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s-ES" sz="2000" b="1" spc="-40" dirty="0">
                <a:solidFill>
                  <a:srgbClr val="0070C0"/>
                </a:solidFill>
                <a:latin typeface="Arial" charset="0"/>
                <a:ea typeface="Arial" charset="0"/>
                <a:cs typeface="Arial" charset="0"/>
              </a:rPr>
              <a:t>RESPONSABILIDAD SOCIAL EMPRESARIAL</a:t>
            </a:r>
          </a:p>
        </p:txBody>
      </p:sp>
      <p:sp>
        <p:nvSpPr>
          <p:cNvPr id="2" name="CuadroTexto 1"/>
          <p:cNvSpPr txBox="1"/>
          <p:nvPr/>
        </p:nvSpPr>
        <p:spPr>
          <a:xfrm>
            <a:off x="8077200" y="747295"/>
            <a:ext cx="2589462" cy="4524315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CO" dirty="0"/>
              <a:t>El 84% de los encuestados valoraron con “muy satisfecho” el acompañamiento recibido en aspectos relacionados con la oportunidad de la convocatoria para la participación,  el medio empleado, el tema tratado.</a:t>
            </a:r>
          </a:p>
          <a:p>
            <a:r>
              <a:rPr lang="es-CO" dirty="0"/>
              <a:t>Los encuestados pertenecen a las comunas 1,5,6,10,13,16,18,19 y Yumbo.</a:t>
            </a:r>
          </a:p>
        </p:txBody>
      </p:sp>
    </p:spTree>
    <p:extLst>
      <p:ext uri="{BB962C8B-B14F-4D97-AF65-F5344CB8AC3E}">
        <p14:creationId xmlns:p14="http://schemas.microsoft.com/office/powerpoint/2010/main" val="142955796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107</Words>
  <Application>Microsoft Office PowerPoint</Application>
  <PresentationFormat>Panorámica</PresentationFormat>
  <Paragraphs>7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RESPONSABILIDAD SOCIAL EMPRESARIAL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RESPONSABILIDAD SOCIAL EMPRESARIAL</dc:title>
  <dc:creator>CLAUDIA BUITRAGO SANCHEZ</dc:creator>
  <cp:lastModifiedBy>Paka Candamil</cp:lastModifiedBy>
  <cp:revision>5</cp:revision>
  <dcterms:created xsi:type="dcterms:W3CDTF">2024-07-16T20:27:21Z</dcterms:created>
  <dcterms:modified xsi:type="dcterms:W3CDTF">2025-08-04T21:12:35Z</dcterms:modified>
</cp:coreProperties>
</file>