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40" r:id="rId14"/>
    <p:sldId id="341" r:id="rId15"/>
    <p:sldId id="342" r:id="rId16"/>
    <p:sldId id="343" r:id="rId17"/>
    <p:sldId id="344" r:id="rId18"/>
    <p:sldId id="345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347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22540" y="503825"/>
            <a:ext cx="628864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174899" y="1450434"/>
            <a:ext cx="3089275" cy="30568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645025" y="1498684"/>
            <a:ext cx="3614420" cy="2877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5790" y="503825"/>
            <a:ext cx="7492418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3150" y="1338443"/>
            <a:ext cx="5081270" cy="321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75"/>
            <a:ext cx="9141460" cy="5143500"/>
            <a:chOff x="0" y="575"/>
            <a:chExt cx="914146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1209" y="575"/>
              <a:ext cx="5030099" cy="51422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00"/>
              <a:ext cx="5344795" cy="5143500"/>
            </a:xfrm>
            <a:custGeom>
              <a:avLst/>
              <a:gdLst/>
              <a:ahLst/>
              <a:cxnLst/>
              <a:rect l="l" t="t" r="r" b="b"/>
              <a:pathLst>
                <a:path w="5344795" h="5143500">
                  <a:moveTo>
                    <a:pt x="4341239" y="5142905"/>
                  </a:moveTo>
                  <a:lnTo>
                    <a:pt x="0" y="5142905"/>
                  </a:lnTo>
                  <a:lnTo>
                    <a:pt x="0" y="0"/>
                  </a:lnTo>
                  <a:lnTo>
                    <a:pt x="5055506" y="0"/>
                  </a:lnTo>
                  <a:lnTo>
                    <a:pt x="5075673" y="55900"/>
                  </a:lnTo>
                  <a:lnTo>
                    <a:pt x="5095021" y="110990"/>
                  </a:lnTo>
                  <a:lnTo>
                    <a:pt x="5113560" y="165282"/>
                  </a:lnTo>
                  <a:lnTo>
                    <a:pt x="5131299" y="218788"/>
                  </a:lnTo>
                  <a:lnTo>
                    <a:pt x="5148248" y="271520"/>
                  </a:lnTo>
                  <a:lnTo>
                    <a:pt x="5164418" y="323490"/>
                  </a:lnTo>
                  <a:lnTo>
                    <a:pt x="5179818" y="374710"/>
                  </a:lnTo>
                  <a:lnTo>
                    <a:pt x="5194458" y="425192"/>
                  </a:lnTo>
                  <a:lnTo>
                    <a:pt x="5208348" y="474948"/>
                  </a:lnTo>
                  <a:lnTo>
                    <a:pt x="5221499" y="523990"/>
                  </a:lnTo>
                  <a:lnTo>
                    <a:pt x="5233919" y="572330"/>
                  </a:lnTo>
                  <a:lnTo>
                    <a:pt x="5245619" y="619980"/>
                  </a:lnTo>
                  <a:lnTo>
                    <a:pt x="5256609" y="666951"/>
                  </a:lnTo>
                  <a:lnTo>
                    <a:pt x="5266898" y="713257"/>
                  </a:lnTo>
                  <a:lnTo>
                    <a:pt x="5276497" y="758909"/>
                  </a:lnTo>
                  <a:lnTo>
                    <a:pt x="5285415" y="803919"/>
                  </a:lnTo>
                  <a:lnTo>
                    <a:pt x="5293663" y="848298"/>
                  </a:lnTo>
                  <a:lnTo>
                    <a:pt x="5301250" y="892060"/>
                  </a:lnTo>
                  <a:lnTo>
                    <a:pt x="5308187" y="935216"/>
                  </a:lnTo>
                  <a:lnTo>
                    <a:pt x="5314482" y="977778"/>
                  </a:lnTo>
                  <a:lnTo>
                    <a:pt x="5320147" y="1019757"/>
                  </a:lnTo>
                  <a:lnTo>
                    <a:pt x="5325190" y="1061167"/>
                  </a:lnTo>
                  <a:lnTo>
                    <a:pt x="5329622" y="1102018"/>
                  </a:lnTo>
                  <a:lnTo>
                    <a:pt x="5333453" y="1142324"/>
                  </a:lnTo>
                  <a:lnTo>
                    <a:pt x="5336693" y="1182095"/>
                  </a:lnTo>
                  <a:lnTo>
                    <a:pt x="5339351" y="1221345"/>
                  </a:lnTo>
                  <a:lnTo>
                    <a:pt x="5341438" y="1260084"/>
                  </a:lnTo>
                  <a:lnTo>
                    <a:pt x="5342964" y="1298326"/>
                  </a:lnTo>
                  <a:lnTo>
                    <a:pt x="5344369" y="1373363"/>
                  </a:lnTo>
                  <a:lnTo>
                    <a:pt x="5344269" y="1410182"/>
                  </a:lnTo>
                  <a:lnTo>
                    <a:pt x="5342513" y="1482483"/>
                  </a:lnTo>
                  <a:lnTo>
                    <a:pt x="5338749" y="1553080"/>
                  </a:lnTo>
                  <a:lnTo>
                    <a:pt x="5333055" y="1622069"/>
                  </a:lnTo>
                  <a:lnTo>
                    <a:pt x="5325512" y="1689545"/>
                  </a:lnTo>
                  <a:lnTo>
                    <a:pt x="5316198" y="1755606"/>
                  </a:lnTo>
                  <a:lnTo>
                    <a:pt x="5305193" y="1820346"/>
                  </a:lnTo>
                  <a:lnTo>
                    <a:pt x="5292576" y="1883863"/>
                  </a:lnTo>
                  <a:lnTo>
                    <a:pt x="5278426" y="1946251"/>
                  </a:lnTo>
                  <a:lnTo>
                    <a:pt x="5262823" y="2007608"/>
                  </a:lnTo>
                  <a:lnTo>
                    <a:pt x="5245846" y="2068028"/>
                  </a:lnTo>
                  <a:lnTo>
                    <a:pt x="5227575" y="2127608"/>
                  </a:lnTo>
                  <a:lnTo>
                    <a:pt x="5208087" y="2186445"/>
                  </a:lnTo>
                  <a:lnTo>
                    <a:pt x="5187464" y="2244633"/>
                  </a:lnTo>
                  <a:lnTo>
                    <a:pt x="5165784" y="2302269"/>
                  </a:lnTo>
                  <a:lnTo>
                    <a:pt x="5143126" y="2359449"/>
                  </a:lnTo>
                  <a:lnTo>
                    <a:pt x="5119570" y="2416269"/>
                  </a:lnTo>
                  <a:lnTo>
                    <a:pt x="5095195" y="2472826"/>
                  </a:lnTo>
                  <a:lnTo>
                    <a:pt x="5070081" y="2529214"/>
                  </a:lnTo>
                  <a:lnTo>
                    <a:pt x="5044306" y="2585530"/>
                  </a:lnTo>
                  <a:lnTo>
                    <a:pt x="5017950" y="2641870"/>
                  </a:lnTo>
                  <a:lnTo>
                    <a:pt x="4991092" y="2698330"/>
                  </a:lnTo>
                  <a:lnTo>
                    <a:pt x="4963812" y="2755007"/>
                  </a:lnTo>
                  <a:lnTo>
                    <a:pt x="4936188" y="2811995"/>
                  </a:lnTo>
                  <a:lnTo>
                    <a:pt x="4908301" y="2869391"/>
                  </a:lnTo>
                  <a:lnTo>
                    <a:pt x="4894283" y="2898272"/>
                  </a:lnTo>
                  <a:lnTo>
                    <a:pt x="4866149" y="2956460"/>
                  </a:lnTo>
                  <a:lnTo>
                    <a:pt x="4837949" y="3015297"/>
                  </a:lnTo>
                  <a:lnTo>
                    <a:pt x="4809763" y="3074877"/>
                  </a:lnTo>
                  <a:lnTo>
                    <a:pt x="4781670" y="3135297"/>
                  </a:lnTo>
                  <a:lnTo>
                    <a:pt x="4753749" y="3196654"/>
                  </a:lnTo>
                  <a:lnTo>
                    <a:pt x="4726079" y="3259042"/>
                  </a:lnTo>
                  <a:lnTo>
                    <a:pt x="4698741" y="3322559"/>
                  </a:lnTo>
                  <a:lnTo>
                    <a:pt x="4671812" y="3387299"/>
                  </a:lnTo>
                  <a:lnTo>
                    <a:pt x="4645373" y="3453360"/>
                  </a:lnTo>
                  <a:lnTo>
                    <a:pt x="4619503" y="3520836"/>
                  </a:lnTo>
                  <a:lnTo>
                    <a:pt x="4594281" y="3589825"/>
                  </a:lnTo>
                  <a:lnTo>
                    <a:pt x="4569786" y="3660422"/>
                  </a:lnTo>
                  <a:lnTo>
                    <a:pt x="4546098" y="3732723"/>
                  </a:lnTo>
                  <a:lnTo>
                    <a:pt x="4534582" y="3769542"/>
                  </a:lnTo>
                  <a:lnTo>
                    <a:pt x="4523296" y="3806823"/>
                  </a:lnTo>
                  <a:lnTo>
                    <a:pt x="4512252" y="3844579"/>
                  </a:lnTo>
                  <a:lnTo>
                    <a:pt x="4501460" y="3882820"/>
                  </a:lnTo>
                  <a:lnTo>
                    <a:pt x="4490928" y="3921560"/>
                  </a:lnTo>
                  <a:lnTo>
                    <a:pt x="4480667" y="3960809"/>
                  </a:lnTo>
                  <a:lnTo>
                    <a:pt x="4470688" y="4000581"/>
                  </a:lnTo>
                  <a:lnTo>
                    <a:pt x="4460999" y="4040886"/>
                  </a:lnTo>
                  <a:lnTo>
                    <a:pt x="4451611" y="4081738"/>
                  </a:lnTo>
                  <a:lnTo>
                    <a:pt x="4442534" y="4123148"/>
                  </a:lnTo>
                  <a:lnTo>
                    <a:pt x="4433777" y="4165127"/>
                  </a:lnTo>
                  <a:lnTo>
                    <a:pt x="4425351" y="4207689"/>
                  </a:lnTo>
                  <a:lnTo>
                    <a:pt x="4417266" y="4250845"/>
                  </a:lnTo>
                  <a:lnTo>
                    <a:pt x="4409530" y="4294606"/>
                  </a:lnTo>
                  <a:lnTo>
                    <a:pt x="4402155" y="4338986"/>
                  </a:lnTo>
                  <a:lnTo>
                    <a:pt x="4395150" y="4383996"/>
                  </a:lnTo>
                  <a:lnTo>
                    <a:pt x="4388526" y="4429648"/>
                  </a:lnTo>
                  <a:lnTo>
                    <a:pt x="4382291" y="4475953"/>
                  </a:lnTo>
                  <a:lnTo>
                    <a:pt x="4376456" y="4522925"/>
                  </a:lnTo>
                  <a:lnTo>
                    <a:pt x="4371031" y="4570575"/>
                  </a:lnTo>
                  <a:lnTo>
                    <a:pt x="4366026" y="4618915"/>
                  </a:lnTo>
                  <a:lnTo>
                    <a:pt x="4361450" y="4667957"/>
                  </a:lnTo>
                  <a:lnTo>
                    <a:pt x="4357314" y="4717713"/>
                  </a:lnTo>
                  <a:lnTo>
                    <a:pt x="4353627" y="4768195"/>
                  </a:lnTo>
                  <a:lnTo>
                    <a:pt x="4350400" y="4819415"/>
                  </a:lnTo>
                  <a:lnTo>
                    <a:pt x="4347642" y="4871385"/>
                  </a:lnTo>
                  <a:lnTo>
                    <a:pt x="4345363" y="4924117"/>
                  </a:lnTo>
                  <a:lnTo>
                    <a:pt x="4343574" y="4977623"/>
                  </a:lnTo>
                  <a:lnTo>
                    <a:pt x="4342283" y="5031915"/>
                  </a:lnTo>
                  <a:lnTo>
                    <a:pt x="4341502" y="5087005"/>
                  </a:lnTo>
                  <a:lnTo>
                    <a:pt x="4341239" y="514290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876015" y="1419106"/>
            <a:ext cx="1623060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spc="-95" dirty="0">
                <a:solidFill>
                  <a:srgbClr val="FFFFFF"/>
                </a:solidFill>
                <a:latin typeface="Trebuchet MS"/>
                <a:cs typeface="Trebuchet MS"/>
              </a:rPr>
              <a:t>Informe</a:t>
            </a:r>
            <a:r>
              <a:rPr sz="2750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750" spc="-3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endParaRPr sz="27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38511" y="2100049"/>
            <a:ext cx="2383155" cy="1442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300" b="1" spc="-855" dirty="0">
                <a:solidFill>
                  <a:srgbClr val="FFFFFF"/>
                </a:solidFill>
                <a:latin typeface="Trebuchet MS"/>
                <a:cs typeface="Trebuchet MS"/>
              </a:rPr>
              <a:t>2023</a:t>
            </a:r>
            <a:endParaRPr sz="93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11687" y="1685604"/>
            <a:ext cx="2002789" cy="7848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950" b="0" spc="-175" dirty="0">
                <a:solidFill>
                  <a:srgbClr val="FFFFFF"/>
                </a:solidFill>
                <a:latin typeface="Trebuchet MS"/>
                <a:cs typeface="Trebuchet MS"/>
              </a:rPr>
              <a:t>Gestión</a:t>
            </a:r>
            <a:endParaRPr sz="4950" dirty="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5642610" cy="4652010"/>
            <a:chOff x="0" y="0"/>
            <a:chExt cx="5642610" cy="4652010"/>
          </a:xfrm>
        </p:grpSpPr>
        <p:sp>
          <p:nvSpPr>
            <p:cNvPr id="9" name="object 9"/>
            <p:cNvSpPr/>
            <p:nvPr/>
          </p:nvSpPr>
          <p:spPr>
            <a:xfrm>
              <a:off x="0" y="0"/>
              <a:ext cx="1956435" cy="1393190"/>
            </a:xfrm>
            <a:custGeom>
              <a:avLst/>
              <a:gdLst/>
              <a:ahLst/>
              <a:cxnLst/>
              <a:rect l="l" t="t" r="r" b="b"/>
              <a:pathLst>
                <a:path w="1956435" h="1393190">
                  <a:moveTo>
                    <a:pt x="275241" y="1393108"/>
                  </a:moveTo>
                  <a:lnTo>
                    <a:pt x="228692" y="1392743"/>
                  </a:lnTo>
                  <a:lnTo>
                    <a:pt x="180593" y="1391280"/>
                  </a:lnTo>
                  <a:lnTo>
                    <a:pt x="130903" y="1388697"/>
                  </a:lnTo>
                  <a:lnTo>
                    <a:pt x="79584" y="1384973"/>
                  </a:lnTo>
                  <a:lnTo>
                    <a:pt x="26599" y="1380085"/>
                  </a:lnTo>
                  <a:lnTo>
                    <a:pt x="0" y="1377132"/>
                  </a:lnTo>
                  <a:lnTo>
                    <a:pt x="0" y="0"/>
                  </a:lnTo>
                  <a:lnTo>
                    <a:pt x="1956121" y="0"/>
                  </a:lnTo>
                  <a:lnTo>
                    <a:pt x="1951757" y="2910"/>
                  </a:lnTo>
                  <a:lnTo>
                    <a:pt x="1918820" y="26064"/>
                  </a:lnTo>
                  <a:lnTo>
                    <a:pt x="1887001" y="49613"/>
                  </a:lnTo>
                  <a:lnTo>
                    <a:pt x="1856262" y="73536"/>
                  </a:lnTo>
                  <a:lnTo>
                    <a:pt x="1826564" y="97809"/>
                  </a:lnTo>
                  <a:lnTo>
                    <a:pt x="1770134" y="147325"/>
                  </a:lnTo>
                  <a:lnTo>
                    <a:pt x="1717404" y="197987"/>
                  </a:lnTo>
                  <a:lnTo>
                    <a:pt x="1668063" y="249622"/>
                  </a:lnTo>
                  <a:lnTo>
                    <a:pt x="1621801" y="302058"/>
                  </a:lnTo>
                  <a:lnTo>
                    <a:pt x="1578310" y="355121"/>
                  </a:lnTo>
                  <a:lnTo>
                    <a:pt x="1537280" y="408638"/>
                  </a:lnTo>
                  <a:lnTo>
                    <a:pt x="1498401" y="462436"/>
                  </a:lnTo>
                  <a:lnTo>
                    <a:pt x="1461364" y="516342"/>
                  </a:lnTo>
                  <a:lnTo>
                    <a:pt x="1425859" y="570182"/>
                  </a:lnTo>
                  <a:lnTo>
                    <a:pt x="1391577" y="623785"/>
                  </a:lnTo>
                  <a:lnTo>
                    <a:pt x="1309190" y="755612"/>
                  </a:lnTo>
                  <a:lnTo>
                    <a:pt x="1292972" y="781431"/>
                  </a:lnTo>
                  <a:lnTo>
                    <a:pt x="1260486" y="832349"/>
                  </a:lnTo>
                  <a:lnTo>
                    <a:pt x="1227675" y="882164"/>
                  </a:lnTo>
                  <a:lnTo>
                    <a:pt x="1194230" y="930701"/>
                  </a:lnTo>
                  <a:lnTo>
                    <a:pt x="1159841" y="977789"/>
                  </a:lnTo>
                  <a:lnTo>
                    <a:pt x="1124198" y="1023253"/>
                  </a:lnTo>
                  <a:lnTo>
                    <a:pt x="1086993" y="1066922"/>
                  </a:lnTo>
                  <a:lnTo>
                    <a:pt x="1047915" y="1108621"/>
                  </a:lnTo>
                  <a:lnTo>
                    <a:pt x="1006655" y="1148177"/>
                  </a:lnTo>
                  <a:lnTo>
                    <a:pt x="962904" y="1185418"/>
                  </a:lnTo>
                  <a:lnTo>
                    <a:pt x="916353" y="1220171"/>
                  </a:lnTo>
                  <a:lnTo>
                    <a:pt x="866690" y="1252262"/>
                  </a:lnTo>
                  <a:lnTo>
                    <a:pt x="813608" y="1281518"/>
                  </a:lnTo>
                  <a:lnTo>
                    <a:pt x="756796" y="1307766"/>
                  </a:lnTo>
                  <a:lnTo>
                    <a:pt x="695946" y="1330834"/>
                  </a:lnTo>
                  <a:lnTo>
                    <a:pt x="630747" y="1350547"/>
                  </a:lnTo>
                  <a:lnTo>
                    <a:pt x="560890" y="1366733"/>
                  </a:lnTo>
                  <a:lnTo>
                    <a:pt x="486066" y="1379219"/>
                  </a:lnTo>
                  <a:lnTo>
                    <a:pt x="446694" y="1384020"/>
                  </a:lnTo>
                  <a:lnTo>
                    <a:pt x="405964" y="1387831"/>
                  </a:lnTo>
                  <a:lnTo>
                    <a:pt x="363838" y="1390631"/>
                  </a:lnTo>
                  <a:lnTo>
                    <a:pt x="320276" y="1392397"/>
                  </a:lnTo>
                  <a:lnTo>
                    <a:pt x="275241" y="13931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03624" y="4004250"/>
              <a:ext cx="4138929" cy="127000"/>
            </a:xfrm>
            <a:custGeom>
              <a:avLst/>
              <a:gdLst/>
              <a:ahLst/>
              <a:cxnLst/>
              <a:rect l="l" t="t" r="r" b="b"/>
              <a:pathLst>
                <a:path w="4138929" h="127000">
                  <a:moveTo>
                    <a:pt x="4138499" y="126899"/>
                  </a:moveTo>
                  <a:lnTo>
                    <a:pt x="0" y="126899"/>
                  </a:lnTo>
                  <a:lnTo>
                    <a:pt x="0" y="0"/>
                  </a:lnTo>
                  <a:lnTo>
                    <a:pt x="4138499" y="0"/>
                  </a:lnTo>
                  <a:lnTo>
                    <a:pt x="4138499" y="1268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6324" y="223424"/>
              <a:ext cx="1349999" cy="13721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00124" y="147224"/>
              <a:ext cx="1502410" cy="1524635"/>
            </a:xfrm>
            <a:custGeom>
              <a:avLst/>
              <a:gdLst/>
              <a:ahLst/>
              <a:cxnLst/>
              <a:rect l="l" t="t" r="r" b="b"/>
              <a:pathLst>
                <a:path w="1502410" h="1524635">
                  <a:moveTo>
                    <a:pt x="0" y="762299"/>
                  </a:moveTo>
                  <a:lnTo>
                    <a:pt x="1477" y="714090"/>
                  </a:lnTo>
                  <a:lnTo>
                    <a:pt x="5852" y="666678"/>
                  </a:lnTo>
                  <a:lnTo>
                    <a:pt x="13037" y="620152"/>
                  </a:lnTo>
                  <a:lnTo>
                    <a:pt x="22942" y="574601"/>
                  </a:lnTo>
                  <a:lnTo>
                    <a:pt x="35480" y="530115"/>
                  </a:lnTo>
                  <a:lnTo>
                    <a:pt x="50564" y="486783"/>
                  </a:lnTo>
                  <a:lnTo>
                    <a:pt x="68105" y="444695"/>
                  </a:lnTo>
                  <a:lnTo>
                    <a:pt x="88014" y="403938"/>
                  </a:lnTo>
                  <a:lnTo>
                    <a:pt x="110205" y="364604"/>
                  </a:lnTo>
                  <a:lnTo>
                    <a:pt x="134589" y="326781"/>
                  </a:lnTo>
                  <a:lnTo>
                    <a:pt x="161079" y="290559"/>
                  </a:lnTo>
                  <a:lnTo>
                    <a:pt x="189585" y="256026"/>
                  </a:lnTo>
                  <a:lnTo>
                    <a:pt x="220021" y="223272"/>
                  </a:lnTo>
                  <a:lnTo>
                    <a:pt x="252298" y="192387"/>
                  </a:lnTo>
                  <a:lnTo>
                    <a:pt x="286328" y="163459"/>
                  </a:lnTo>
                  <a:lnTo>
                    <a:pt x="322023" y="136578"/>
                  </a:lnTo>
                  <a:lnTo>
                    <a:pt x="359295" y="111834"/>
                  </a:lnTo>
                  <a:lnTo>
                    <a:pt x="398057" y="89315"/>
                  </a:lnTo>
                  <a:lnTo>
                    <a:pt x="438219" y="69111"/>
                  </a:lnTo>
                  <a:lnTo>
                    <a:pt x="479695" y="51311"/>
                  </a:lnTo>
                  <a:lnTo>
                    <a:pt x="522396" y="36005"/>
                  </a:lnTo>
                  <a:lnTo>
                    <a:pt x="566234" y="23281"/>
                  </a:lnTo>
                  <a:lnTo>
                    <a:pt x="611122" y="13229"/>
                  </a:lnTo>
                  <a:lnTo>
                    <a:pt x="656971" y="5939"/>
                  </a:lnTo>
                  <a:lnTo>
                    <a:pt x="703692" y="1499"/>
                  </a:lnTo>
                  <a:lnTo>
                    <a:pt x="751199" y="0"/>
                  </a:lnTo>
                  <a:lnTo>
                    <a:pt x="800813" y="1662"/>
                  </a:lnTo>
                  <a:lnTo>
                    <a:pt x="849940" y="6610"/>
                  </a:lnTo>
                  <a:lnTo>
                    <a:pt x="898436" y="14782"/>
                  </a:lnTo>
                  <a:lnTo>
                    <a:pt x="946153" y="26116"/>
                  </a:lnTo>
                  <a:lnTo>
                    <a:pt x="992947" y="40551"/>
                  </a:lnTo>
                  <a:lnTo>
                    <a:pt x="1038671" y="58026"/>
                  </a:lnTo>
                  <a:lnTo>
                    <a:pt x="1083180" y="78479"/>
                  </a:lnTo>
                  <a:lnTo>
                    <a:pt x="1126326" y="101849"/>
                  </a:lnTo>
                  <a:lnTo>
                    <a:pt x="1167966" y="128075"/>
                  </a:lnTo>
                  <a:lnTo>
                    <a:pt x="1207951" y="157095"/>
                  </a:lnTo>
                  <a:lnTo>
                    <a:pt x="1246137" y="188848"/>
                  </a:lnTo>
                  <a:lnTo>
                    <a:pt x="1282378" y="223272"/>
                  </a:lnTo>
                  <a:lnTo>
                    <a:pt x="1316301" y="260048"/>
                  </a:lnTo>
                  <a:lnTo>
                    <a:pt x="1347592" y="298799"/>
                  </a:lnTo>
                  <a:lnTo>
                    <a:pt x="1376189" y="339375"/>
                  </a:lnTo>
                  <a:lnTo>
                    <a:pt x="1402033" y="381630"/>
                  </a:lnTo>
                  <a:lnTo>
                    <a:pt x="1425063" y="425414"/>
                  </a:lnTo>
                  <a:lnTo>
                    <a:pt x="1445218" y="470580"/>
                  </a:lnTo>
                  <a:lnTo>
                    <a:pt x="1462438" y="516980"/>
                  </a:lnTo>
                  <a:lnTo>
                    <a:pt x="1476663" y="564465"/>
                  </a:lnTo>
                  <a:lnTo>
                    <a:pt x="1487832" y="612888"/>
                  </a:lnTo>
                  <a:lnTo>
                    <a:pt x="1495885" y="662100"/>
                  </a:lnTo>
                  <a:lnTo>
                    <a:pt x="1500761" y="711953"/>
                  </a:lnTo>
                  <a:lnTo>
                    <a:pt x="1502399" y="762299"/>
                  </a:lnTo>
                  <a:lnTo>
                    <a:pt x="1500922" y="810509"/>
                  </a:lnTo>
                  <a:lnTo>
                    <a:pt x="1496547" y="857921"/>
                  </a:lnTo>
                  <a:lnTo>
                    <a:pt x="1489362" y="904447"/>
                  </a:lnTo>
                  <a:lnTo>
                    <a:pt x="1479457" y="949998"/>
                  </a:lnTo>
                  <a:lnTo>
                    <a:pt x="1466919" y="994484"/>
                  </a:lnTo>
                  <a:lnTo>
                    <a:pt x="1451835" y="1037816"/>
                  </a:lnTo>
                  <a:lnTo>
                    <a:pt x="1434294" y="1079904"/>
                  </a:lnTo>
                  <a:lnTo>
                    <a:pt x="1414385" y="1120661"/>
                  </a:lnTo>
                  <a:lnTo>
                    <a:pt x="1392194" y="1159995"/>
                  </a:lnTo>
                  <a:lnTo>
                    <a:pt x="1367809" y="1197818"/>
                  </a:lnTo>
                  <a:lnTo>
                    <a:pt x="1341320" y="1234040"/>
                  </a:lnTo>
                  <a:lnTo>
                    <a:pt x="1312814" y="1268573"/>
                  </a:lnTo>
                  <a:lnTo>
                    <a:pt x="1282378" y="1301327"/>
                  </a:lnTo>
                  <a:lnTo>
                    <a:pt x="1250101" y="1332212"/>
                  </a:lnTo>
                  <a:lnTo>
                    <a:pt x="1216071" y="1361140"/>
                  </a:lnTo>
                  <a:lnTo>
                    <a:pt x="1180376" y="1388021"/>
                  </a:lnTo>
                  <a:lnTo>
                    <a:pt x="1143104" y="1412765"/>
                  </a:lnTo>
                  <a:lnTo>
                    <a:pt x="1104342" y="1435284"/>
                  </a:lnTo>
                  <a:lnTo>
                    <a:pt x="1064180" y="1455488"/>
                  </a:lnTo>
                  <a:lnTo>
                    <a:pt x="1022704" y="1473288"/>
                  </a:lnTo>
                  <a:lnTo>
                    <a:pt x="980003" y="1488594"/>
                  </a:lnTo>
                  <a:lnTo>
                    <a:pt x="936165" y="1501318"/>
                  </a:lnTo>
                  <a:lnTo>
                    <a:pt x="891277" y="1511370"/>
                  </a:lnTo>
                  <a:lnTo>
                    <a:pt x="845428" y="1518660"/>
                  </a:lnTo>
                  <a:lnTo>
                    <a:pt x="798707" y="1523100"/>
                  </a:lnTo>
                  <a:lnTo>
                    <a:pt x="751199" y="1524599"/>
                  </a:lnTo>
                  <a:lnTo>
                    <a:pt x="703692" y="1523100"/>
                  </a:lnTo>
                  <a:lnTo>
                    <a:pt x="656971" y="1518660"/>
                  </a:lnTo>
                  <a:lnTo>
                    <a:pt x="611122" y="1511370"/>
                  </a:lnTo>
                  <a:lnTo>
                    <a:pt x="566234" y="1501318"/>
                  </a:lnTo>
                  <a:lnTo>
                    <a:pt x="522396" y="1488594"/>
                  </a:lnTo>
                  <a:lnTo>
                    <a:pt x="479695" y="1473288"/>
                  </a:lnTo>
                  <a:lnTo>
                    <a:pt x="438219" y="1455488"/>
                  </a:lnTo>
                  <a:lnTo>
                    <a:pt x="398057" y="1435284"/>
                  </a:lnTo>
                  <a:lnTo>
                    <a:pt x="359295" y="1412765"/>
                  </a:lnTo>
                  <a:lnTo>
                    <a:pt x="322023" y="1388021"/>
                  </a:lnTo>
                  <a:lnTo>
                    <a:pt x="286328" y="1361140"/>
                  </a:lnTo>
                  <a:lnTo>
                    <a:pt x="252298" y="1332212"/>
                  </a:lnTo>
                  <a:lnTo>
                    <a:pt x="220021" y="1301327"/>
                  </a:lnTo>
                  <a:lnTo>
                    <a:pt x="189585" y="1268573"/>
                  </a:lnTo>
                  <a:lnTo>
                    <a:pt x="161079" y="1234040"/>
                  </a:lnTo>
                  <a:lnTo>
                    <a:pt x="134589" y="1197818"/>
                  </a:lnTo>
                  <a:lnTo>
                    <a:pt x="110205" y="1159995"/>
                  </a:lnTo>
                  <a:lnTo>
                    <a:pt x="88014" y="1120661"/>
                  </a:lnTo>
                  <a:lnTo>
                    <a:pt x="68105" y="1079904"/>
                  </a:lnTo>
                  <a:lnTo>
                    <a:pt x="50564" y="1037816"/>
                  </a:lnTo>
                  <a:lnTo>
                    <a:pt x="35480" y="994484"/>
                  </a:lnTo>
                  <a:lnTo>
                    <a:pt x="22942" y="949998"/>
                  </a:lnTo>
                  <a:lnTo>
                    <a:pt x="13037" y="904447"/>
                  </a:lnTo>
                  <a:lnTo>
                    <a:pt x="5852" y="857921"/>
                  </a:lnTo>
                  <a:lnTo>
                    <a:pt x="1477" y="810509"/>
                  </a:lnTo>
                  <a:lnTo>
                    <a:pt x="0" y="762299"/>
                  </a:lnTo>
                  <a:close/>
                </a:path>
              </a:pathLst>
            </a:custGeom>
            <a:ln w="152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008448" y="4131152"/>
              <a:ext cx="1315085" cy="520700"/>
            </a:xfrm>
            <a:custGeom>
              <a:avLst/>
              <a:gdLst/>
              <a:ahLst/>
              <a:cxnLst/>
              <a:rect l="l" t="t" r="r" b="b"/>
              <a:pathLst>
                <a:path w="1315085" h="520700">
                  <a:moveTo>
                    <a:pt x="1314861" y="520300"/>
                  </a:moveTo>
                  <a:lnTo>
                    <a:pt x="0" y="520300"/>
                  </a:lnTo>
                  <a:lnTo>
                    <a:pt x="0" y="0"/>
                  </a:lnTo>
                  <a:lnTo>
                    <a:pt x="1314861" y="0"/>
                  </a:lnTo>
                  <a:lnTo>
                    <a:pt x="1314861" y="520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3560" y="4215639"/>
              <a:ext cx="1124638" cy="35017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576645" y="3489255"/>
            <a:ext cx="23799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20" dirty="0">
                <a:solidFill>
                  <a:srgbClr val="FFFFFF"/>
                </a:solidFill>
                <a:latin typeface="Trebuchet MS"/>
                <a:cs typeface="Trebuchet MS"/>
              </a:rPr>
              <a:t>Gerente</a:t>
            </a:r>
            <a:r>
              <a:rPr sz="15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Trebuchet MS"/>
                <a:cs typeface="Trebuchet MS"/>
              </a:rPr>
              <a:t>General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500" b="1" spc="-114" dirty="0">
                <a:solidFill>
                  <a:srgbClr val="FFFFFF"/>
                </a:solidFill>
                <a:latin typeface="Trebuchet MS"/>
                <a:cs typeface="Trebuchet MS"/>
              </a:rPr>
              <a:t>Fulvio</a:t>
            </a:r>
            <a:r>
              <a:rPr sz="15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-100" dirty="0">
                <a:solidFill>
                  <a:srgbClr val="FFFFFF"/>
                </a:solidFill>
                <a:latin typeface="Trebuchet MS"/>
                <a:cs typeface="Trebuchet MS"/>
              </a:rPr>
              <a:t>Leonardo</a:t>
            </a:r>
            <a:r>
              <a:rPr sz="15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-55" dirty="0">
                <a:solidFill>
                  <a:srgbClr val="FFFFFF"/>
                </a:solidFill>
                <a:latin typeface="Trebuchet MS"/>
                <a:cs typeface="Trebuchet MS"/>
              </a:rPr>
              <a:t>Soto</a:t>
            </a:r>
            <a:r>
              <a:rPr sz="15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-60" dirty="0">
                <a:solidFill>
                  <a:srgbClr val="FFFFFF"/>
                </a:solidFill>
                <a:latin typeface="Trebuchet MS"/>
                <a:cs typeface="Trebuchet MS"/>
              </a:rPr>
              <a:t>Rubiano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0133" y="503825"/>
            <a:ext cx="56654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Ampliación</a:t>
            </a:r>
            <a:r>
              <a:rPr spc="-229" dirty="0"/>
              <a:t> </a:t>
            </a:r>
            <a:r>
              <a:rPr spc="-130" dirty="0"/>
              <a:t>del</a:t>
            </a:r>
            <a:r>
              <a:rPr spc="-229" dirty="0"/>
              <a:t> </a:t>
            </a:r>
            <a:r>
              <a:rPr spc="-170" dirty="0"/>
              <a:t>objeto</a:t>
            </a:r>
            <a:r>
              <a:rPr spc="-229" dirty="0"/>
              <a:t> </a:t>
            </a:r>
            <a:r>
              <a:rPr spc="-110" dirty="0"/>
              <a:t>social</a:t>
            </a:r>
            <a:r>
              <a:rPr spc="-229" dirty="0"/>
              <a:t> </a:t>
            </a:r>
            <a:r>
              <a:rPr spc="-170" dirty="0"/>
              <a:t>de</a:t>
            </a:r>
            <a:r>
              <a:rPr spc="-229" dirty="0"/>
              <a:t> </a:t>
            </a:r>
            <a:r>
              <a:rPr spc="-140" dirty="0"/>
              <a:t>Emcali</a:t>
            </a:r>
          </a:p>
        </p:txBody>
      </p:sp>
      <p:sp>
        <p:nvSpPr>
          <p:cNvPr id="3" name="object 3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29787" y="1658740"/>
            <a:ext cx="4963160" cy="2462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90" dirty="0">
                <a:latin typeface="Trebuchet MS"/>
                <a:cs typeface="Trebuchet MS"/>
              </a:rPr>
              <a:t>Aspectos</a:t>
            </a:r>
            <a:r>
              <a:rPr sz="2000" b="1" spc="-155" dirty="0">
                <a:latin typeface="Trebuchet MS"/>
                <a:cs typeface="Trebuchet MS"/>
              </a:rPr>
              <a:t> </a:t>
            </a:r>
            <a:r>
              <a:rPr sz="2000" b="1" spc="-120" dirty="0">
                <a:latin typeface="Trebuchet MS"/>
                <a:cs typeface="Trebuchet MS"/>
              </a:rPr>
              <a:t>Relevantes</a:t>
            </a:r>
            <a:r>
              <a:rPr sz="2000" b="1" spc="-155" dirty="0">
                <a:latin typeface="Trebuchet MS"/>
                <a:cs typeface="Trebuchet MS"/>
              </a:rPr>
              <a:t> </a:t>
            </a:r>
            <a:r>
              <a:rPr sz="2000" b="1" spc="-10" dirty="0">
                <a:latin typeface="Trebuchet MS"/>
                <a:cs typeface="Trebuchet MS"/>
              </a:rPr>
              <a:t>Nuevos</a:t>
            </a:r>
            <a:endParaRPr sz="2000">
              <a:latin typeface="Trebuchet MS"/>
              <a:cs typeface="Trebuchet MS"/>
            </a:endParaRPr>
          </a:p>
          <a:p>
            <a:pPr marL="469900" marR="73025" indent="-336550" algn="just">
              <a:lnSpc>
                <a:spcPct val="114999"/>
              </a:lnSpc>
              <a:spcBef>
                <a:spcPts val="1330"/>
              </a:spcBef>
              <a:buFont typeface="Microsoft Sans Serif"/>
              <a:buChar char="●"/>
              <a:tabLst>
                <a:tab pos="469900" algn="l"/>
                <a:tab pos="471170" algn="l"/>
              </a:tabLst>
            </a:pPr>
            <a:r>
              <a:rPr sz="1400" dirty="0">
                <a:latin typeface="Trebuchet MS"/>
                <a:cs typeface="Trebuchet MS"/>
              </a:rPr>
              <a:t>	</a:t>
            </a:r>
            <a:r>
              <a:rPr sz="1400" spc="-70" dirty="0">
                <a:latin typeface="Trebuchet MS"/>
                <a:cs typeface="Trebuchet MS"/>
              </a:rPr>
              <a:t>Aprovechamiento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plataforma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tecnológica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para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soluciones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 </a:t>
            </a:r>
            <a:r>
              <a:rPr sz="1400" spc="-65" dirty="0">
                <a:latin typeface="Trebuchet MS"/>
                <a:cs typeface="Trebuchet MS"/>
              </a:rPr>
              <a:t>telecomunicaciones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TICs.</a:t>
            </a:r>
            <a:endParaRPr sz="1400">
              <a:latin typeface="Trebuchet MS"/>
              <a:cs typeface="Trebuchet MS"/>
            </a:endParaRPr>
          </a:p>
          <a:p>
            <a:pPr marL="471170" indent="-337820" algn="just">
              <a:lnSpc>
                <a:spcPct val="100000"/>
              </a:lnSpc>
              <a:spcBef>
                <a:spcPts val="254"/>
              </a:spcBef>
              <a:buFont typeface="Microsoft Sans Serif"/>
              <a:buChar char="●"/>
              <a:tabLst>
                <a:tab pos="471170" algn="l"/>
              </a:tabLst>
            </a:pPr>
            <a:r>
              <a:rPr sz="1400" spc="-50" dirty="0">
                <a:latin typeface="Trebuchet MS"/>
                <a:cs typeface="Trebuchet MS"/>
              </a:rPr>
              <a:t>Innovación</a:t>
            </a:r>
            <a:r>
              <a:rPr sz="1400" spc="-65" dirty="0">
                <a:latin typeface="Trebuchet MS"/>
                <a:cs typeface="Trebuchet MS"/>
              </a:rPr>
              <a:t> (registro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patentes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propiedad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industrial).</a:t>
            </a:r>
            <a:endParaRPr sz="1400">
              <a:latin typeface="Trebuchet MS"/>
              <a:cs typeface="Trebuchet MS"/>
            </a:endParaRPr>
          </a:p>
          <a:p>
            <a:pPr marL="469900" marR="5080" indent="-336550" algn="just">
              <a:lnSpc>
                <a:spcPct val="114999"/>
              </a:lnSpc>
              <a:buFont typeface="Microsoft Sans Serif"/>
              <a:buChar char="●"/>
              <a:tabLst>
                <a:tab pos="469900" algn="l"/>
                <a:tab pos="471170" algn="l"/>
              </a:tabLst>
            </a:pPr>
            <a:r>
              <a:rPr sz="1400" dirty="0">
                <a:latin typeface="Trebuchet MS"/>
                <a:cs typeface="Trebuchet MS"/>
              </a:rPr>
              <a:t>	</a:t>
            </a:r>
            <a:r>
              <a:rPr sz="1400" spc="-75" dirty="0">
                <a:latin typeface="Trebuchet MS"/>
                <a:cs typeface="Trebuchet MS"/>
              </a:rPr>
              <a:t>Facturación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conjunta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todo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tipo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bienes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y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servicios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120" dirty="0">
                <a:latin typeface="Trebuchet MS"/>
                <a:cs typeface="Trebuchet MS"/>
              </a:rPr>
              <a:t> </a:t>
            </a:r>
            <a:r>
              <a:rPr sz="1400" spc="-15" dirty="0">
                <a:latin typeface="Trebuchet MS"/>
                <a:cs typeface="Trebuchet MS"/>
              </a:rPr>
              <a:t>los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términos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artículo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148</a:t>
            </a:r>
            <a:r>
              <a:rPr sz="1400" spc="-95" dirty="0">
                <a:latin typeface="Trebuchet MS"/>
                <a:cs typeface="Trebuchet MS"/>
              </a:rPr>
              <a:t> Ley </a:t>
            </a:r>
            <a:r>
              <a:rPr sz="1400" spc="-140" dirty="0">
                <a:latin typeface="Trebuchet MS"/>
                <a:cs typeface="Trebuchet MS"/>
              </a:rPr>
              <a:t>142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130" dirty="0">
                <a:latin typeface="Trebuchet MS"/>
                <a:cs typeface="Trebuchet MS"/>
              </a:rPr>
              <a:t>/94.</a:t>
            </a:r>
            <a:endParaRPr sz="1400">
              <a:latin typeface="Trebuchet MS"/>
              <a:cs typeface="Trebuchet MS"/>
            </a:endParaRPr>
          </a:p>
          <a:p>
            <a:pPr marL="469900" marR="146685" indent="-336550" algn="just">
              <a:lnSpc>
                <a:spcPct val="114999"/>
              </a:lnSpc>
              <a:buFont typeface="Microsoft Sans Serif"/>
              <a:buChar char="●"/>
              <a:tabLst>
                <a:tab pos="469900" algn="l"/>
                <a:tab pos="471170" algn="l"/>
              </a:tabLst>
            </a:pPr>
            <a:r>
              <a:rPr sz="1400" dirty="0">
                <a:latin typeface="Trebuchet MS"/>
                <a:cs typeface="Trebuchet MS"/>
              </a:rPr>
              <a:t>	</a:t>
            </a:r>
            <a:r>
              <a:rPr sz="1400" spc="-55" dirty="0">
                <a:latin typeface="Trebuchet MS"/>
                <a:cs typeface="Trebuchet MS"/>
              </a:rPr>
              <a:t>Construcción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y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operación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redes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para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prestación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15" dirty="0">
                <a:latin typeface="Trebuchet MS"/>
                <a:cs typeface="Trebuchet MS"/>
              </a:rPr>
              <a:t>los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servicios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a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refiere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Artículo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28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95" dirty="0">
                <a:latin typeface="Trebuchet MS"/>
                <a:cs typeface="Trebuchet MS"/>
              </a:rPr>
              <a:t> Ley </a:t>
            </a:r>
            <a:r>
              <a:rPr sz="1400" spc="-135" dirty="0">
                <a:latin typeface="Trebuchet MS"/>
                <a:cs typeface="Trebuchet MS"/>
              </a:rPr>
              <a:t>142/94;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así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como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15" dirty="0">
                <a:latin typeface="Trebuchet MS"/>
                <a:cs typeface="Trebuchet MS"/>
              </a:rPr>
              <a:t>los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servicios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referidos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15" dirty="0">
                <a:latin typeface="Trebuchet MS"/>
                <a:cs typeface="Trebuchet MS"/>
              </a:rPr>
              <a:t>los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artículos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165" dirty="0">
                <a:latin typeface="Trebuchet MS"/>
                <a:cs typeface="Trebuchet MS"/>
              </a:rPr>
              <a:t>161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y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130" dirty="0">
                <a:latin typeface="Trebuchet MS"/>
                <a:cs typeface="Trebuchet MS"/>
              </a:rPr>
              <a:t>164.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117032" y="1472005"/>
            <a:ext cx="3027045" cy="3671570"/>
            <a:chOff x="6117032" y="1472005"/>
            <a:chExt cx="3027045" cy="3671570"/>
          </a:xfrm>
        </p:grpSpPr>
        <p:sp>
          <p:nvSpPr>
            <p:cNvPr id="6" name="object 6"/>
            <p:cNvSpPr/>
            <p:nvPr/>
          </p:nvSpPr>
          <p:spPr>
            <a:xfrm>
              <a:off x="6661737" y="1472005"/>
              <a:ext cx="2482850" cy="3671570"/>
            </a:xfrm>
            <a:custGeom>
              <a:avLst/>
              <a:gdLst/>
              <a:ahLst/>
              <a:cxnLst/>
              <a:rect l="l" t="t" r="r" b="b"/>
              <a:pathLst>
                <a:path w="2482850" h="3671570">
                  <a:moveTo>
                    <a:pt x="2482262" y="3671494"/>
                  </a:moveTo>
                  <a:lnTo>
                    <a:pt x="0" y="3671494"/>
                  </a:lnTo>
                  <a:lnTo>
                    <a:pt x="11895" y="3659481"/>
                  </a:lnTo>
                  <a:lnTo>
                    <a:pt x="43032" y="3627157"/>
                  </a:lnTo>
                  <a:lnTo>
                    <a:pt x="73349" y="3594800"/>
                  </a:lnTo>
                  <a:lnTo>
                    <a:pt x="102860" y="3562413"/>
                  </a:lnTo>
                  <a:lnTo>
                    <a:pt x="131579" y="3529998"/>
                  </a:lnTo>
                  <a:lnTo>
                    <a:pt x="159519" y="3497558"/>
                  </a:lnTo>
                  <a:lnTo>
                    <a:pt x="186695" y="3465095"/>
                  </a:lnTo>
                  <a:lnTo>
                    <a:pt x="213120" y="3432612"/>
                  </a:lnTo>
                  <a:lnTo>
                    <a:pt x="238810" y="3400111"/>
                  </a:lnTo>
                  <a:lnTo>
                    <a:pt x="263777" y="3367595"/>
                  </a:lnTo>
                  <a:lnTo>
                    <a:pt x="288036" y="3335066"/>
                  </a:lnTo>
                  <a:lnTo>
                    <a:pt x="311601" y="3302527"/>
                  </a:lnTo>
                  <a:lnTo>
                    <a:pt x="334485" y="3269981"/>
                  </a:lnTo>
                  <a:lnTo>
                    <a:pt x="356704" y="3237430"/>
                  </a:lnTo>
                  <a:lnTo>
                    <a:pt x="378271" y="3204877"/>
                  </a:lnTo>
                  <a:lnTo>
                    <a:pt x="399199" y="3172323"/>
                  </a:lnTo>
                  <a:lnTo>
                    <a:pt x="419504" y="3139773"/>
                  </a:lnTo>
                  <a:lnTo>
                    <a:pt x="458297" y="3074690"/>
                  </a:lnTo>
                  <a:lnTo>
                    <a:pt x="494763" y="3009648"/>
                  </a:lnTo>
                  <a:lnTo>
                    <a:pt x="529013" y="2944668"/>
                  </a:lnTo>
                  <a:lnTo>
                    <a:pt x="561161" y="2879769"/>
                  </a:lnTo>
                  <a:lnTo>
                    <a:pt x="591317" y="2814973"/>
                  </a:lnTo>
                  <a:lnTo>
                    <a:pt x="619595" y="2750300"/>
                  </a:lnTo>
                  <a:lnTo>
                    <a:pt x="646107" y="2685769"/>
                  </a:lnTo>
                  <a:lnTo>
                    <a:pt x="670964" y="2621402"/>
                  </a:lnTo>
                  <a:lnTo>
                    <a:pt x="694280" y="2557218"/>
                  </a:lnTo>
                  <a:lnTo>
                    <a:pt x="716166" y="2493239"/>
                  </a:lnTo>
                  <a:lnTo>
                    <a:pt x="736735" y="2429483"/>
                  </a:lnTo>
                  <a:lnTo>
                    <a:pt x="756098" y="2365973"/>
                  </a:lnTo>
                  <a:lnTo>
                    <a:pt x="774369" y="2302727"/>
                  </a:lnTo>
                  <a:lnTo>
                    <a:pt x="791659" y="2239766"/>
                  </a:lnTo>
                  <a:lnTo>
                    <a:pt x="808081" y="2177112"/>
                  </a:lnTo>
                  <a:lnTo>
                    <a:pt x="823747" y="2114783"/>
                  </a:lnTo>
                  <a:lnTo>
                    <a:pt x="838769" y="2052801"/>
                  </a:lnTo>
                  <a:lnTo>
                    <a:pt x="853259" y="1991185"/>
                  </a:lnTo>
                  <a:lnTo>
                    <a:pt x="867330" y="1929957"/>
                  </a:lnTo>
                  <a:lnTo>
                    <a:pt x="887895" y="1838884"/>
                  </a:lnTo>
                  <a:lnTo>
                    <a:pt x="901409" y="1778712"/>
                  </a:lnTo>
                  <a:lnTo>
                    <a:pt x="908149" y="1748796"/>
                  </a:lnTo>
                  <a:lnTo>
                    <a:pt x="921665" y="1689319"/>
                  </a:lnTo>
                  <a:lnTo>
                    <a:pt x="935322" y="1630331"/>
                  </a:lnTo>
                  <a:lnTo>
                    <a:pt x="949234" y="1571852"/>
                  </a:lnTo>
                  <a:lnTo>
                    <a:pt x="963512" y="1513902"/>
                  </a:lnTo>
                  <a:lnTo>
                    <a:pt x="978269" y="1456502"/>
                  </a:lnTo>
                  <a:lnTo>
                    <a:pt x="993617" y="1399672"/>
                  </a:lnTo>
                  <a:lnTo>
                    <a:pt x="1009668" y="1343433"/>
                  </a:lnTo>
                  <a:lnTo>
                    <a:pt x="1026534" y="1287804"/>
                  </a:lnTo>
                  <a:lnTo>
                    <a:pt x="1044328" y="1232807"/>
                  </a:lnTo>
                  <a:lnTo>
                    <a:pt x="1063161" y="1178461"/>
                  </a:lnTo>
                  <a:lnTo>
                    <a:pt x="1083147" y="1124787"/>
                  </a:lnTo>
                  <a:lnTo>
                    <a:pt x="1104397" y="1071805"/>
                  </a:lnTo>
                  <a:lnTo>
                    <a:pt x="1127024" y="1019535"/>
                  </a:lnTo>
                  <a:lnTo>
                    <a:pt x="1151139" y="967998"/>
                  </a:lnTo>
                  <a:lnTo>
                    <a:pt x="1176856" y="917215"/>
                  </a:lnTo>
                  <a:lnTo>
                    <a:pt x="1204286" y="867205"/>
                  </a:lnTo>
                  <a:lnTo>
                    <a:pt x="1233541" y="817989"/>
                  </a:lnTo>
                  <a:lnTo>
                    <a:pt x="1264735" y="769587"/>
                  </a:lnTo>
                  <a:lnTo>
                    <a:pt x="1297978" y="722019"/>
                  </a:lnTo>
                  <a:lnTo>
                    <a:pt x="1333384" y="675307"/>
                  </a:lnTo>
                  <a:lnTo>
                    <a:pt x="1371064" y="629469"/>
                  </a:lnTo>
                  <a:lnTo>
                    <a:pt x="1411131" y="584528"/>
                  </a:lnTo>
                  <a:lnTo>
                    <a:pt x="1453697" y="540502"/>
                  </a:lnTo>
                  <a:lnTo>
                    <a:pt x="1498875" y="497412"/>
                  </a:lnTo>
                  <a:lnTo>
                    <a:pt x="1546776" y="455279"/>
                  </a:lnTo>
                  <a:lnTo>
                    <a:pt x="1597513" y="414123"/>
                  </a:lnTo>
                  <a:lnTo>
                    <a:pt x="1651198" y="373964"/>
                  </a:lnTo>
                  <a:lnTo>
                    <a:pt x="1707943" y="334823"/>
                  </a:lnTo>
                  <a:lnTo>
                    <a:pt x="1767861" y="296720"/>
                  </a:lnTo>
                  <a:lnTo>
                    <a:pt x="1831064" y="259675"/>
                  </a:lnTo>
                  <a:lnTo>
                    <a:pt x="1897663" y="223709"/>
                  </a:lnTo>
                  <a:lnTo>
                    <a:pt x="1932272" y="206136"/>
                  </a:lnTo>
                  <a:lnTo>
                    <a:pt x="1967772" y="188841"/>
                  </a:lnTo>
                  <a:lnTo>
                    <a:pt x="2004178" y="171826"/>
                  </a:lnTo>
                  <a:lnTo>
                    <a:pt x="2041503" y="155093"/>
                  </a:lnTo>
                  <a:lnTo>
                    <a:pt x="2079761" y="138645"/>
                  </a:lnTo>
                  <a:lnTo>
                    <a:pt x="2118967" y="122485"/>
                  </a:lnTo>
                  <a:lnTo>
                    <a:pt x="2159134" y="106615"/>
                  </a:lnTo>
                  <a:lnTo>
                    <a:pt x="2200277" y="91037"/>
                  </a:lnTo>
                  <a:lnTo>
                    <a:pt x="2242410" y="75754"/>
                  </a:lnTo>
                  <a:lnTo>
                    <a:pt x="2285546" y="60769"/>
                  </a:lnTo>
                  <a:lnTo>
                    <a:pt x="2329700" y="46084"/>
                  </a:lnTo>
                  <a:lnTo>
                    <a:pt x="2374885" y="31701"/>
                  </a:lnTo>
                  <a:lnTo>
                    <a:pt x="2421116" y="17624"/>
                  </a:lnTo>
                  <a:lnTo>
                    <a:pt x="2468407" y="3855"/>
                  </a:lnTo>
                  <a:lnTo>
                    <a:pt x="2482262" y="0"/>
                  </a:lnTo>
                  <a:lnTo>
                    <a:pt x="2482262" y="3671494"/>
                  </a:lnTo>
                  <a:close/>
                </a:path>
              </a:pathLst>
            </a:custGeom>
            <a:solidFill>
              <a:srgbClr val="FA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93232" y="1993975"/>
              <a:ext cx="2093999" cy="21521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155132" y="1955874"/>
              <a:ext cx="2170430" cy="2228850"/>
            </a:xfrm>
            <a:custGeom>
              <a:avLst/>
              <a:gdLst/>
              <a:ahLst/>
              <a:cxnLst/>
              <a:rect l="l" t="t" r="r" b="b"/>
              <a:pathLst>
                <a:path w="2170429" h="2228850">
                  <a:moveTo>
                    <a:pt x="2170199" y="1114199"/>
                  </a:moveTo>
                  <a:lnTo>
                    <a:pt x="2169197" y="1065868"/>
                  </a:lnTo>
                  <a:lnTo>
                    <a:pt x="2166217" y="1018062"/>
                  </a:lnTo>
                  <a:lnTo>
                    <a:pt x="2161299" y="970824"/>
                  </a:lnTo>
                  <a:lnTo>
                    <a:pt x="2154485" y="924196"/>
                  </a:lnTo>
                  <a:lnTo>
                    <a:pt x="2145815" y="878218"/>
                  </a:lnTo>
                  <a:lnTo>
                    <a:pt x="2135330" y="832934"/>
                  </a:lnTo>
                  <a:lnTo>
                    <a:pt x="2123071" y="788385"/>
                  </a:lnTo>
                  <a:lnTo>
                    <a:pt x="2109078" y="744613"/>
                  </a:lnTo>
                  <a:lnTo>
                    <a:pt x="2093392" y="701659"/>
                  </a:lnTo>
                  <a:lnTo>
                    <a:pt x="2076054" y="659566"/>
                  </a:lnTo>
                  <a:lnTo>
                    <a:pt x="2057105" y="618375"/>
                  </a:lnTo>
                  <a:lnTo>
                    <a:pt x="2036584" y="578128"/>
                  </a:lnTo>
                  <a:lnTo>
                    <a:pt x="2014534" y="538866"/>
                  </a:lnTo>
                  <a:lnTo>
                    <a:pt x="1990994" y="500633"/>
                  </a:lnTo>
                  <a:lnTo>
                    <a:pt x="1966006" y="463468"/>
                  </a:lnTo>
                  <a:lnTo>
                    <a:pt x="1939610" y="427415"/>
                  </a:lnTo>
                  <a:lnTo>
                    <a:pt x="1911847" y="392515"/>
                  </a:lnTo>
                  <a:lnTo>
                    <a:pt x="1882757" y="358810"/>
                  </a:lnTo>
                  <a:lnTo>
                    <a:pt x="1852381" y="326341"/>
                  </a:lnTo>
                  <a:lnTo>
                    <a:pt x="1820761" y="295151"/>
                  </a:lnTo>
                  <a:lnTo>
                    <a:pt x="1787936" y="265281"/>
                  </a:lnTo>
                  <a:lnTo>
                    <a:pt x="1753947" y="236773"/>
                  </a:lnTo>
                  <a:lnTo>
                    <a:pt x="1718835" y="209669"/>
                  </a:lnTo>
                  <a:lnTo>
                    <a:pt x="1682642" y="184011"/>
                  </a:lnTo>
                  <a:lnTo>
                    <a:pt x="1645407" y="159840"/>
                  </a:lnTo>
                  <a:lnTo>
                    <a:pt x="1607171" y="137198"/>
                  </a:lnTo>
                  <a:lnTo>
                    <a:pt x="1567975" y="116127"/>
                  </a:lnTo>
                  <a:lnTo>
                    <a:pt x="1527859" y="96670"/>
                  </a:lnTo>
                  <a:lnTo>
                    <a:pt x="1486865" y="78867"/>
                  </a:lnTo>
                  <a:lnTo>
                    <a:pt x="1445033" y="62760"/>
                  </a:lnTo>
                  <a:lnTo>
                    <a:pt x="1402404" y="48392"/>
                  </a:lnTo>
                  <a:lnTo>
                    <a:pt x="1359019" y="35804"/>
                  </a:lnTo>
                  <a:lnTo>
                    <a:pt x="1314917" y="25038"/>
                  </a:lnTo>
                  <a:lnTo>
                    <a:pt x="1270141" y="16136"/>
                  </a:lnTo>
                  <a:lnTo>
                    <a:pt x="1224730" y="9139"/>
                  </a:lnTo>
                  <a:lnTo>
                    <a:pt x="1178726" y="4089"/>
                  </a:lnTo>
                  <a:lnTo>
                    <a:pt x="1132169" y="1029"/>
                  </a:lnTo>
                  <a:lnTo>
                    <a:pt x="1085099" y="0"/>
                  </a:lnTo>
                  <a:lnTo>
                    <a:pt x="1034448" y="1213"/>
                  </a:lnTo>
                  <a:lnTo>
                    <a:pt x="984116" y="4832"/>
                  </a:lnTo>
                  <a:lnTo>
                    <a:pt x="934177" y="10825"/>
                  </a:lnTo>
                  <a:lnTo>
                    <a:pt x="884705" y="19160"/>
                  </a:lnTo>
                  <a:lnTo>
                    <a:pt x="835774" y="29807"/>
                  </a:lnTo>
                  <a:lnTo>
                    <a:pt x="787459" y="42733"/>
                  </a:lnTo>
                  <a:lnTo>
                    <a:pt x="739833" y="57906"/>
                  </a:lnTo>
                  <a:lnTo>
                    <a:pt x="692971" y="75297"/>
                  </a:lnTo>
                  <a:lnTo>
                    <a:pt x="646947" y="94872"/>
                  </a:lnTo>
                  <a:lnTo>
                    <a:pt x="601835" y="116600"/>
                  </a:lnTo>
                  <a:lnTo>
                    <a:pt x="557710" y="140450"/>
                  </a:lnTo>
                  <a:lnTo>
                    <a:pt x="514644" y="166390"/>
                  </a:lnTo>
                  <a:lnTo>
                    <a:pt x="472713" y="194389"/>
                  </a:lnTo>
                  <a:lnTo>
                    <a:pt x="431991" y="224415"/>
                  </a:lnTo>
                  <a:lnTo>
                    <a:pt x="392552" y="256437"/>
                  </a:lnTo>
                  <a:lnTo>
                    <a:pt x="354469" y="290423"/>
                  </a:lnTo>
                  <a:lnTo>
                    <a:pt x="317818" y="326341"/>
                  </a:lnTo>
                  <a:lnTo>
                    <a:pt x="284732" y="361845"/>
                  </a:lnTo>
                  <a:lnTo>
                    <a:pt x="253323" y="398664"/>
                  </a:lnTo>
                  <a:lnTo>
                    <a:pt x="223618" y="436733"/>
                  </a:lnTo>
                  <a:lnTo>
                    <a:pt x="195641" y="475988"/>
                  </a:lnTo>
                  <a:lnTo>
                    <a:pt x="169419" y="516366"/>
                  </a:lnTo>
                  <a:lnTo>
                    <a:pt x="144978" y="557801"/>
                  </a:lnTo>
                  <a:lnTo>
                    <a:pt x="122344" y="600230"/>
                  </a:lnTo>
                  <a:lnTo>
                    <a:pt x="101542" y="643589"/>
                  </a:lnTo>
                  <a:lnTo>
                    <a:pt x="82598" y="687814"/>
                  </a:lnTo>
                  <a:lnTo>
                    <a:pt x="65538" y="732839"/>
                  </a:lnTo>
                  <a:lnTo>
                    <a:pt x="50389" y="778603"/>
                  </a:lnTo>
                  <a:lnTo>
                    <a:pt x="37176" y="825039"/>
                  </a:lnTo>
                  <a:lnTo>
                    <a:pt x="25924" y="872084"/>
                  </a:lnTo>
                  <a:lnTo>
                    <a:pt x="16660" y="919674"/>
                  </a:lnTo>
                  <a:lnTo>
                    <a:pt x="9410" y="967745"/>
                  </a:lnTo>
                  <a:lnTo>
                    <a:pt x="4199" y="1016232"/>
                  </a:lnTo>
                  <a:lnTo>
                    <a:pt x="1054" y="1065072"/>
                  </a:lnTo>
                  <a:lnTo>
                    <a:pt x="0" y="1114199"/>
                  </a:lnTo>
                  <a:lnTo>
                    <a:pt x="1002" y="1162531"/>
                  </a:lnTo>
                  <a:lnTo>
                    <a:pt x="3982" y="1210337"/>
                  </a:lnTo>
                  <a:lnTo>
                    <a:pt x="8900" y="1257575"/>
                  </a:lnTo>
                  <a:lnTo>
                    <a:pt x="15714" y="1304203"/>
                  </a:lnTo>
                  <a:lnTo>
                    <a:pt x="24384" y="1350181"/>
                  </a:lnTo>
                  <a:lnTo>
                    <a:pt x="34869" y="1395465"/>
                  </a:lnTo>
                  <a:lnTo>
                    <a:pt x="47128" y="1440014"/>
                  </a:lnTo>
                  <a:lnTo>
                    <a:pt x="61121" y="1483786"/>
                  </a:lnTo>
                  <a:lnTo>
                    <a:pt x="76807" y="1526740"/>
                  </a:lnTo>
                  <a:lnTo>
                    <a:pt x="94145" y="1568833"/>
                  </a:lnTo>
                  <a:lnTo>
                    <a:pt x="113094" y="1610024"/>
                  </a:lnTo>
                  <a:lnTo>
                    <a:pt x="133615" y="1650271"/>
                  </a:lnTo>
                  <a:lnTo>
                    <a:pt x="155665" y="1689533"/>
                  </a:lnTo>
                  <a:lnTo>
                    <a:pt x="179205" y="1727766"/>
                  </a:lnTo>
                  <a:lnTo>
                    <a:pt x="204193" y="1764931"/>
                  </a:lnTo>
                  <a:lnTo>
                    <a:pt x="230589" y="1800984"/>
                  </a:lnTo>
                  <a:lnTo>
                    <a:pt x="258352" y="1835884"/>
                  </a:lnTo>
                  <a:lnTo>
                    <a:pt x="287442" y="1869589"/>
                  </a:lnTo>
                  <a:lnTo>
                    <a:pt x="317818" y="1902058"/>
                  </a:lnTo>
                  <a:lnTo>
                    <a:pt x="349438" y="1933248"/>
                  </a:lnTo>
                  <a:lnTo>
                    <a:pt x="382263" y="1963118"/>
                  </a:lnTo>
                  <a:lnTo>
                    <a:pt x="416252" y="1991626"/>
                  </a:lnTo>
                  <a:lnTo>
                    <a:pt x="451364" y="2018730"/>
                  </a:lnTo>
                  <a:lnTo>
                    <a:pt x="487557" y="2044388"/>
                  </a:lnTo>
                  <a:lnTo>
                    <a:pt x="524792" y="2068559"/>
                  </a:lnTo>
                  <a:lnTo>
                    <a:pt x="563028" y="2091201"/>
                  </a:lnTo>
                  <a:lnTo>
                    <a:pt x="602224" y="2112272"/>
                  </a:lnTo>
                  <a:lnTo>
                    <a:pt x="642340" y="2131729"/>
                  </a:lnTo>
                  <a:lnTo>
                    <a:pt x="683334" y="2149532"/>
                  </a:lnTo>
                  <a:lnTo>
                    <a:pt x="725166" y="2165639"/>
                  </a:lnTo>
                  <a:lnTo>
                    <a:pt x="767795" y="2180007"/>
                  </a:lnTo>
                  <a:lnTo>
                    <a:pt x="811180" y="2192595"/>
                  </a:lnTo>
                  <a:lnTo>
                    <a:pt x="855282" y="2203361"/>
                  </a:lnTo>
                  <a:lnTo>
                    <a:pt x="900058" y="2212263"/>
                  </a:lnTo>
                  <a:lnTo>
                    <a:pt x="945469" y="2219260"/>
                  </a:lnTo>
                  <a:lnTo>
                    <a:pt x="991473" y="2224310"/>
                  </a:lnTo>
                  <a:lnTo>
                    <a:pt x="1038030" y="2227370"/>
                  </a:lnTo>
                  <a:lnTo>
                    <a:pt x="1085099" y="2228399"/>
                  </a:lnTo>
                  <a:lnTo>
                    <a:pt x="1132169" y="2227370"/>
                  </a:lnTo>
                  <a:lnTo>
                    <a:pt x="1178726" y="2224310"/>
                  </a:lnTo>
                  <a:lnTo>
                    <a:pt x="1224730" y="2219260"/>
                  </a:lnTo>
                  <a:lnTo>
                    <a:pt x="1270141" y="2212263"/>
                  </a:lnTo>
                  <a:lnTo>
                    <a:pt x="1314917" y="2203361"/>
                  </a:lnTo>
                  <a:lnTo>
                    <a:pt x="1359019" y="2192595"/>
                  </a:lnTo>
                  <a:lnTo>
                    <a:pt x="1402404" y="2180007"/>
                  </a:lnTo>
                  <a:lnTo>
                    <a:pt x="1445033" y="2165639"/>
                  </a:lnTo>
                  <a:lnTo>
                    <a:pt x="1486865" y="2149532"/>
                  </a:lnTo>
                  <a:lnTo>
                    <a:pt x="1527859" y="2131729"/>
                  </a:lnTo>
                  <a:lnTo>
                    <a:pt x="1567975" y="2112272"/>
                  </a:lnTo>
                  <a:lnTo>
                    <a:pt x="1607171" y="2091201"/>
                  </a:lnTo>
                  <a:lnTo>
                    <a:pt x="1645407" y="2068559"/>
                  </a:lnTo>
                  <a:lnTo>
                    <a:pt x="1682642" y="2044388"/>
                  </a:lnTo>
                  <a:lnTo>
                    <a:pt x="1718835" y="2018730"/>
                  </a:lnTo>
                  <a:lnTo>
                    <a:pt x="1753947" y="1991626"/>
                  </a:lnTo>
                  <a:lnTo>
                    <a:pt x="1787936" y="1963118"/>
                  </a:lnTo>
                  <a:lnTo>
                    <a:pt x="1820761" y="1933248"/>
                  </a:lnTo>
                  <a:lnTo>
                    <a:pt x="1852381" y="1902058"/>
                  </a:lnTo>
                  <a:lnTo>
                    <a:pt x="1882757" y="1869589"/>
                  </a:lnTo>
                  <a:lnTo>
                    <a:pt x="1911847" y="1835884"/>
                  </a:lnTo>
                  <a:lnTo>
                    <a:pt x="1939610" y="1800984"/>
                  </a:lnTo>
                  <a:lnTo>
                    <a:pt x="1966006" y="1764931"/>
                  </a:lnTo>
                  <a:lnTo>
                    <a:pt x="1990994" y="1727766"/>
                  </a:lnTo>
                  <a:lnTo>
                    <a:pt x="2014534" y="1689533"/>
                  </a:lnTo>
                  <a:lnTo>
                    <a:pt x="2036584" y="1650271"/>
                  </a:lnTo>
                  <a:lnTo>
                    <a:pt x="2057105" y="1610024"/>
                  </a:lnTo>
                  <a:lnTo>
                    <a:pt x="2076054" y="1568833"/>
                  </a:lnTo>
                  <a:lnTo>
                    <a:pt x="2093392" y="1526740"/>
                  </a:lnTo>
                  <a:lnTo>
                    <a:pt x="2109078" y="1483786"/>
                  </a:lnTo>
                  <a:lnTo>
                    <a:pt x="2123071" y="1440014"/>
                  </a:lnTo>
                  <a:lnTo>
                    <a:pt x="2135330" y="1395465"/>
                  </a:lnTo>
                  <a:lnTo>
                    <a:pt x="2145815" y="1350181"/>
                  </a:lnTo>
                  <a:lnTo>
                    <a:pt x="2154485" y="1304203"/>
                  </a:lnTo>
                  <a:lnTo>
                    <a:pt x="2161299" y="1257575"/>
                  </a:lnTo>
                  <a:lnTo>
                    <a:pt x="2166217" y="1210337"/>
                  </a:lnTo>
                  <a:lnTo>
                    <a:pt x="2169197" y="1162531"/>
                  </a:lnTo>
                  <a:lnTo>
                    <a:pt x="2170199" y="1114199"/>
                  </a:lnTo>
                  <a:close/>
                </a:path>
              </a:pathLst>
            </a:custGeom>
            <a:ln w="76199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0133" y="503825"/>
            <a:ext cx="56654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Ampliación</a:t>
            </a:r>
            <a:r>
              <a:rPr spc="-229" dirty="0"/>
              <a:t> </a:t>
            </a:r>
            <a:r>
              <a:rPr spc="-130" dirty="0"/>
              <a:t>del</a:t>
            </a:r>
            <a:r>
              <a:rPr spc="-229" dirty="0"/>
              <a:t> </a:t>
            </a:r>
            <a:r>
              <a:rPr spc="-170" dirty="0"/>
              <a:t>objeto</a:t>
            </a:r>
            <a:r>
              <a:rPr spc="-229" dirty="0"/>
              <a:t> </a:t>
            </a:r>
            <a:r>
              <a:rPr spc="-110" dirty="0"/>
              <a:t>social</a:t>
            </a:r>
            <a:r>
              <a:rPr spc="-229" dirty="0"/>
              <a:t> </a:t>
            </a:r>
            <a:r>
              <a:rPr spc="-170" dirty="0"/>
              <a:t>de</a:t>
            </a:r>
            <a:r>
              <a:rPr spc="-229" dirty="0"/>
              <a:t> </a:t>
            </a:r>
            <a:r>
              <a:rPr spc="-140" dirty="0"/>
              <a:t>Emcali</a:t>
            </a:r>
          </a:p>
        </p:txBody>
      </p:sp>
      <p:sp>
        <p:nvSpPr>
          <p:cNvPr id="3" name="object 3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40400" y="1357989"/>
            <a:ext cx="69456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10" dirty="0">
                <a:latin typeface="Trebuchet MS"/>
                <a:cs typeface="Trebuchet MS"/>
              </a:rPr>
              <a:t>Propuesta</a:t>
            </a:r>
            <a:r>
              <a:rPr sz="2000" b="1" spc="-140" dirty="0">
                <a:latin typeface="Trebuchet MS"/>
                <a:cs typeface="Trebuchet MS"/>
              </a:rPr>
              <a:t> </a:t>
            </a:r>
            <a:r>
              <a:rPr sz="2000" b="1" spc="-125" dirty="0">
                <a:latin typeface="Trebuchet MS"/>
                <a:cs typeface="Trebuchet MS"/>
              </a:rPr>
              <a:t>fortalecimiento</a:t>
            </a:r>
            <a:r>
              <a:rPr sz="2000" b="1" spc="-135" dirty="0">
                <a:latin typeface="Trebuchet MS"/>
                <a:cs typeface="Trebuchet MS"/>
              </a:rPr>
              <a:t> </a:t>
            </a:r>
            <a:r>
              <a:rPr sz="2000" b="1" spc="-95" dirty="0">
                <a:latin typeface="Trebuchet MS"/>
                <a:cs typeface="Trebuchet MS"/>
              </a:rPr>
              <a:t>del</a:t>
            </a:r>
            <a:r>
              <a:rPr sz="2000" b="1" spc="-135" dirty="0">
                <a:latin typeface="Trebuchet MS"/>
                <a:cs typeface="Trebuchet MS"/>
              </a:rPr>
              <a:t> </a:t>
            </a:r>
            <a:r>
              <a:rPr sz="2000" b="1" spc="-125" dirty="0">
                <a:latin typeface="Trebuchet MS"/>
                <a:cs typeface="Trebuchet MS"/>
              </a:rPr>
              <a:t>objeto</a:t>
            </a:r>
            <a:r>
              <a:rPr sz="2000" b="1" spc="-135" dirty="0">
                <a:latin typeface="Trebuchet MS"/>
                <a:cs typeface="Trebuchet MS"/>
              </a:rPr>
              <a:t> </a:t>
            </a:r>
            <a:r>
              <a:rPr sz="2000" b="1" spc="-110" dirty="0">
                <a:latin typeface="Trebuchet MS"/>
                <a:cs typeface="Trebuchet MS"/>
              </a:rPr>
              <a:t>social.</a:t>
            </a:r>
            <a:r>
              <a:rPr sz="2000" b="1" spc="-140" dirty="0">
                <a:latin typeface="Trebuchet MS"/>
                <a:cs typeface="Trebuchet MS"/>
              </a:rPr>
              <a:t> </a:t>
            </a:r>
            <a:r>
              <a:rPr sz="2000" b="1" spc="-150" dirty="0">
                <a:latin typeface="Trebuchet MS"/>
                <a:cs typeface="Trebuchet MS"/>
              </a:rPr>
              <a:t>Acuerdo</a:t>
            </a:r>
            <a:r>
              <a:rPr sz="2000" b="1" spc="-135" dirty="0">
                <a:latin typeface="Trebuchet MS"/>
                <a:cs typeface="Trebuchet MS"/>
              </a:rPr>
              <a:t> </a:t>
            </a:r>
            <a:r>
              <a:rPr sz="2000" b="1" spc="-175" dirty="0">
                <a:latin typeface="Trebuchet MS"/>
                <a:cs typeface="Trebuchet MS"/>
              </a:rPr>
              <a:t>034</a:t>
            </a:r>
            <a:r>
              <a:rPr sz="2000" b="1" spc="-135" dirty="0">
                <a:latin typeface="Trebuchet MS"/>
                <a:cs typeface="Trebuchet MS"/>
              </a:rPr>
              <a:t> </a:t>
            </a:r>
            <a:r>
              <a:rPr sz="2000" b="1" spc="-125" dirty="0">
                <a:latin typeface="Trebuchet MS"/>
                <a:cs typeface="Trebuchet MS"/>
              </a:rPr>
              <a:t>de</a:t>
            </a:r>
            <a:r>
              <a:rPr sz="2000" b="1" spc="-135" dirty="0">
                <a:latin typeface="Trebuchet MS"/>
                <a:cs typeface="Trebuchet MS"/>
              </a:rPr>
              <a:t> 1999.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67374" y="2030024"/>
            <a:ext cx="3795395" cy="306705"/>
          </a:xfrm>
          <a:custGeom>
            <a:avLst/>
            <a:gdLst/>
            <a:ahLst/>
            <a:cxnLst/>
            <a:rect l="l" t="t" r="r" b="b"/>
            <a:pathLst>
              <a:path w="3795395" h="306705">
                <a:moveTo>
                  <a:pt x="3744248" y="306299"/>
                </a:moveTo>
                <a:lnTo>
                  <a:pt x="51050" y="306299"/>
                </a:lnTo>
                <a:lnTo>
                  <a:pt x="31179" y="302288"/>
                </a:lnTo>
                <a:lnTo>
                  <a:pt x="14952" y="291347"/>
                </a:lnTo>
                <a:lnTo>
                  <a:pt x="4011" y="275120"/>
                </a:lnTo>
                <a:lnTo>
                  <a:pt x="0" y="255248"/>
                </a:lnTo>
                <a:lnTo>
                  <a:pt x="0" y="51050"/>
                </a:lnTo>
                <a:lnTo>
                  <a:pt x="4011" y="31179"/>
                </a:lnTo>
                <a:lnTo>
                  <a:pt x="14952" y="14952"/>
                </a:lnTo>
                <a:lnTo>
                  <a:pt x="31179" y="4011"/>
                </a:lnTo>
                <a:lnTo>
                  <a:pt x="51050" y="0"/>
                </a:lnTo>
                <a:lnTo>
                  <a:pt x="3744248" y="0"/>
                </a:lnTo>
                <a:lnTo>
                  <a:pt x="3780347" y="14952"/>
                </a:lnTo>
                <a:lnTo>
                  <a:pt x="3795299" y="51050"/>
                </a:lnTo>
                <a:lnTo>
                  <a:pt x="3795299" y="255248"/>
                </a:lnTo>
                <a:lnTo>
                  <a:pt x="3791288" y="275120"/>
                </a:lnTo>
                <a:lnTo>
                  <a:pt x="3780347" y="291347"/>
                </a:lnTo>
                <a:lnTo>
                  <a:pt x="3764120" y="302288"/>
                </a:lnTo>
                <a:lnTo>
                  <a:pt x="3744248" y="3062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5352" y="2058588"/>
            <a:ext cx="9937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Objeto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rebuchet MS"/>
                <a:cs typeface="Trebuchet MS"/>
              </a:rPr>
              <a:t>social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67374" y="2521325"/>
            <a:ext cx="3795395" cy="2139315"/>
          </a:xfrm>
          <a:custGeom>
            <a:avLst/>
            <a:gdLst/>
            <a:ahLst/>
            <a:cxnLst/>
            <a:rect l="l" t="t" r="r" b="b"/>
            <a:pathLst>
              <a:path w="3795395" h="2139315">
                <a:moveTo>
                  <a:pt x="3438842" y="2138699"/>
                </a:moveTo>
                <a:lnTo>
                  <a:pt x="356457" y="2138699"/>
                </a:lnTo>
                <a:lnTo>
                  <a:pt x="308088" y="2135445"/>
                </a:lnTo>
                <a:lnTo>
                  <a:pt x="261696" y="2125966"/>
                </a:lnTo>
                <a:lnTo>
                  <a:pt x="217707" y="2110687"/>
                </a:lnTo>
                <a:lnTo>
                  <a:pt x="176546" y="2090032"/>
                </a:lnTo>
                <a:lnTo>
                  <a:pt x="138636" y="2064427"/>
                </a:lnTo>
                <a:lnTo>
                  <a:pt x="104403" y="2034295"/>
                </a:lnTo>
                <a:lnTo>
                  <a:pt x="74272" y="2000063"/>
                </a:lnTo>
                <a:lnTo>
                  <a:pt x="48666" y="1962153"/>
                </a:lnTo>
                <a:lnTo>
                  <a:pt x="28012" y="1920991"/>
                </a:lnTo>
                <a:lnTo>
                  <a:pt x="12732" y="1877003"/>
                </a:lnTo>
                <a:lnTo>
                  <a:pt x="3254" y="1830611"/>
                </a:lnTo>
                <a:lnTo>
                  <a:pt x="0" y="1782242"/>
                </a:lnTo>
                <a:lnTo>
                  <a:pt x="0" y="356456"/>
                </a:lnTo>
                <a:lnTo>
                  <a:pt x="3254" y="308087"/>
                </a:lnTo>
                <a:lnTo>
                  <a:pt x="12732" y="261696"/>
                </a:lnTo>
                <a:lnTo>
                  <a:pt x="28012" y="217707"/>
                </a:lnTo>
                <a:lnTo>
                  <a:pt x="48666" y="176546"/>
                </a:lnTo>
                <a:lnTo>
                  <a:pt x="74272" y="138636"/>
                </a:lnTo>
                <a:lnTo>
                  <a:pt x="104403" y="104403"/>
                </a:lnTo>
                <a:lnTo>
                  <a:pt x="138636" y="74272"/>
                </a:lnTo>
                <a:lnTo>
                  <a:pt x="176546" y="48666"/>
                </a:lnTo>
                <a:lnTo>
                  <a:pt x="217707" y="28012"/>
                </a:lnTo>
                <a:lnTo>
                  <a:pt x="261696" y="12732"/>
                </a:lnTo>
                <a:lnTo>
                  <a:pt x="308088" y="3254"/>
                </a:lnTo>
                <a:lnTo>
                  <a:pt x="356457" y="0"/>
                </a:lnTo>
                <a:lnTo>
                  <a:pt x="3438842" y="0"/>
                </a:lnTo>
                <a:lnTo>
                  <a:pt x="3485697" y="3091"/>
                </a:lnTo>
                <a:lnTo>
                  <a:pt x="3531351" y="12212"/>
                </a:lnTo>
                <a:lnTo>
                  <a:pt x="3575253" y="27133"/>
                </a:lnTo>
                <a:lnTo>
                  <a:pt x="3616846" y="47625"/>
                </a:lnTo>
                <a:lnTo>
                  <a:pt x="3655579" y="73458"/>
                </a:lnTo>
                <a:lnTo>
                  <a:pt x="3690895" y="104403"/>
                </a:lnTo>
                <a:lnTo>
                  <a:pt x="3721841" y="139720"/>
                </a:lnTo>
                <a:lnTo>
                  <a:pt x="3747674" y="178452"/>
                </a:lnTo>
                <a:lnTo>
                  <a:pt x="3768166" y="220046"/>
                </a:lnTo>
                <a:lnTo>
                  <a:pt x="3783087" y="263948"/>
                </a:lnTo>
                <a:lnTo>
                  <a:pt x="3792208" y="309602"/>
                </a:lnTo>
                <a:lnTo>
                  <a:pt x="3795299" y="356456"/>
                </a:lnTo>
                <a:lnTo>
                  <a:pt x="3795299" y="1782242"/>
                </a:lnTo>
                <a:lnTo>
                  <a:pt x="3792045" y="1830611"/>
                </a:lnTo>
                <a:lnTo>
                  <a:pt x="3782566" y="1877003"/>
                </a:lnTo>
                <a:lnTo>
                  <a:pt x="3767287" y="1920991"/>
                </a:lnTo>
                <a:lnTo>
                  <a:pt x="3746633" y="1962153"/>
                </a:lnTo>
                <a:lnTo>
                  <a:pt x="3721027" y="2000063"/>
                </a:lnTo>
                <a:lnTo>
                  <a:pt x="3690896" y="2034295"/>
                </a:lnTo>
                <a:lnTo>
                  <a:pt x="3656663" y="2064427"/>
                </a:lnTo>
                <a:lnTo>
                  <a:pt x="3618753" y="2090032"/>
                </a:lnTo>
                <a:lnTo>
                  <a:pt x="3577592" y="2110687"/>
                </a:lnTo>
                <a:lnTo>
                  <a:pt x="3533603" y="2125966"/>
                </a:lnTo>
                <a:lnTo>
                  <a:pt x="3487212" y="2135445"/>
                </a:lnTo>
                <a:lnTo>
                  <a:pt x="3438842" y="2138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44802" y="2692148"/>
            <a:ext cx="3390900" cy="16236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5"/>
              </a:spcBef>
            </a:pPr>
            <a:r>
              <a:rPr sz="1300" spc="-50" dirty="0">
                <a:latin typeface="Trebuchet MS"/>
                <a:cs typeface="Trebuchet MS"/>
              </a:rPr>
              <a:t>Las</a:t>
            </a:r>
            <a:r>
              <a:rPr sz="1300" spc="-55" dirty="0">
                <a:latin typeface="Trebuchet MS"/>
                <a:cs typeface="Trebuchet MS"/>
              </a:rPr>
              <a:t> Empresas Municipales de </a:t>
            </a:r>
            <a:r>
              <a:rPr sz="1300" spc="-105" dirty="0">
                <a:latin typeface="Trebuchet MS"/>
                <a:cs typeface="Trebuchet MS"/>
              </a:rPr>
              <a:t>Cali,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EMCALI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E.I.C.E. </a:t>
            </a:r>
            <a:r>
              <a:rPr sz="1300" spc="-165" dirty="0">
                <a:latin typeface="Trebuchet MS"/>
                <a:cs typeface="Trebuchet MS"/>
              </a:rPr>
              <a:t>E.S.P.,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tienen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como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objeto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social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prestación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de </a:t>
            </a:r>
            <a:r>
              <a:rPr sz="1300" spc="-45" dirty="0">
                <a:latin typeface="Trebuchet MS"/>
                <a:cs typeface="Trebuchet MS"/>
              </a:rPr>
              <a:t>servicios</a:t>
            </a:r>
            <a:r>
              <a:rPr sz="1300" spc="-3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públicos</a:t>
            </a:r>
            <a:r>
              <a:rPr sz="1300" spc="-2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domiciliarios</a:t>
            </a:r>
            <a:r>
              <a:rPr sz="1300" spc="-2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contemplados</a:t>
            </a:r>
            <a:r>
              <a:rPr sz="1300" spc="-25" dirty="0">
                <a:latin typeface="Trebuchet MS"/>
                <a:cs typeface="Trebuchet MS"/>
              </a:rPr>
              <a:t> en </a:t>
            </a:r>
            <a:r>
              <a:rPr sz="1300" spc="-35" dirty="0">
                <a:latin typeface="Trebuchet MS"/>
                <a:cs typeface="Trebuchet MS"/>
              </a:rPr>
              <a:t>las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leyes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135" dirty="0">
                <a:latin typeface="Trebuchet MS"/>
                <a:cs typeface="Trebuchet MS"/>
              </a:rPr>
              <a:t>142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 </a:t>
            </a:r>
            <a:r>
              <a:rPr sz="1300" spc="-130" dirty="0">
                <a:latin typeface="Trebuchet MS"/>
                <a:cs typeface="Trebuchet MS"/>
              </a:rPr>
              <a:t>143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145" dirty="0">
                <a:latin typeface="Trebuchet MS"/>
                <a:cs typeface="Trebuchet MS"/>
              </a:rPr>
              <a:t>1.994,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tales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como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acueducto, </a:t>
            </a:r>
            <a:r>
              <a:rPr sz="1300" spc="-70" dirty="0">
                <a:latin typeface="Trebuchet MS"/>
                <a:cs typeface="Trebuchet MS"/>
              </a:rPr>
              <a:t>alcantarillado,</a:t>
            </a:r>
            <a:r>
              <a:rPr sz="1300" spc="-3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distribución</a:t>
            </a:r>
            <a:r>
              <a:rPr sz="1300" spc="-3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3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comercialización</a:t>
            </a:r>
            <a:r>
              <a:rPr sz="1300" spc="-3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de </a:t>
            </a:r>
            <a:r>
              <a:rPr sz="1300" spc="-85" dirty="0">
                <a:latin typeface="Trebuchet MS"/>
                <a:cs typeface="Trebuchet MS"/>
              </a:rPr>
              <a:t>energía,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distribución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gas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combustible, </a:t>
            </a:r>
            <a:r>
              <a:rPr sz="1300" spc="-70" dirty="0">
                <a:latin typeface="Trebuchet MS"/>
                <a:cs typeface="Trebuchet MS"/>
              </a:rPr>
              <a:t>telefonía</a:t>
            </a:r>
            <a:r>
              <a:rPr sz="1300" spc="-3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básica</a:t>
            </a:r>
            <a:r>
              <a:rPr sz="1300" spc="-30" dirty="0">
                <a:latin typeface="Trebuchet MS"/>
                <a:cs typeface="Trebuchet MS"/>
              </a:rPr>
              <a:t> </a:t>
            </a:r>
            <a:r>
              <a:rPr sz="1300" spc="-80" dirty="0">
                <a:latin typeface="Trebuchet MS"/>
                <a:cs typeface="Trebuchet MS"/>
              </a:rPr>
              <a:t>conmutada,</a:t>
            </a:r>
            <a:r>
              <a:rPr sz="1300" spc="-3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telefonía</a:t>
            </a:r>
            <a:r>
              <a:rPr sz="1300" spc="-3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móvil</a:t>
            </a:r>
            <a:r>
              <a:rPr sz="1300" spc="-3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y </a:t>
            </a:r>
            <a:r>
              <a:rPr sz="1300" spc="-60" dirty="0">
                <a:latin typeface="Trebuchet MS"/>
                <a:cs typeface="Trebuchet MS"/>
              </a:rPr>
              <a:t>móvil</a:t>
            </a:r>
            <a:r>
              <a:rPr sz="1300" spc="-65" dirty="0">
                <a:latin typeface="Trebuchet MS"/>
                <a:cs typeface="Trebuchet MS"/>
              </a:rPr>
              <a:t> rural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demás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servicios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de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70499" y="2521325"/>
            <a:ext cx="3795395" cy="2139315"/>
          </a:xfrm>
          <a:custGeom>
            <a:avLst/>
            <a:gdLst/>
            <a:ahLst/>
            <a:cxnLst/>
            <a:rect l="l" t="t" r="r" b="b"/>
            <a:pathLst>
              <a:path w="3795395" h="2139315">
                <a:moveTo>
                  <a:pt x="3438842" y="2138699"/>
                </a:moveTo>
                <a:lnTo>
                  <a:pt x="356456" y="2138699"/>
                </a:lnTo>
                <a:lnTo>
                  <a:pt x="308087" y="2135445"/>
                </a:lnTo>
                <a:lnTo>
                  <a:pt x="261696" y="2125966"/>
                </a:lnTo>
                <a:lnTo>
                  <a:pt x="217707" y="2110687"/>
                </a:lnTo>
                <a:lnTo>
                  <a:pt x="176546" y="2090032"/>
                </a:lnTo>
                <a:lnTo>
                  <a:pt x="138636" y="2064427"/>
                </a:lnTo>
                <a:lnTo>
                  <a:pt x="104403" y="2034295"/>
                </a:lnTo>
                <a:lnTo>
                  <a:pt x="74272" y="2000063"/>
                </a:lnTo>
                <a:lnTo>
                  <a:pt x="48666" y="1962153"/>
                </a:lnTo>
                <a:lnTo>
                  <a:pt x="28012" y="1920991"/>
                </a:lnTo>
                <a:lnTo>
                  <a:pt x="12733" y="1877003"/>
                </a:lnTo>
                <a:lnTo>
                  <a:pt x="3254" y="1830611"/>
                </a:lnTo>
                <a:lnTo>
                  <a:pt x="0" y="1782242"/>
                </a:lnTo>
                <a:lnTo>
                  <a:pt x="0" y="356456"/>
                </a:lnTo>
                <a:lnTo>
                  <a:pt x="3254" y="308087"/>
                </a:lnTo>
                <a:lnTo>
                  <a:pt x="12733" y="261696"/>
                </a:lnTo>
                <a:lnTo>
                  <a:pt x="28012" y="217707"/>
                </a:lnTo>
                <a:lnTo>
                  <a:pt x="48666" y="176546"/>
                </a:lnTo>
                <a:lnTo>
                  <a:pt x="74272" y="138636"/>
                </a:lnTo>
                <a:lnTo>
                  <a:pt x="104403" y="104403"/>
                </a:lnTo>
                <a:lnTo>
                  <a:pt x="138636" y="74272"/>
                </a:lnTo>
                <a:lnTo>
                  <a:pt x="176546" y="48666"/>
                </a:lnTo>
                <a:lnTo>
                  <a:pt x="217707" y="28012"/>
                </a:lnTo>
                <a:lnTo>
                  <a:pt x="261696" y="12732"/>
                </a:lnTo>
                <a:lnTo>
                  <a:pt x="308087" y="3254"/>
                </a:lnTo>
                <a:lnTo>
                  <a:pt x="356456" y="0"/>
                </a:lnTo>
                <a:lnTo>
                  <a:pt x="3438842" y="0"/>
                </a:lnTo>
                <a:lnTo>
                  <a:pt x="3485697" y="3091"/>
                </a:lnTo>
                <a:lnTo>
                  <a:pt x="3531351" y="12212"/>
                </a:lnTo>
                <a:lnTo>
                  <a:pt x="3575253" y="27133"/>
                </a:lnTo>
                <a:lnTo>
                  <a:pt x="3616846" y="47625"/>
                </a:lnTo>
                <a:lnTo>
                  <a:pt x="3655579" y="73458"/>
                </a:lnTo>
                <a:lnTo>
                  <a:pt x="3690895" y="104403"/>
                </a:lnTo>
                <a:lnTo>
                  <a:pt x="3721840" y="139720"/>
                </a:lnTo>
                <a:lnTo>
                  <a:pt x="3747674" y="178452"/>
                </a:lnTo>
                <a:lnTo>
                  <a:pt x="3768166" y="220046"/>
                </a:lnTo>
                <a:lnTo>
                  <a:pt x="3783087" y="263948"/>
                </a:lnTo>
                <a:lnTo>
                  <a:pt x="3792208" y="309602"/>
                </a:lnTo>
                <a:lnTo>
                  <a:pt x="3795299" y="356456"/>
                </a:lnTo>
                <a:lnTo>
                  <a:pt x="3795299" y="1782242"/>
                </a:lnTo>
                <a:lnTo>
                  <a:pt x="3792045" y="1830611"/>
                </a:lnTo>
                <a:lnTo>
                  <a:pt x="3782566" y="1877003"/>
                </a:lnTo>
                <a:lnTo>
                  <a:pt x="3767287" y="1920991"/>
                </a:lnTo>
                <a:lnTo>
                  <a:pt x="3746633" y="1962153"/>
                </a:lnTo>
                <a:lnTo>
                  <a:pt x="3721027" y="2000063"/>
                </a:lnTo>
                <a:lnTo>
                  <a:pt x="3690896" y="2034295"/>
                </a:lnTo>
                <a:lnTo>
                  <a:pt x="3656663" y="2064427"/>
                </a:lnTo>
                <a:lnTo>
                  <a:pt x="3618753" y="2090032"/>
                </a:lnTo>
                <a:lnTo>
                  <a:pt x="3577592" y="2110687"/>
                </a:lnTo>
                <a:lnTo>
                  <a:pt x="3533603" y="2125966"/>
                </a:lnTo>
                <a:lnTo>
                  <a:pt x="3487212" y="2135445"/>
                </a:lnTo>
                <a:lnTo>
                  <a:pt x="3438842" y="2138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947927" y="2692148"/>
            <a:ext cx="3237865" cy="62357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38735">
              <a:lnSpc>
                <a:spcPct val="101000"/>
              </a:lnSpc>
              <a:spcBef>
                <a:spcPts val="85"/>
              </a:spcBef>
            </a:pPr>
            <a:r>
              <a:rPr sz="1300" spc="-65" dirty="0">
                <a:latin typeface="Trebuchet MS"/>
                <a:cs typeface="Trebuchet MS"/>
              </a:rPr>
              <a:t>telecomunicaciones</a:t>
            </a:r>
            <a:r>
              <a:rPr sz="1300" spc="-1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incluyendo</a:t>
            </a:r>
            <a:r>
              <a:rPr sz="1300" spc="-15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los</a:t>
            </a:r>
            <a:r>
              <a:rPr sz="1300" spc="-1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servicios </a:t>
            </a:r>
            <a:r>
              <a:rPr sz="1300" spc="-70" dirty="0">
                <a:latin typeface="Trebuchet MS"/>
                <a:cs typeface="Trebuchet MS"/>
              </a:rPr>
              <a:t>agregados,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generación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energía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tratamiento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aguas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residuales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47927" y="3492248"/>
            <a:ext cx="3314065" cy="102361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5"/>
              </a:spcBef>
            </a:pPr>
            <a:r>
              <a:rPr sz="1300" spc="-60" dirty="0">
                <a:latin typeface="Trebuchet MS"/>
                <a:cs typeface="Trebuchet MS"/>
              </a:rPr>
              <a:t>Podrán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también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prestar</a:t>
            </a:r>
            <a:r>
              <a:rPr sz="1300" spc="-45" dirty="0">
                <a:latin typeface="Trebuchet MS"/>
                <a:cs typeface="Trebuchet MS"/>
              </a:rPr>
              <a:t> otros servicios </a:t>
            </a:r>
            <a:r>
              <a:rPr sz="1300" spc="-10" dirty="0">
                <a:latin typeface="Trebuchet MS"/>
                <a:cs typeface="Trebuchet MS"/>
              </a:rPr>
              <a:t>públicos </a:t>
            </a:r>
            <a:r>
              <a:rPr sz="1300" spc="-45" dirty="0">
                <a:latin typeface="Trebuchet MS"/>
                <a:cs typeface="Trebuchet MS"/>
              </a:rPr>
              <a:t>domiciliarios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que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80" dirty="0">
                <a:latin typeface="Trebuchet MS"/>
                <a:cs typeface="Trebuchet MS"/>
              </a:rPr>
              <a:t>refieren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35" dirty="0">
                <a:latin typeface="Trebuchet MS"/>
                <a:cs typeface="Trebuchet MS"/>
              </a:rPr>
              <a:t>las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leyes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135" dirty="0">
                <a:latin typeface="Trebuchet MS"/>
                <a:cs typeface="Trebuchet MS"/>
              </a:rPr>
              <a:t>142</a:t>
            </a:r>
            <a:r>
              <a:rPr sz="1300" spc="-65" dirty="0">
                <a:latin typeface="Trebuchet MS"/>
                <a:cs typeface="Trebuchet MS"/>
              </a:rPr>
              <a:t> y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143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100" dirty="0">
                <a:latin typeface="Trebuchet MS"/>
                <a:cs typeface="Trebuchet MS"/>
              </a:rPr>
              <a:t>1994</a:t>
            </a:r>
            <a:r>
              <a:rPr sz="1300" spc="-65" dirty="0">
                <a:latin typeface="Trebuchet MS"/>
                <a:cs typeface="Trebuchet MS"/>
              </a:rPr>
              <a:t> y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demás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35" dirty="0">
                <a:latin typeface="Trebuchet MS"/>
                <a:cs typeface="Trebuchet MS"/>
              </a:rPr>
              <a:t>disposiciones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legales </a:t>
            </a:r>
            <a:r>
              <a:rPr sz="1300" spc="-55" dirty="0">
                <a:latin typeface="Trebuchet MS"/>
                <a:cs typeface="Trebuchet MS"/>
              </a:rPr>
              <a:t>que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las </a:t>
            </a:r>
            <a:r>
              <a:rPr sz="1300" spc="-55" dirty="0">
                <a:latin typeface="Trebuchet MS"/>
                <a:cs typeface="Trebuchet MS"/>
              </a:rPr>
              <a:t>adicionen </a:t>
            </a:r>
            <a:r>
              <a:rPr sz="1300" spc="-30" dirty="0">
                <a:latin typeface="Trebuchet MS"/>
                <a:cs typeface="Trebuchet MS"/>
              </a:rPr>
              <a:t>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reformen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previa</a:t>
            </a:r>
            <a:r>
              <a:rPr sz="1300" spc="-55" dirty="0">
                <a:latin typeface="Trebuchet MS"/>
                <a:cs typeface="Trebuchet MS"/>
              </a:rPr>
              <a:t> aprobación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del </a:t>
            </a:r>
            <a:r>
              <a:rPr sz="1300" spc="-85" dirty="0">
                <a:latin typeface="Trebuchet MS"/>
                <a:cs typeface="Trebuchet MS"/>
              </a:rPr>
              <a:t>Concejo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Municipal 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Santiago</a:t>
            </a:r>
            <a:r>
              <a:rPr sz="1300" spc="-55" dirty="0">
                <a:latin typeface="Trebuchet MS"/>
                <a:cs typeface="Trebuchet MS"/>
              </a:rPr>
              <a:t> 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Cali.</a:t>
            </a:r>
            <a:endParaRPr sz="13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7852" y="0"/>
            <a:ext cx="8546148" cy="1013314"/>
            <a:chOff x="430653" y="0"/>
            <a:chExt cx="8713470" cy="1215390"/>
          </a:xfrm>
        </p:grpSpPr>
        <p:sp>
          <p:nvSpPr>
            <p:cNvPr id="3" name="object 3"/>
            <p:cNvSpPr/>
            <p:nvPr/>
          </p:nvSpPr>
          <p:spPr>
            <a:xfrm>
              <a:off x="7198386" y="0"/>
              <a:ext cx="1945639" cy="1215390"/>
            </a:xfrm>
            <a:custGeom>
              <a:avLst/>
              <a:gdLst/>
              <a:ahLst/>
              <a:cxnLst/>
              <a:rect l="l" t="t" r="r" b="b"/>
              <a:pathLst>
                <a:path w="1945640" h="1215390">
                  <a:moveTo>
                    <a:pt x="1945613" y="1215148"/>
                  </a:moveTo>
                  <a:lnTo>
                    <a:pt x="1894939" y="1162343"/>
                  </a:lnTo>
                  <a:lnTo>
                    <a:pt x="1866947" y="1135401"/>
                  </a:lnTo>
                  <a:lnTo>
                    <a:pt x="1838674" y="1109629"/>
                  </a:lnTo>
                  <a:lnTo>
                    <a:pt x="1781344" y="1061455"/>
                  </a:lnTo>
                  <a:lnTo>
                    <a:pt x="1723064" y="1017535"/>
                  </a:lnTo>
                  <a:lnTo>
                    <a:pt x="1663951" y="977584"/>
                  </a:lnTo>
                  <a:lnTo>
                    <a:pt x="1604121" y="941314"/>
                  </a:lnTo>
                  <a:lnTo>
                    <a:pt x="1543689" y="908442"/>
                  </a:lnTo>
                  <a:lnTo>
                    <a:pt x="1482771" y="878682"/>
                  </a:lnTo>
                  <a:lnTo>
                    <a:pt x="1421484" y="851747"/>
                  </a:lnTo>
                  <a:lnTo>
                    <a:pt x="1359942" y="827352"/>
                  </a:lnTo>
                  <a:lnTo>
                    <a:pt x="1298263" y="805212"/>
                  </a:lnTo>
                  <a:lnTo>
                    <a:pt x="1236562" y="785041"/>
                  </a:lnTo>
                  <a:lnTo>
                    <a:pt x="1174954" y="766554"/>
                  </a:lnTo>
                  <a:lnTo>
                    <a:pt x="1113556" y="749464"/>
                  </a:lnTo>
                  <a:lnTo>
                    <a:pt x="1052483" y="733487"/>
                  </a:lnTo>
                  <a:lnTo>
                    <a:pt x="756060" y="660286"/>
                  </a:lnTo>
                  <a:lnTo>
                    <a:pt x="699374" y="644984"/>
                  </a:lnTo>
                  <a:lnTo>
                    <a:pt x="643826" y="628795"/>
                  </a:lnTo>
                  <a:lnTo>
                    <a:pt x="589530" y="611434"/>
                  </a:lnTo>
                  <a:lnTo>
                    <a:pt x="536602" y="592614"/>
                  </a:lnTo>
                  <a:lnTo>
                    <a:pt x="485159" y="572050"/>
                  </a:lnTo>
                  <a:lnTo>
                    <a:pt x="435317" y="549457"/>
                  </a:lnTo>
                  <a:lnTo>
                    <a:pt x="387190" y="524549"/>
                  </a:lnTo>
                  <a:lnTo>
                    <a:pt x="340896" y="497040"/>
                  </a:lnTo>
                  <a:lnTo>
                    <a:pt x="296550" y="466645"/>
                  </a:lnTo>
                  <a:lnTo>
                    <a:pt x="254268" y="433078"/>
                  </a:lnTo>
                  <a:lnTo>
                    <a:pt x="214166" y="396053"/>
                  </a:lnTo>
                  <a:lnTo>
                    <a:pt x="176359" y="355286"/>
                  </a:lnTo>
                  <a:lnTo>
                    <a:pt x="140964" y="310490"/>
                  </a:lnTo>
                  <a:lnTo>
                    <a:pt x="108096" y="261379"/>
                  </a:lnTo>
                  <a:lnTo>
                    <a:pt x="77872" y="207669"/>
                  </a:lnTo>
                  <a:lnTo>
                    <a:pt x="50407" y="149073"/>
                  </a:lnTo>
                  <a:lnTo>
                    <a:pt x="25818" y="85306"/>
                  </a:lnTo>
                  <a:lnTo>
                    <a:pt x="4219" y="16083"/>
                  </a:lnTo>
                  <a:lnTo>
                    <a:pt x="0" y="0"/>
                  </a:lnTo>
                  <a:lnTo>
                    <a:pt x="1945613" y="0"/>
                  </a:lnTo>
                  <a:lnTo>
                    <a:pt x="1945613" y="121514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30653" y="1017725"/>
              <a:ext cx="8282940" cy="115570"/>
            </a:xfrm>
            <a:custGeom>
              <a:avLst/>
              <a:gdLst/>
              <a:ahLst/>
              <a:cxnLst/>
              <a:rect l="l" t="t" r="r" b="b"/>
              <a:pathLst>
                <a:path w="8282940" h="115569">
                  <a:moveTo>
                    <a:pt x="82826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8282699" y="0"/>
                  </a:lnTo>
                  <a:lnTo>
                    <a:pt x="82826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878260" y="202076"/>
            <a:ext cx="33877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14" dirty="0">
                <a:latin typeface="Trebuchet MS"/>
                <a:cs typeface="Trebuchet MS"/>
              </a:rPr>
              <a:t>Resultados</a:t>
            </a:r>
            <a:r>
              <a:rPr sz="2800" b="1" spc="-215" dirty="0">
                <a:latin typeface="Trebuchet MS"/>
                <a:cs typeface="Trebuchet MS"/>
              </a:rPr>
              <a:t> </a:t>
            </a:r>
            <a:r>
              <a:rPr sz="2800" b="1" spc="-145" dirty="0">
                <a:latin typeface="Trebuchet MS"/>
                <a:cs typeface="Trebuchet MS"/>
              </a:rPr>
              <a:t>financieros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402639" y="163976"/>
            <a:ext cx="448309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315" dirty="0">
                <a:solidFill>
                  <a:srgbClr val="EEEEEE"/>
                </a:solidFill>
              </a:rPr>
              <a:t>03</a:t>
            </a:r>
            <a:endParaRPr sz="330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207632"/>
            <a:ext cx="5376863" cy="3393714"/>
          </a:xfrm>
          <a:prstGeom prst="rect">
            <a:avLst/>
          </a:prstGeom>
        </p:spPr>
      </p:pic>
      <p:pic>
        <p:nvPicPr>
          <p:cNvPr id="15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465" y="1349947"/>
            <a:ext cx="3005099" cy="3251399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3281363" y="4680248"/>
            <a:ext cx="54451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dirty="0" smtClean="0"/>
              <a:t>FUENTE: ESTADOS FINANCIEROS. UNIDAD DE CONTABILIDAD – GERENCIA FINANCIERA</a:t>
            </a:r>
            <a:endParaRPr lang="es-CO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0530" y="32905"/>
            <a:ext cx="8713470" cy="1215390"/>
            <a:chOff x="430653" y="0"/>
            <a:chExt cx="8713470" cy="1215390"/>
          </a:xfrm>
        </p:grpSpPr>
        <p:sp>
          <p:nvSpPr>
            <p:cNvPr id="3" name="object 3"/>
            <p:cNvSpPr/>
            <p:nvPr/>
          </p:nvSpPr>
          <p:spPr>
            <a:xfrm>
              <a:off x="7198386" y="0"/>
              <a:ext cx="1945639" cy="1215390"/>
            </a:xfrm>
            <a:custGeom>
              <a:avLst/>
              <a:gdLst/>
              <a:ahLst/>
              <a:cxnLst/>
              <a:rect l="l" t="t" r="r" b="b"/>
              <a:pathLst>
                <a:path w="1945640" h="1215390">
                  <a:moveTo>
                    <a:pt x="1945613" y="1215148"/>
                  </a:moveTo>
                  <a:lnTo>
                    <a:pt x="1894939" y="1162343"/>
                  </a:lnTo>
                  <a:lnTo>
                    <a:pt x="1866947" y="1135401"/>
                  </a:lnTo>
                  <a:lnTo>
                    <a:pt x="1838674" y="1109629"/>
                  </a:lnTo>
                  <a:lnTo>
                    <a:pt x="1781344" y="1061455"/>
                  </a:lnTo>
                  <a:lnTo>
                    <a:pt x="1723064" y="1017535"/>
                  </a:lnTo>
                  <a:lnTo>
                    <a:pt x="1663951" y="977584"/>
                  </a:lnTo>
                  <a:lnTo>
                    <a:pt x="1604121" y="941314"/>
                  </a:lnTo>
                  <a:lnTo>
                    <a:pt x="1543689" y="908442"/>
                  </a:lnTo>
                  <a:lnTo>
                    <a:pt x="1482771" y="878682"/>
                  </a:lnTo>
                  <a:lnTo>
                    <a:pt x="1421484" y="851747"/>
                  </a:lnTo>
                  <a:lnTo>
                    <a:pt x="1359942" y="827352"/>
                  </a:lnTo>
                  <a:lnTo>
                    <a:pt x="1298263" y="805212"/>
                  </a:lnTo>
                  <a:lnTo>
                    <a:pt x="1236562" y="785041"/>
                  </a:lnTo>
                  <a:lnTo>
                    <a:pt x="1174954" y="766554"/>
                  </a:lnTo>
                  <a:lnTo>
                    <a:pt x="1113556" y="749464"/>
                  </a:lnTo>
                  <a:lnTo>
                    <a:pt x="1052483" y="733487"/>
                  </a:lnTo>
                  <a:lnTo>
                    <a:pt x="756060" y="660286"/>
                  </a:lnTo>
                  <a:lnTo>
                    <a:pt x="699374" y="644984"/>
                  </a:lnTo>
                  <a:lnTo>
                    <a:pt x="643826" y="628795"/>
                  </a:lnTo>
                  <a:lnTo>
                    <a:pt x="589530" y="611434"/>
                  </a:lnTo>
                  <a:lnTo>
                    <a:pt x="536602" y="592614"/>
                  </a:lnTo>
                  <a:lnTo>
                    <a:pt x="485159" y="572050"/>
                  </a:lnTo>
                  <a:lnTo>
                    <a:pt x="435317" y="549457"/>
                  </a:lnTo>
                  <a:lnTo>
                    <a:pt x="387190" y="524549"/>
                  </a:lnTo>
                  <a:lnTo>
                    <a:pt x="340896" y="497040"/>
                  </a:lnTo>
                  <a:lnTo>
                    <a:pt x="296550" y="466645"/>
                  </a:lnTo>
                  <a:lnTo>
                    <a:pt x="254268" y="433078"/>
                  </a:lnTo>
                  <a:lnTo>
                    <a:pt x="214166" y="396053"/>
                  </a:lnTo>
                  <a:lnTo>
                    <a:pt x="176359" y="355286"/>
                  </a:lnTo>
                  <a:lnTo>
                    <a:pt x="140964" y="310490"/>
                  </a:lnTo>
                  <a:lnTo>
                    <a:pt x="108096" y="261379"/>
                  </a:lnTo>
                  <a:lnTo>
                    <a:pt x="77872" y="207669"/>
                  </a:lnTo>
                  <a:lnTo>
                    <a:pt x="50407" y="149073"/>
                  </a:lnTo>
                  <a:lnTo>
                    <a:pt x="25818" y="85306"/>
                  </a:lnTo>
                  <a:lnTo>
                    <a:pt x="4219" y="16083"/>
                  </a:lnTo>
                  <a:lnTo>
                    <a:pt x="0" y="0"/>
                  </a:lnTo>
                  <a:lnTo>
                    <a:pt x="1945613" y="0"/>
                  </a:lnTo>
                  <a:lnTo>
                    <a:pt x="1945613" y="121514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30653" y="1017725"/>
              <a:ext cx="8282940" cy="115570"/>
            </a:xfrm>
            <a:custGeom>
              <a:avLst/>
              <a:gdLst/>
              <a:ahLst/>
              <a:cxnLst/>
              <a:rect l="l" t="t" r="r" b="b"/>
              <a:pathLst>
                <a:path w="8282940" h="115569">
                  <a:moveTo>
                    <a:pt x="82826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8282699" y="0"/>
                  </a:lnTo>
                  <a:lnTo>
                    <a:pt x="82826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878787" y="503825"/>
            <a:ext cx="33877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14" dirty="0">
                <a:latin typeface="Trebuchet MS"/>
                <a:cs typeface="Trebuchet MS"/>
              </a:rPr>
              <a:t>Resultados</a:t>
            </a:r>
            <a:r>
              <a:rPr sz="2800" b="1" spc="-215" dirty="0">
                <a:latin typeface="Trebuchet MS"/>
                <a:cs typeface="Trebuchet MS"/>
              </a:rPr>
              <a:t> </a:t>
            </a:r>
            <a:r>
              <a:rPr sz="2800" b="1" spc="-145" dirty="0">
                <a:latin typeface="Trebuchet MS"/>
                <a:cs typeface="Trebuchet MS"/>
              </a:rPr>
              <a:t>financieros</a:t>
            </a:r>
            <a:endParaRPr sz="2800" dirty="0">
              <a:latin typeface="Trebuchet MS"/>
              <a:cs typeface="Trebuchet M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195075"/>
            <a:ext cx="4258037" cy="333390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96" y="1200150"/>
            <a:ext cx="4457700" cy="3364149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2286000" y="4705350"/>
            <a:ext cx="54451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dirty="0" smtClean="0"/>
              <a:t>FUENTE: ESTADOS FINANCIEROS. UNIDAD DE CONTABILIDAD – GERENCIA FINANCIERA</a:t>
            </a:r>
            <a:endParaRPr lang="es-CO" sz="900" dirty="0"/>
          </a:p>
        </p:txBody>
      </p:sp>
    </p:spTree>
    <p:extLst>
      <p:ext uri="{BB962C8B-B14F-4D97-AF65-F5344CB8AC3E}">
        <p14:creationId xmlns:p14="http://schemas.microsoft.com/office/powerpoint/2010/main" val="706593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7852" y="0"/>
            <a:ext cx="8546148" cy="1013314"/>
            <a:chOff x="430653" y="0"/>
            <a:chExt cx="8713470" cy="1215390"/>
          </a:xfrm>
        </p:grpSpPr>
        <p:sp>
          <p:nvSpPr>
            <p:cNvPr id="3" name="object 3"/>
            <p:cNvSpPr/>
            <p:nvPr/>
          </p:nvSpPr>
          <p:spPr>
            <a:xfrm>
              <a:off x="7198386" y="0"/>
              <a:ext cx="1945639" cy="1215390"/>
            </a:xfrm>
            <a:custGeom>
              <a:avLst/>
              <a:gdLst/>
              <a:ahLst/>
              <a:cxnLst/>
              <a:rect l="l" t="t" r="r" b="b"/>
              <a:pathLst>
                <a:path w="1945640" h="1215390">
                  <a:moveTo>
                    <a:pt x="1945613" y="1215148"/>
                  </a:moveTo>
                  <a:lnTo>
                    <a:pt x="1894939" y="1162343"/>
                  </a:lnTo>
                  <a:lnTo>
                    <a:pt x="1866947" y="1135401"/>
                  </a:lnTo>
                  <a:lnTo>
                    <a:pt x="1838674" y="1109629"/>
                  </a:lnTo>
                  <a:lnTo>
                    <a:pt x="1781344" y="1061455"/>
                  </a:lnTo>
                  <a:lnTo>
                    <a:pt x="1723064" y="1017535"/>
                  </a:lnTo>
                  <a:lnTo>
                    <a:pt x="1663951" y="977584"/>
                  </a:lnTo>
                  <a:lnTo>
                    <a:pt x="1604121" y="941314"/>
                  </a:lnTo>
                  <a:lnTo>
                    <a:pt x="1543689" y="908442"/>
                  </a:lnTo>
                  <a:lnTo>
                    <a:pt x="1482771" y="878682"/>
                  </a:lnTo>
                  <a:lnTo>
                    <a:pt x="1421484" y="851747"/>
                  </a:lnTo>
                  <a:lnTo>
                    <a:pt x="1359942" y="827352"/>
                  </a:lnTo>
                  <a:lnTo>
                    <a:pt x="1298263" y="805212"/>
                  </a:lnTo>
                  <a:lnTo>
                    <a:pt x="1236562" y="785041"/>
                  </a:lnTo>
                  <a:lnTo>
                    <a:pt x="1174954" y="766554"/>
                  </a:lnTo>
                  <a:lnTo>
                    <a:pt x="1113556" y="749464"/>
                  </a:lnTo>
                  <a:lnTo>
                    <a:pt x="1052483" y="733487"/>
                  </a:lnTo>
                  <a:lnTo>
                    <a:pt x="756060" y="660286"/>
                  </a:lnTo>
                  <a:lnTo>
                    <a:pt x="699374" y="644984"/>
                  </a:lnTo>
                  <a:lnTo>
                    <a:pt x="643826" y="628795"/>
                  </a:lnTo>
                  <a:lnTo>
                    <a:pt x="589530" y="611434"/>
                  </a:lnTo>
                  <a:lnTo>
                    <a:pt x="536602" y="592614"/>
                  </a:lnTo>
                  <a:lnTo>
                    <a:pt x="485159" y="572050"/>
                  </a:lnTo>
                  <a:lnTo>
                    <a:pt x="435317" y="549457"/>
                  </a:lnTo>
                  <a:lnTo>
                    <a:pt x="387190" y="524549"/>
                  </a:lnTo>
                  <a:lnTo>
                    <a:pt x="340896" y="497040"/>
                  </a:lnTo>
                  <a:lnTo>
                    <a:pt x="296550" y="466645"/>
                  </a:lnTo>
                  <a:lnTo>
                    <a:pt x="254268" y="433078"/>
                  </a:lnTo>
                  <a:lnTo>
                    <a:pt x="214166" y="396053"/>
                  </a:lnTo>
                  <a:lnTo>
                    <a:pt x="176359" y="355286"/>
                  </a:lnTo>
                  <a:lnTo>
                    <a:pt x="140964" y="310490"/>
                  </a:lnTo>
                  <a:lnTo>
                    <a:pt x="108096" y="261379"/>
                  </a:lnTo>
                  <a:lnTo>
                    <a:pt x="77872" y="207669"/>
                  </a:lnTo>
                  <a:lnTo>
                    <a:pt x="50407" y="149073"/>
                  </a:lnTo>
                  <a:lnTo>
                    <a:pt x="25818" y="85306"/>
                  </a:lnTo>
                  <a:lnTo>
                    <a:pt x="4219" y="16083"/>
                  </a:lnTo>
                  <a:lnTo>
                    <a:pt x="0" y="0"/>
                  </a:lnTo>
                  <a:lnTo>
                    <a:pt x="1945613" y="0"/>
                  </a:lnTo>
                  <a:lnTo>
                    <a:pt x="1945613" y="121514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30653" y="1017725"/>
              <a:ext cx="8282940" cy="115570"/>
            </a:xfrm>
            <a:custGeom>
              <a:avLst/>
              <a:gdLst/>
              <a:ahLst/>
              <a:cxnLst/>
              <a:rect l="l" t="t" r="r" b="b"/>
              <a:pathLst>
                <a:path w="8282940" h="115569">
                  <a:moveTo>
                    <a:pt x="82826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8282699" y="0"/>
                  </a:lnTo>
                  <a:lnTo>
                    <a:pt x="82826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878260" y="202076"/>
            <a:ext cx="33877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14" dirty="0">
                <a:latin typeface="Trebuchet MS"/>
                <a:cs typeface="Trebuchet MS"/>
              </a:rPr>
              <a:t>Resultados</a:t>
            </a:r>
            <a:r>
              <a:rPr sz="2800" b="1" spc="-215" dirty="0">
                <a:latin typeface="Trebuchet MS"/>
                <a:cs typeface="Trebuchet MS"/>
              </a:rPr>
              <a:t> </a:t>
            </a:r>
            <a:r>
              <a:rPr sz="2800" b="1" spc="-145" dirty="0">
                <a:latin typeface="Trebuchet MS"/>
                <a:cs typeface="Trebuchet MS"/>
              </a:rPr>
              <a:t>financieros</a:t>
            </a:r>
            <a:endParaRPr sz="2800" dirty="0">
              <a:latin typeface="Trebuchet MS"/>
              <a:cs typeface="Trebuchet MS"/>
            </a:endParaRPr>
          </a:p>
        </p:txBody>
      </p:sp>
      <p:pic>
        <p:nvPicPr>
          <p:cNvPr id="10" name="Imagen 9" descr="Gráfico, Gráfico de barras&#10;&#10;Descripción generada automáticamen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8" y="1013314"/>
            <a:ext cx="5673737" cy="207853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10"/>
          <p:cNvSpPr/>
          <p:nvPr/>
        </p:nvSpPr>
        <p:spPr>
          <a:xfrm>
            <a:off x="439882" y="2057774"/>
            <a:ext cx="2563089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CO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comportamiento de los resultados financieros de EMCALI EICE ESP, tomando en cuenta los datos reales entre el año 2020 y el mes de septiembre de 2023, más la proyección de cierre a diciembre de 2023, como se muestra en la siguiente tabla.</a:t>
            </a:r>
            <a:endParaRPr lang="es-CO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 descr="Gráfico, Gráfico de barras, Gráfico en cascada&#10;&#10;Descripción generada automáticament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289" y="3160290"/>
            <a:ext cx="5673737" cy="176657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ángulo 11"/>
          <p:cNvSpPr/>
          <p:nvPr/>
        </p:nvSpPr>
        <p:spPr>
          <a:xfrm>
            <a:off x="275207" y="4627010"/>
            <a:ext cx="260305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dirty="0" smtClean="0"/>
              <a:t>FUENTE: ESTADOS FINANCIEROS. UNIDAD DE CONTABILIDAD – GERENCIA FINANCIERA</a:t>
            </a:r>
            <a:endParaRPr lang="es-CO" sz="900" dirty="0"/>
          </a:p>
        </p:txBody>
      </p:sp>
    </p:spTree>
    <p:extLst>
      <p:ext uri="{BB962C8B-B14F-4D97-AF65-F5344CB8AC3E}">
        <p14:creationId xmlns:p14="http://schemas.microsoft.com/office/powerpoint/2010/main" val="175816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0530" y="32905"/>
            <a:ext cx="8713470" cy="786245"/>
            <a:chOff x="430653" y="0"/>
            <a:chExt cx="8713470" cy="1215390"/>
          </a:xfrm>
        </p:grpSpPr>
        <p:sp>
          <p:nvSpPr>
            <p:cNvPr id="3" name="object 3"/>
            <p:cNvSpPr/>
            <p:nvPr/>
          </p:nvSpPr>
          <p:spPr>
            <a:xfrm>
              <a:off x="7198386" y="0"/>
              <a:ext cx="1945639" cy="1215390"/>
            </a:xfrm>
            <a:custGeom>
              <a:avLst/>
              <a:gdLst/>
              <a:ahLst/>
              <a:cxnLst/>
              <a:rect l="l" t="t" r="r" b="b"/>
              <a:pathLst>
                <a:path w="1945640" h="1215390">
                  <a:moveTo>
                    <a:pt x="1945613" y="1215148"/>
                  </a:moveTo>
                  <a:lnTo>
                    <a:pt x="1894939" y="1162343"/>
                  </a:lnTo>
                  <a:lnTo>
                    <a:pt x="1866947" y="1135401"/>
                  </a:lnTo>
                  <a:lnTo>
                    <a:pt x="1838674" y="1109629"/>
                  </a:lnTo>
                  <a:lnTo>
                    <a:pt x="1781344" y="1061455"/>
                  </a:lnTo>
                  <a:lnTo>
                    <a:pt x="1723064" y="1017535"/>
                  </a:lnTo>
                  <a:lnTo>
                    <a:pt x="1663951" y="977584"/>
                  </a:lnTo>
                  <a:lnTo>
                    <a:pt x="1604121" y="941314"/>
                  </a:lnTo>
                  <a:lnTo>
                    <a:pt x="1543689" y="908442"/>
                  </a:lnTo>
                  <a:lnTo>
                    <a:pt x="1482771" y="878682"/>
                  </a:lnTo>
                  <a:lnTo>
                    <a:pt x="1421484" y="851747"/>
                  </a:lnTo>
                  <a:lnTo>
                    <a:pt x="1359942" y="827352"/>
                  </a:lnTo>
                  <a:lnTo>
                    <a:pt x="1298263" y="805212"/>
                  </a:lnTo>
                  <a:lnTo>
                    <a:pt x="1236562" y="785041"/>
                  </a:lnTo>
                  <a:lnTo>
                    <a:pt x="1174954" y="766554"/>
                  </a:lnTo>
                  <a:lnTo>
                    <a:pt x="1113556" y="749464"/>
                  </a:lnTo>
                  <a:lnTo>
                    <a:pt x="1052483" y="733487"/>
                  </a:lnTo>
                  <a:lnTo>
                    <a:pt x="756060" y="660286"/>
                  </a:lnTo>
                  <a:lnTo>
                    <a:pt x="699374" y="644984"/>
                  </a:lnTo>
                  <a:lnTo>
                    <a:pt x="643826" y="628795"/>
                  </a:lnTo>
                  <a:lnTo>
                    <a:pt x="589530" y="611434"/>
                  </a:lnTo>
                  <a:lnTo>
                    <a:pt x="536602" y="592614"/>
                  </a:lnTo>
                  <a:lnTo>
                    <a:pt x="485159" y="572050"/>
                  </a:lnTo>
                  <a:lnTo>
                    <a:pt x="435317" y="549457"/>
                  </a:lnTo>
                  <a:lnTo>
                    <a:pt x="387190" y="524549"/>
                  </a:lnTo>
                  <a:lnTo>
                    <a:pt x="340896" y="497040"/>
                  </a:lnTo>
                  <a:lnTo>
                    <a:pt x="296550" y="466645"/>
                  </a:lnTo>
                  <a:lnTo>
                    <a:pt x="254268" y="433078"/>
                  </a:lnTo>
                  <a:lnTo>
                    <a:pt x="214166" y="396053"/>
                  </a:lnTo>
                  <a:lnTo>
                    <a:pt x="176359" y="355286"/>
                  </a:lnTo>
                  <a:lnTo>
                    <a:pt x="140964" y="310490"/>
                  </a:lnTo>
                  <a:lnTo>
                    <a:pt x="108096" y="261379"/>
                  </a:lnTo>
                  <a:lnTo>
                    <a:pt x="77872" y="207669"/>
                  </a:lnTo>
                  <a:lnTo>
                    <a:pt x="50407" y="149073"/>
                  </a:lnTo>
                  <a:lnTo>
                    <a:pt x="25818" y="85306"/>
                  </a:lnTo>
                  <a:lnTo>
                    <a:pt x="4219" y="16083"/>
                  </a:lnTo>
                  <a:lnTo>
                    <a:pt x="0" y="0"/>
                  </a:lnTo>
                  <a:lnTo>
                    <a:pt x="1945613" y="0"/>
                  </a:lnTo>
                  <a:lnTo>
                    <a:pt x="1945613" y="121514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30653" y="1017725"/>
              <a:ext cx="8282940" cy="115570"/>
            </a:xfrm>
            <a:custGeom>
              <a:avLst/>
              <a:gdLst/>
              <a:ahLst/>
              <a:cxnLst/>
              <a:rect l="l" t="t" r="r" b="b"/>
              <a:pathLst>
                <a:path w="8282940" h="115569">
                  <a:moveTo>
                    <a:pt x="82826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8282699" y="0"/>
                  </a:lnTo>
                  <a:lnTo>
                    <a:pt x="82826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743200" y="89648"/>
            <a:ext cx="33877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14" dirty="0">
                <a:latin typeface="Trebuchet MS"/>
                <a:cs typeface="Trebuchet MS"/>
              </a:rPr>
              <a:t>Resultados</a:t>
            </a:r>
            <a:r>
              <a:rPr sz="2800" b="1" spc="-215" dirty="0">
                <a:latin typeface="Trebuchet MS"/>
                <a:cs typeface="Trebuchet MS"/>
              </a:rPr>
              <a:t> </a:t>
            </a:r>
            <a:r>
              <a:rPr sz="2800" b="1" spc="-145" dirty="0">
                <a:latin typeface="Trebuchet MS"/>
                <a:cs typeface="Trebuchet MS"/>
              </a:rPr>
              <a:t>financieros</a:t>
            </a:r>
            <a:endParaRPr sz="2800" dirty="0">
              <a:latin typeface="Trebuchet MS"/>
              <a:cs typeface="Trebuchet M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1" y="1144612"/>
            <a:ext cx="4474149" cy="31797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44612"/>
            <a:ext cx="4265056" cy="3103538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2057400" y="4781550"/>
            <a:ext cx="54451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dirty="0" smtClean="0"/>
              <a:t>FUENTE: ESTADOS FINANCIEROS. UNIDAD DE CONTABILIDAD – GERENCIA FINANCIERA</a:t>
            </a:r>
            <a:endParaRPr lang="es-CO" sz="900" dirty="0"/>
          </a:p>
        </p:txBody>
      </p:sp>
    </p:spTree>
    <p:extLst>
      <p:ext uri="{BB962C8B-B14F-4D97-AF65-F5344CB8AC3E}">
        <p14:creationId xmlns:p14="http://schemas.microsoft.com/office/powerpoint/2010/main" val="2502959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0530" y="32905"/>
            <a:ext cx="8713470" cy="786245"/>
            <a:chOff x="430653" y="0"/>
            <a:chExt cx="8713470" cy="1215390"/>
          </a:xfrm>
        </p:grpSpPr>
        <p:sp>
          <p:nvSpPr>
            <p:cNvPr id="3" name="object 3"/>
            <p:cNvSpPr/>
            <p:nvPr/>
          </p:nvSpPr>
          <p:spPr>
            <a:xfrm>
              <a:off x="7198386" y="0"/>
              <a:ext cx="1945639" cy="1215390"/>
            </a:xfrm>
            <a:custGeom>
              <a:avLst/>
              <a:gdLst/>
              <a:ahLst/>
              <a:cxnLst/>
              <a:rect l="l" t="t" r="r" b="b"/>
              <a:pathLst>
                <a:path w="1945640" h="1215390">
                  <a:moveTo>
                    <a:pt x="1945613" y="1215148"/>
                  </a:moveTo>
                  <a:lnTo>
                    <a:pt x="1894939" y="1162343"/>
                  </a:lnTo>
                  <a:lnTo>
                    <a:pt x="1866947" y="1135401"/>
                  </a:lnTo>
                  <a:lnTo>
                    <a:pt x="1838674" y="1109629"/>
                  </a:lnTo>
                  <a:lnTo>
                    <a:pt x="1781344" y="1061455"/>
                  </a:lnTo>
                  <a:lnTo>
                    <a:pt x="1723064" y="1017535"/>
                  </a:lnTo>
                  <a:lnTo>
                    <a:pt x="1663951" y="977584"/>
                  </a:lnTo>
                  <a:lnTo>
                    <a:pt x="1604121" y="941314"/>
                  </a:lnTo>
                  <a:lnTo>
                    <a:pt x="1543689" y="908442"/>
                  </a:lnTo>
                  <a:lnTo>
                    <a:pt x="1482771" y="878682"/>
                  </a:lnTo>
                  <a:lnTo>
                    <a:pt x="1421484" y="851747"/>
                  </a:lnTo>
                  <a:lnTo>
                    <a:pt x="1359942" y="827352"/>
                  </a:lnTo>
                  <a:lnTo>
                    <a:pt x="1298263" y="805212"/>
                  </a:lnTo>
                  <a:lnTo>
                    <a:pt x="1236562" y="785041"/>
                  </a:lnTo>
                  <a:lnTo>
                    <a:pt x="1174954" y="766554"/>
                  </a:lnTo>
                  <a:lnTo>
                    <a:pt x="1113556" y="749464"/>
                  </a:lnTo>
                  <a:lnTo>
                    <a:pt x="1052483" y="733487"/>
                  </a:lnTo>
                  <a:lnTo>
                    <a:pt x="756060" y="660286"/>
                  </a:lnTo>
                  <a:lnTo>
                    <a:pt x="699374" y="644984"/>
                  </a:lnTo>
                  <a:lnTo>
                    <a:pt x="643826" y="628795"/>
                  </a:lnTo>
                  <a:lnTo>
                    <a:pt x="589530" y="611434"/>
                  </a:lnTo>
                  <a:lnTo>
                    <a:pt x="536602" y="592614"/>
                  </a:lnTo>
                  <a:lnTo>
                    <a:pt x="485159" y="572050"/>
                  </a:lnTo>
                  <a:lnTo>
                    <a:pt x="435317" y="549457"/>
                  </a:lnTo>
                  <a:lnTo>
                    <a:pt x="387190" y="524549"/>
                  </a:lnTo>
                  <a:lnTo>
                    <a:pt x="340896" y="497040"/>
                  </a:lnTo>
                  <a:lnTo>
                    <a:pt x="296550" y="466645"/>
                  </a:lnTo>
                  <a:lnTo>
                    <a:pt x="254268" y="433078"/>
                  </a:lnTo>
                  <a:lnTo>
                    <a:pt x="214166" y="396053"/>
                  </a:lnTo>
                  <a:lnTo>
                    <a:pt x="176359" y="355286"/>
                  </a:lnTo>
                  <a:lnTo>
                    <a:pt x="140964" y="310490"/>
                  </a:lnTo>
                  <a:lnTo>
                    <a:pt x="108096" y="261379"/>
                  </a:lnTo>
                  <a:lnTo>
                    <a:pt x="77872" y="207669"/>
                  </a:lnTo>
                  <a:lnTo>
                    <a:pt x="50407" y="149073"/>
                  </a:lnTo>
                  <a:lnTo>
                    <a:pt x="25818" y="85306"/>
                  </a:lnTo>
                  <a:lnTo>
                    <a:pt x="4219" y="16083"/>
                  </a:lnTo>
                  <a:lnTo>
                    <a:pt x="0" y="0"/>
                  </a:lnTo>
                  <a:lnTo>
                    <a:pt x="1945613" y="0"/>
                  </a:lnTo>
                  <a:lnTo>
                    <a:pt x="1945613" y="121514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30653" y="1017725"/>
              <a:ext cx="8282940" cy="115570"/>
            </a:xfrm>
            <a:custGeom>
              <a:avLst/>
              <a:gdLst/>
              <a:ahLst/>
              <a:cxnLst/>
              <a:rect l="l" t="t" r="r" b="b"/>
              <a:pathLst>
                <a:path w="8282940" h="115569">
                  <a:moveTo>
                    <a:pt x="82826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8282699" y="0"/>
                  </a:lnTo>
                  <a:lnTo>
                    <a:pt x="82826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743200" y="89648"/>
            <a:ext cx="33877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14" dirty="0">
                <a:latin typeface="Trebuchet MS"/>
                <a:cs typeface="Trebuchet MS"/>
              </a:rPr>
              <a:t>Resultados</a:t>
            </a:r>
            <a:r>
              <a:rPr sz="2800" b="1" spc="-215" dirty="0">
                <a:latin typeface="Trebuchet MS"/>
                <a:cs typeface="Trebuchet MS"/>
              </a:rPr>
              <a:t> </a:t>
            </a:r>
            <a:r>
              <a:rPr sz="2800" b="1" spc="-145" dirty="0">
                <a:latin typeface="Trebuchet MS"/>
                <a:cs typeface="Trebuchet MS"/>
              </a:rPr>
              <a:t>financieros</a:t>
            </a:r>
            <a:endParaRPr sz="2800" dirty="0">
              <a:latin typeface="Trebuchet MS"/>
              <a:cs typeface="Trebuchet M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2" y="1153960"/>
            <a:ext cx="4572000" cy="323966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611" y="1153960"/>
            <a:ext cx="4540827" cy="319175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438400" y="4800589"/>
            <a:ext cx="54451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dirty="0" smtClean="0"/>
              <a:t>FUENTE: ESTADOS FINANCIEROS. UNIDAD DE CONTABILIDAD – GERENCIA FINANCIERA</a:t>
            </a:r>
            <a:endParaRPr lang="es-CO" sz="900" dirty="0"/>
          </a:p>
        </p:txBody>
      </p:sp>
    </p:spTree>
    <p:extLst>
      <p:ext uri="{BB962C8B-B14F-4D97-AF65-F5344CB8AC3E}">
        <p14:creationId xmlns:p14="http://schemas.microsoft.com/office/powerpoint/2010/main" val="2967415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0530" y="32905"/>
            <a:ext cx="8713470" cy="786245"/>
            <a:chOff x="430653" y="0"/>
            <a:chExt cx="8713470" cy="1215390"/>
          </a:xfrm>
        </p:grpSpPr>
        <p:sp>
          <p:nvSpPr>
            <p:cNvPr id="3" name="object 3"/>
            <p:cNvSpPr/>
            <p:nvPr/>
          </p:nvSpPr>
          <p:spPr>
            <a:xfrm>
              <a:off x="7198386" y="0"/>
              <a:ext cx="1945639" cy="1215390"/>
            </a:xfrm>
            <a:custGeom>
              <a:avLst/>
              <a:gdLst/>
              <a:ahLst/>
              <a:cxnLst/>
              <a:rect l="l" t="t" r="r" b="b"/>
              <a:pathLst>
                <a:path w="1945640" h="1215390">
                  <a:moveTo>
                    <a:pt x="1945613" y="1215148"/>
                  </a:moveTo>
                  <a:lnTo>
                    <a:pt x="1894939" y="1162343"/>
                  </a:lnTo>
                  <a:lnTo>
                    <a:pt x="1866947" y="1135401"/>
                  </a:lnTo>
                  <a:lnTo>
                    <a:pt x="1838674" y="1109629"/>
                  </a:lnTo>
                  <a:lnTo>
                    <a:pt x="1781344" y="1061455"/>
                  </a:lnTo>
                  <a:lnTo>
                    <a:pt x="1723064" y="1017535"/>
                  </a:lnTo>
                  <a:lnTo>
                    <a:pt x="1663951" y="977584"/>
                  </a:lnTo>
                  <a:lnTo>
                    <a:pt x="1604121" y="941314"/>
                  </a:lnTo>
                  <a:lnTo>
                    <a:pt x="1543689" y="908442"/>
                  </a:lnTo>
                  <a:lnTo>
                    <a:pt x="1482771" y="878682"/>
                  </a:lnTo>
                  <a:lnTo>
                    <a:pt x="1421484" y="851747"/>
                  </a:lnTo>
                  <a:lnTo>
                    <a:pt x="1359942" y="827352"/>
                  </a:lnTo>
                  <a:lnTo>
                    <a:pt x="1298263" y="805212"/>
                  </a:lnTo>
                  <a:lnTo>
                    <a:pt x="1236562" y="785041"/>
                  </a:lnTo>
                  <a:lnTo>
                    <a:pt x="1174954" y="766554"/>
                  </a:lnTo>
                  <a:lnTo>
                    <a:pt x="1113556" y="749464"/>
                  </a:lnTo>
                  <a:lnTo>
                    <a:pt x="1052483" y="733487"/>
                  </a:lnTo>
                  <a:lnTo>
                    <a:pt x="756060" y="660286"/>
                  </a:lnTo>
                  <a:lnTo>
                    <a:pt x="699374" y="644984"/>
                  </a:lnTo>
                  <a:lnTo>
                    <a:pt x="643826" y="628795"/>
                  </a:lnTo>
                  <a:lnTo>
                    <a:pt x="589530" y="611434"/>
                  </a:lnTo>
                  <a:lnTo>
                    <a:pt x="536602" y="592614"/>
                  </a:lnTo>
                  <a:lnTo>
                    <a:pt x="485159" y="572050"/>
                  </a:lnTo>
                  <a:lnTo>
                    <a:pt x="435317" y="549457"/>
                  </a:lnTo>
                  <a:lnTo>
                    <a:pt x="387190" y="524549"/>
                  </a:lnTo>
                  <a:lnTo>
                    <a:pt x="340896" y="497040"/>
                  </a:lnTo>
                  <a:lnTo>
                    <a:pt x="296550" y="466645"/>
                  </a:lnTo>
                  <a:lnTo>
                    <a:pt x="254268" y="433078"/>
                  </a:lnTo>
                  <a:lnTo>
                    <a:pt x="214166" y="396053"/>
                  </a:lnTo>
                  <a:lnTo>
                    <a:pt x="176359" y="355286"/>
                  </a:lnTo>
                  <a:lnTo>
                    <a:pt x="140964" y="310490"/>
                  </a:lnTo>
                  <a:lnTo>
                    <a:pt x="108096" y="261379"/>
                  </a:lnTo>
                  <a:lnTo>
                    <a:pt x="77872" y="207669"/>
                  </a:lnTo>
                  <a:lnTo>
                    <a:pt x="50407" y="149073"/>
                  </a:lnTo>
                  <a:lnTo>
                    <a:pt x="25818" y="85306"/>
                  </a:lnTo>
                  <a:lnTo>
                    <a:pt x="4219" y="16083"/>
                  </a:lnTo>
                  <a:lnTo>
                    <a:pt x="0" y="0"/>
                  </a:lnTo>
                  <a:lnTo>
                    <a:pt x="1945613" y="0"/>
                  </a:lnTo>
                  <a:lnTo>
                    <a:pt x="1945613" y="121514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30653" y="1017725"/>
              <a:ext cx="8282940" cy="115570"/>
            </a:xfrm>
            <a:custGeom>
              <a:avLst/>
              <a:gdLst/>
              <a:ahLst/>
              <a:cxnLst/>
              <a:rect l="l" t="t" r="r" b="b"/>
              <a:pathLst>
                <a:path w="8282940" h="115569">
                  <a:moveTo>
                    <a:pt x="82826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8282699" y="0"/>
                  </a:lnTo>
                  <a:lnTo>
                    <a:pt x="82826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743200" y="89648"/>
            <a:ext cx="33877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14" dirty="0">
                <a:latin typeface="Trebuchet MS"/>
                <a:cs typeface="Trebuchet MS"/>
              </a:rPr>
              <a:t>Resultados</a:t>
            </a:r>
            <a:r>
              <a:rPr sz="2800" b="1" spc="-215" dirty="0">
                <a:latin typeface="Trebuchet MS"/>
                <a:cs typeface="Trebuchet MS"/>
              </a:rPr>
              <a:t> </a:t>
            </a:r>
            <a:r>
              <a:rPr sz="2800" b="1" spc="-145" dirty="0">
                <a:latin typeface="Trebuchet MS"/>
                <a:cs typeface="Trebuchet MS"/>
              </a:rPr>
              <a:t>financieros</a:t>
            </a:r>
            <a:endParaRPr sz="2800" dirty="0">
              <a:latin typeface="Trebuchet MS"/>
              <a:cs typeface="Trebuchet M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66" y="819150"/>
            <a:ext cx="5529263" cy="4175336"/>
          </a:xfrm>
          <a:prstGeom prst="rect">
            <a:avLst/>
          </a:prstGeom>
        </p:spPr>
      </p:pic>
      <p:pic>
        <p:nvPicPr>
          <p:cNvPr id="11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48400" y="1482719"/>
            <a:ext cx="2465070" cy="2791596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465166" y="4816762"/>
            <a:ext cx="5181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dirty="0" smtClean="0"/>
              <a:t>FUENTE: ESTADOS FINANCIEROS. UNIDAD DE CONTABILIDAD – GERENCIA FINANCIERA</a:t>
            </a:r>
            <a:endParaRPr lang="es-CO" sz="900" dirty="0"/>
          </a:p>
        </p:txBody>
      </p:sp>
    </p:spTree>
    <p:extLst>
      <p:ext uri="{BB962C8B-B14F-4D97-AF65-F5344CB8AC3E}">
        <p14:creationId xmlns:p14="http://schemas.microsoft.com/office/powerpoint/2010/main" val="305923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0530" y="32905"/>
            <a:ext cx="8713470" cy="786245"/>
            <a:chOff x="430653" y="0"/>
            <a:chExt cx="8713470" cy="1215390"/>
          </a:xfrm>
        </p:grpSpPr>
        <p:sp>
          <p:nvSpPr>
            <p:cNvPr id="3" name="object 3"/>
            <p:cNvSpPr/>
            <p:nvPr/>
          </p:nvSpPr>
          <p:spPr>
            <a:xfrm>
              <a:off x="7198386" y="0"/>
              <a:ext cx="1945639" cy="1215390"/>
            </a:xfrm>
            <a:custGeom>
              <a:avLst/>
              <a:gdLst/>
              <a:ahLst/>
              <a:cxnLst/>
              <a:rect l="l" t="t" r="r" b="b"/>
              <a:pathLst>
                <a:path w="1945640" h="1215390">
                  <a:moveTo>
                    <a:pt x="1945613" y="1215148"/>
                  </a:moveTo>
                  <a:lnTo>
                    <a:pt x="1894939" y="1162343"/>
                  </a:lnTo>
                  <a:lnTo>
                    <a:pt x="1866947" y="1135401"/>
                  </a:lnTo>
                  <a:lnTo>
                    <a:pt x="1838674" y="1109629"/>
                  </a:lnTo>
                  <a:lnTo>
                    <a:pt x="1781344" y="1061455"/>
                  </a:lnTo>
                  <a:lnTo>
                    <a:pt x="1723064" y="1017535"/>
                  </a:lnTo>
                  <a:lnTo>
                    <a:pt x="1663951" y="977584"/>
                  </a:lnTo>
                  <a:lnTo>
                    <a:pt x="1604121" y="941314"/>
                  </a:lnTo>
                  <a:lnTo>
                    <a:pt x="1543689" y="908442"/>
                  </a:lnTo>
                  <a:lnTo>
                    <a:pt x="1482771" y="878682"/>
                  </a:lnTo>
                  <a:lnTo>
                    <a:pt x="1421484" y="851747"/>
                  </a:lnTo>
                  <a:lnTo>
                    <a:pt x="1359942" y="827352"/>
                  </a:lnTo>
                  <a:lnTo>
                    <a:pt x="1298263" y="805212"/>
                  </a:lnTo>
                  <a:lnTo>
                    <a:pt x="1236562" y="785041"/>
                  </a:lnTo>
                  <a:lnTo>
                    <a:pt x="1174954" y="766554"/>
                  </a:lnTo>
                  <a:lnTo>
                    <a:pt x="1113556" y="749464"/>
                  </a:lnTo>
                  <a:lnTo>
                    <a:pt x="1052483" y="733487"/>
                  </a:lnTo>
                  <a:lnTo>
                    <a:pt x="756060" y="660286"/>
                  </a:lnTo>
                  <a:lnTo>
                    <a:pt x="699374" y="644984"/>
                  </a:lnTo>
                  <a:lnTo>
                    <a:pt x="643826" y="628795"/>
                  </a:lnTo>
                  <a:lnTo>
                    <a:pt x="589530" y="611434"/>
                  </a:lnTo>
                  <a:lnTo>
                    <a:pt x="536602" y="592614"/>
                  </a:lnTo>
                  <a:lnTo>
                    <a:pt x="485159" y="572050"/>
                  </a:lnTo>
                  <a:lnTo>
                    <a:pt x="435317" y="549457"/>
                  </a:lnTo>
                  <a:lnTo>
                    <a:pt x="387190" y="524549"/>
                  </a:lnTo>
                  <a:lnTo>
                    <a:pt x="340896" y="497040"/>
                  </a:lnTo>
                  <a:lnTo>
                    <a:pt x="296550" y="466645"/>
                  </a:lnTo>
                  <a:lnTo>
                    <a:pt x="254268" y="433078"/>
                  </a:lnTo>
                  <a:lnTo>
                    <a:pt x="214166" y="396053"/>
                  </a:lnTo>
                  <a:lnTo>
                    <a:pt x="176359" y="355286"/>
                  </a:lnTo>
                  <a:lnTo>
                    <a:pt x="140964" y="310490"/>
                  </a:lnTo>
                  <a:lnTo>
                    <a:pt x="108096" y="261379"/>
                  </a:lnTo>
                  <a:lnTo>
                    <a:pt x="77872" y="207669"/>
                  </a:lnTo>
                  <a:lnTo>
                    <a:pt x="50407" y="149073"/>
                  </a:lnTo>
                  <a:lnTo>
                    <a:pt x="25818" y="85306"/>
                  </a:lnTo>
                  <a:lnTo>
                    <a:pt x="4219" y="16083"/>
                  </a:lnTo>
                  <a:lnTo>
                    <a:pt x="0" y="0"/>
                  </a:lnTo>
                  <a:lnTo>
                    <a:pt x="1945613" y="0"/>
                  </a:lnTo>
                  <a:lnTo>
                    <a:pt x="1945613" y="121514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30653" y="1017725"/>
              <a:ext cx="8282940" cy="115570"/>
            </a:xfrm>
            <a:custGeom>
              <a:avLst/>
              <a:gdLst/>
              <a:ahLst/>
              <a:cxnLst/>
              <a:rect l="l" t="t" r="r" b="b"/>
              <a:pathLst>
                <a:path w="8282940" h="115569">
                  <a:moveTo>
                    <a:pt x="82826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8282699" y="0"/>
                  </a:lnTo>
                  <a:lnTo>
                    <a:pt x="82826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743200" y="89648"/>
            <a:ext cx="33877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14" dirty="0">
                <a:latin typeface="Trebuchet MS"/>
                <a:cs typeface="Trebuchet MS"/>
              </a:rPr>
              <a:t>Resultados</a:t>
            </a:r>
            <a:r>
              <a:rPr sz="2800" b="1" spc="-215" dirty="0">
                <a:latin typeface="Trebuchet MS"/>
                <a:cs typeface="Trebuchet MS"/>
              </a:rPr>
              <a:t> </a:t>
            </a:r>
            <a:r>
              <a:rPr sz="2800" b="1" spc="-145" dirty="0">
                <a:latin typeface="Trebuchet MS"/>
                <a:cs typeface="Trebuchet MS"/>
              </a:rPr>
              <a:t>financieros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2095500" y="4780394"/>
            <a:ext cx="5181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dirty="0" smtClean="0"/>
              <a:t>FUENTE: ESTADOS FINANCIEROS. UNIDAD DE CONTABILIDAD – GERENCIA FINANCIERA</a:t>
            </a:r>
            <a:endParaRPr lang="es-CO" sz="9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31533"/>
            <a:ext cx="7543800" cy="391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96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00045">
              <a:lnSpc>
                <a:spcPct val="100000"/>
              </a:lnSpc>
              <a:spcBef>
                <a:spcPts val="100"/>
              </a:spcBef>
            </a:pPr>
            <a:r>
              <a:rPr spc="-160" dirty="0"/>
              <a:t>Calificación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8713470" cy="1337310"/>
            <a:chOff x="0" y="0"/>
            <a:chExt cx="8713470" cy="1337310"/>
          </a:xfrm>
        </p:grpSpPr>
        <p:sp>
          <p:nvSpPr>
            <p:cNvPr id="4" name="object 4"/>
            <p:cNvSpPr/>
            <p:nvPr/>
          </p:nvSpPr>
          <p:spPr>
            <a:xfrm>
              <a:off x="430653" y="1017725"/>
              <a:ext cx="8282940" cy="115570"/>
            </a:xfrm>
            <a:custGeom>
              <a:avLst/>
              <a:gdLst/>
              <a:ahLst/>
              <a:cxnLst/>
              <a:rect l="l" t="t" r="r" b="b"/>
              <a:pathLst>
                <a:path w="8282940" h="115569">
                  <a:moveTo>
                    <a:pt x="82826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8282699" y="0"/>
                  </a:lnTo>
                  <a:lnTo>
                    <a:pt x="82826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845945" cy="1337310"/>
            </a:xfrm>
            <a:custGeom>
              <a:avLst/>
              <a:gdLst/>
              <a:ahLst/>
              <a:cxnLst/>
              <a:rect l="l" t="t" r="r" b="b"/>
              <a:pathLst>
                <a:path w="1845945" h="1337310">
                  <a:moveTo>
                    <a:pt x="0" y="1337111"/>
                  </a:moveTo>
                  <a:lnTo>
                    <a:pt x="0" y="0"/>
                  </a:lnTo>
                  <a:lnTo>
                    <a:pt x="1845481" y="0"/>
                  </a:lnTo>
                  <a:lnTo>
                    <a:pt x="1832599" y="53754"/>
                  </a:lnTo>
                  <a:lnTo>
                    <a:pt x="1819970" y="101723"/>
                  </a:lnTo>
                  <a:lnTo>
                    <a:pt x="1806751" y="147820"/>
                  </a:lnTo>
                  <a:lnTo>
                    <a:pt x="1792951" y="192089"/>
                  </a:lnTo>
                  <a:lnTo>
                    <a:pt x="1778580" y="234576"/>
                  </a:lnTo>
                  <a:lnTo>
                    <a:pt x="1763646" y="275323"/>
                  </a:lnTo>
                  <a:lnTo>
                    <a:pt x="1748159" y="314375"/>
                  </a:lnTo>
                  <a:lnTo>
                    <a:pt x="1732128" y="351778"/>
                  </a:lnTo>
                  <a:lnTo>
                    <a:pt x="1715561" y="387575"/>
                  </a:lnTo>
                  <a:lnTo>
                    <a:pt x="1698467" y="421810"/>
                  </a:lnTo>
                  <a:lnTo>
                    <a:pt x="1662738" y="485776"/>
                  </a:lnTo>
                  <a:lnTo>
                    <a:pt x="1625012" y="544029"/>
                  </a:lnTo>
                  <a:lnTo>
                    <a:pt x="1585363" y="596926"/>
                  </a:lnTo>
                  <a:lnTo>
                    <a:pt x="1543862" y="644821"/>
                  </a:lnTo>
                  <a:lnTo>
                    <a:pt x="1500583" y="688070"/>
                  </a:lnTo>
                  <a:lnTo>
                    <a:pt x="1455598" y="727028"/>
                  </a:lnTo>
                  <a:lnTo>
                    <a:pt x="1408979" y="762050"/>
                  </a:lnTo>
                  <a:lnTo>
                    <a:pt x="1360798" y="793492"/>
                  </a:lnTo>
                  <a:lnTo>
                    <a:pt x="1311130" y="821710"/>
                  </a:lnTo>
                  <a:lnTo>
                    <a:pt x="1260045" y="847057"/>
                  </a:lnTo>
                  <a:lnTo>
                    <a:pt x="1207617" y="869890"/>
                  </a:lnTo>
                  <a:lnTo>
                    <a:pt x="1153919" y="890564"/>
                  </a:lnTo>
                  <a:lnTo>
                    <a:pt x="1099022" y="909434"/>
                  </a:lnTo>
                  <a:lnTo>
                    <a:pt x="1042999" y="926855"/>
                  </a:lnTo>
                  <a:lnTo>
                    <a:pt x="957013" y="951049"/>
                  </a:lnTo>
                  <a:lnTo>
                    <a:pt x="687285" y="1020860"/>
                  </a:lnTo>
                  <a:lnTo>
                    <a:pt x="625413" y="1038089"/>
                  </a:lnTo>
                  <a:lnTo>
                    <a:pt x="562997" y="1056713"/>
                  </a:lnTo>
                  <a:lnTo>
                    <a:pt x="500107" y="1077085"/>
                  </a:lnTo>
                  <a:lnTo>
                    <a:pt x="436817" y="1099561"/>
                  </a:lnTo>
                  <a:lnTo>
                    <a:pt x="373200" y="1124497"/>
                  </a:lnTo>
                  <a:lnTo>
                    <a:pt x="309327" y="1152248"/>
                  </a:lnTo>
                  <a:lnTo>
                    <a:pt x="245272" y="1183169"/>
                  </a:lnTo>
                  <a:lnTo>
                    <a:pt x="181107" y="1217616"/>
                  </a:lnTo>
                  <a:lnTo>
                    <a:pt x="116905" y="1255943"/>
                  </a:lnTo>
                  <a:lnTo>
                    <a:pt x="84812" y="1276673"/>
                  </a:lnTo>
                  <a:lnTo>
                    <a:pt x="52737" y="1298506"/>
                  </a:lnTo>
                  <a:lnTo>
                    <a:pt x="20689" y="1321487"/>
                  </a:lnTo>
                  <a:lnTo>
                    <a:pt x="0" y="133711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07425" y="1606545"/>
            <a:ext cx="5392420" cy="3011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72745">
              <a:lnSpc>
                <a:spcPct val="114999"/>
              </a:lnSpc>
              <a:spcBef>
                <a:spcPts val="100"/>
              </a:spcBef>
            </a:pPr>
            <a:r>
              <a:rPr sz="2000" b="1" spc="-150" dirty="0">
                <a:latin typeface="Trebuchet MS"/>
                <a:cs typeface="Trebuchet MS"/>
              </a:rPr>
              <a:t>EMCALI</a:t>
            </a:r>
            <a:r>
              <a:rPr sz="2000" b="1" spc="-155" dirty="0">
                <a:latin typeface="Trebuchet MS"/>
                <a:cs typeface="Trebuchet MS"/>
              </a:rPr>
              <a:t> </a:t>
            </a:r>
            <a:r>
              <a:rPr sz="2000" b="1" spc="-95" dirty="0">
                <a:latin typeface="Trebuchet MS"/>
                <a:cs typeface="Trebuchet MS"/>
              </a:rPr>
              <a:t>sube</a:t>
            </a:r>
            <a:r>
              <a:rPr sz="2000" b="1" spc="-155" dirty="0">
                <a:latin typeface="Trebuchet MS"/>
                <a:cs typeface="Trebuchet MS"/>
              </a:rPr>
              <a:t> </a:t>
            </a:r>
            <a:r>
              <a:rPr sz="2000" b="1" spc="-120" dirty="0">
                <a:latin typeface="Trebuchet MS"/>
                <a:cs typeface="Trebuchet MS"/>
              </a:rPr>
              <a:t>calificación</a:t>
            </a:r>
            <a:r>
              <a:rPr sz="2000" b="1" spc="-155" dirty="0">
                <a:latin typeface="Trebuchet MS"/>
                <a:cs typeface="Trebuchet MS"/>
              </a:rPr>
              <a:t> </a:t>
            </a:r>
            <a:r>
              <a:rPr sz="2000" b="1" spc="-185" dirty="0">
                <a:latin typeface="Trebuchet MS"/>
                <a:cs typeface="Trebuchet MS"/>
              </a:rPr>
              <a:t>A</a:t>
            </a:r>
            <a:r>
              <a:rPr sz="2000" b="1" spc="-155" dirty="0">
                <a:latin typeface="Trebuchet MS"/>
                <a:cs typeface="Trebuchet MS"/>
              </a:rPr>
              <a:t> </a:t>
            </a:r>
            <a:r>
              <a:rPr sz="2000" b="1" spc="-270" dirty="0">
                <a:latin typeface="Trebuchet MS"/>
                <a:cs typeface="Trebuchet MS"/>
              </a:rPr>
              <a:t>“A+”</a:t>
            </a:r>
            <a:r>
              <a:rPr sz="2000" b="1" spc="-155" dirty="0">
                <a:latin typeface="Trebuchet MS"/>
                <a:cs typeface="Trebuchet MS"/>
              </a:rPr>
              <a:t> </a:t>
            </a:r>
            <a:r>
              <a:rPr sz="2000" b="1" spc="-140" dirty="0">
                <a:latin typeface="Trebuchet MS"/>
                <a:cs typeface="Trebuchet MS"/>
              </a:rPr>
              <a:t>con</a:t>
            </a:r>
            <a:r>
              <a:rPr sz="2000" b="1" spc="-155" dirty="0">
                <a:latin typeface="Trebuchet MS"/>
                <a:cs typeface="Trebuchet MS"/>
              </a:rPr>
              <a:t> </a:t>
            </a:r>
            <a:r>
              <a:rPr sz="2000" b="1" spc="-95" dirty="0">
                <a:latin typeface="Trebuchet MS"/>
                <a:cs typeface="Trebuchet MS"/>
              </a:rPr>
              <a:t>perspectiva </a:t>
            </a:r>
            <a:r>
              <a:rPr sz="2000" b="1" spc="-90" dirty="0">
                <a:latin typeface="Trebuchet MS"/>
                <a:cs typeface="Trebuchet MS"/>
              </a:rPr>
              <a:t>estable</a:t>
            </a:r>
            <a:r>
              <a:rPr sz="2000" b="1" spc="-160" dirty="0">
                <a:latin typeface="Trebuchet MS"/>
                <a:cs typeface="Trebuchet MS"/>
              </a:rPr>
              <a:t> </a:t>
            </a:r>
            <a:r>
              <a:rPr sz="2000" b="1" spc="-80" dirty="0">
                <a:latin typeface="Trebuchet MS"/>
                <a:cs typeface="Trebuchet MS"/>
              </a:rPr>
              <a:t>a</a:t>
            </a:r>
            <a:r>
              <a:rPr sz="2000" b="1" spc="-160" dirty="0">
                <a:latin typeface="Trebuchet MS"/>
                <a:cs typeface="Trebuchet MS"/>
              </a:rPr>
              <a:t> </a:t>
            </a:r>
            <a:r>
              <a:rPr sz="2000" b="1" spc="-90" dirty="0">
                <a:latin typeface="Trebuchet MS"/>
                <a:cs typeface="Trebuchet MS"/>
              </a:rPr>
              <a:t>largo</a:t>
            </a:r>
            <a:r>
              <a:rPr sz="2000" b="1" spc="-160" dirty="0">
                <a:latin typeface="Trebuchet MS"/>
                <a:cs typeface="Trebuchet MS"/>
              </a:rPr>
              <a:t> </a:t>
            </a:r>
            <a:r>
              <a:rPr sz="2000" b="1" spc="-20" dirty="0">
                <a:latin typeface="Trebuchet MS"/>
                <a:cs typeface="Trebuchet MS"/>
              </a:rPr>
              <a:t>plazo</a:t>
            </a:r>
            <a:endParaRPr sz="2000">
              <a:latin typeface="Trebuchet MS"/>
              <a:cs typeface="Trebuchet MS"/>
            </a:endParaRPr>
          </a:p>
          <a:p>
            <a:pPr marL="12700" marR="115570">
              <a:lnSpc>
                <a:spcPct val="114999"/>
              </a:lnSpc>
              <a:spcBef>
                <a:spcPts val="1330"/>
              </a:spcBef>
            </a:pPr>
            <a:r>
              <a:rPr sz="1400" spc="-75" dirty="0">
                <a:latin typeface="Trebuchet MS"/>
                <a:cs typeface="Trebuchet MS"/>
              </a:rPr>
              <a:t>En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octubre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30" dirty="0">
                <a:latin typeface="Trebuchet MS"/>
                <a:cs typeface="Trebuchet MS"/>
              </a:rPr>
              <a:t>2023,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agencia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norteamericana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calificación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crediticia </a:t>
            </a:r>
            <a:r>
              <a:rPr sz="1400" spc="-95" dirty="0">
                <a:latin typeface="Trebuchet MS"/>
                <a:cs typeface="Trebuchet MS"/>
              </a:rPr>
              <a:t>Fitch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Ratings</a:t>
            </a:r>
            <a:r>
              <a:rPr sz="1400" spc="-60" dirty="0">
                <a:latin typeface="Trebuchet MS"/>
                <a:cs typeface="Trebuchet MS"/>
              </a:rPr>
              <a:t> otorgó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 Empresas </a:t>
            </a:r>
            <a:r>
              <a:rPr sz="1400" spc="-50" dirty="0">
                <a:latin typeface="Trebuchet MS"/>
                <a:cs typeface="Trebuchet MS"/>
              </a:rPr>
              <a:t>Municipales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Cali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145" dirty="0">
                <a:latin typeface="Trebuchet MS"/>
                <a:cs typeface="Trebuchet MS"/>
              </a:rPr>
              <a:t>–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EMCALI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20" dirty="0">
                <a:latin typeface="Trebuchet MS"/>
                <a:cs typeface="Trebuchet MS"/>
              </a:rPr>
              <a:t>EICE,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la </a:t>
            </a:r>
            <a:r>
              <a:rPr sz="1400" spc="-70" dirty="0">
                <a:latin typeface="Trebuchet MS"/>
                <a:cs typeface="Trebuchet MS"/>
              </a:rPr>
              <a:t>calificación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capacidad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pago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largo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plazo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65" dirty="0">
                <a:latin typeface="Trebuchet MS"/>
                <a:cs typeface="Trebuchet MS"/>
              </a:rPr>
              <a:t>“A+”</a:t>
            </a:r>
            <a:r>
              <a:rPr sz="1400" spc="-75" dirty="0">
                <a:latin typeface="Trebuchet MS"/>
                <a:cs typeface="Trebuchet MS"/>
              </a:rPr>
              <a:t> y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corto </a:t>
            </a:r>
            <a:r>
              <a:rPr sz="1400" spc="-10" dirty="0">
                <a:latin typeface="Trebuchet MS"/>
                <a:cs typeface="Trebuchet MS"/>
              </a:rPr>
              <a:t>plazo </a:t>
            </a:r>
            <a:r>
              <a:rPr sz="1400" spc="-175" dirty="0">
                <a:latin typeface="Trebuchet MS"/>
                <a:cs typeface="Trebuchet MS"/>
              </a:rPr>
              <a:t>“F1+”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65" dirty="0">
                <a:latin typeface="Trebuchet MS"/>
                <a:cs typeface="Trebuchet MS"/>
              </a:rPr>
              <a:t> perspectiva </a:t>
            </a:r>
            <a:r>
              <a:rPr sz="1400" spc="-80" dirty="0">
                <a:latin typeface="Trebuchet MS"/>
                <a:cs typeface="Trebuchet MS"/>
              </a:rPr>
              <a:t>estable.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buena</a:t>
            </a:r>
            <a:r>
              <a:rPr sz="1400" spc="-70" dirty="0">
                <a:latin typeface="Trebuchet MS"/>
                <a:cs typeface="Trebuchet MS"/>
              </a:rPr>
              <a:t> calificación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obtiene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gracias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al </a:t>
            </a:r>
            <a:r>
              <a:rPr sz="1400" spc="-75" dirty="0">
                <a:latin typeface="Trebuchet MS"/>
                <a:cs typeface="Trebuchet MS"/>
              </a:rPr>
              <a:t>fortalecimiento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unidades</a:t>
            </a:r>
            <a:r>
              <a:rPr sz="1400" spc="-55" dirty="0">
                <a:latin typeface="Trebuchet MS"/>
                <a:cs typeface="Trebuchet MS"/>
              </a:rPr>
              <a:t> de </a:t>
            </a:r>
            <a:r>
              <a:rPr sz="1400" spc="-60" dirty="0">
                <a:latin typeface="Trebuchet MS"/>
                <a:cs typeface="Trebuchet MS"/>
              </a:rPr>
              <a:t>negocio </a:t>
            </a:r>
            <a:r>
              <a:rPr sz="1400" spc="-55" dirty="0">
                <a:latin typeface="Trebuchet MS"/>
                <a:cs typeface="Trebuchet MS"/>
              </a:rPr>
              <a:t>de </a:t>
            </a:r>
            <a:r>
              <a:rPr sz="1400" spc="-90" dirty="0">
                <a:latin typeface="Trebuchet MS"/>
                <a:cs typeface="Trebuchet MS"/>
              </a:rPr>
              <a:t>Energía,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Acueducto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y </a:t>
            </a:r>
            <a:r>
              <a:rPr sz="1400" spc="-10" dirty="0">
                <a:latin typeface="Trebuchet MS"/>
                <a:cs typeface="Trebuchet MS"/>
              </a:rPr>
              <a:t>Alcantarillado.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1200"/>
              </a:spcBef>
            </a:pPr>
            <a:r>
              <a:rPr sz="1400" spc="-65" dirty="0">
                <a:latin typeface="Trebuchet MS"/>
                <a:cs typeface="Trebuchet MS"/>
              </a:rPr>
              <a:t>Esta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calificación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debe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solidez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financiera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empresa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servicios </a:t>
            </a:r>
            <a:r>
              <a:rPr sz="1400" spc="-45" dirty="0">
                <a:latin typeface="Trebuchet MS"/>
                <a:cs typeface="Trebuchet MS"/>
              </a:rPr>
              <a:t>públicos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más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grande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suroccidente </a:t>
            </a:r>
            <a:r>
              <a:rPr sz="1400" spc="-10" dirty="0">
                <a:latin typeface="Trebuchet MS"/>
                <a:cs typeface="Trebuchet MS"/>
              </a:rPr>
              <a:t>colombiano.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04757" y="2956675"/>
            <a:ext cx="2186717" cy="21867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7175" y="295685"/>
            <a:ext cx="43611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495" dirty="0"/>
              <a:t>Contenido</a:t>
            </a:r>
            <a:endParaRPr sz="8000"/>
          </a:p>
        </p:txBody>
      </p:sp>
      <p:sp>
        <p:nvSpPr>
          <p:cNvPr id="3" name="object 3"/>
          <p:cNvSpPr/>
          <p:nvPr/>
        </p:nvSpPr>
        <p:spPr>
          <a:xfrm>
            <a:off x="1514153" y="1513049"/>
            <a:ext cx="7630159" cy="115570"/>
          </a:xfrm>
          <a:custGeom>
            <a:avLst/>
            <a:gdLst/>
            <a:ahLst/>
            <a:cxnLst/>
            <a:rect l="l" t="t" r="r" b="b"/>
            <a:pathLst>
              <a:path w="7630159" h="115569">
                <a:moveTo>
                  <a:pt x="0" y="0"/>
                </a:moveTo>
                <a:lnTo>
                  <a:pt x="7629846" y="0"/>
                </a:lnTo>
                <a:lnTo>
                  <a:pt x="7629846" y="115199"/>
                </a:lnTo>
                <a:lnTo>
                  <a:pt x="0" y="115199"/>
                </a:lnTo>
                <a:lnTo>
                  <a:pt x="0" y="0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69702" y="0"/>
            <a:ext cx="2274570" cy="1008380"/>
          </a:xfrm>
          <a:custGeom>
            <a:avLst/>
            <a:gdLst/>
            <a:ahLst/>
            <a:cxnLst/>
            <a:rect l="l" t="t" r="r" b="b"/>
            <a:pathLst>
              <a:path w="2274570" h="1008380">
                <a:moveTo>
                  <a:pt x="2274297" y="1008291"/>
                </a:moveTo>
                <a:lnTo>
                  <a:pt x="2240251" y="984633"/>
                </a:lnTo>
                <a:lnTo>
                  <a:pt x="2203250" y="960233"/>
                </a:lnTo>
                <a:lnTo>
                  <a:pt x="2166434" y="937225"/>
                </a:lnTo>
                <a:lnTo>
                  <a:pt x="2129802" y="915565"/>
                </a:lnTo>
                <a:lnTo>
                  <a:pt x="2093357" y="895209"/>
                </a:lnTo>
                <a:lnTo>
                  <a:pt x="2057097" y="876113"/>
                </a:lnTo>
                <a:lnTo>
                  <a:pt x="2021024" y="858231"/>
                </a:lnTo>
                <a:lnTo>
                  <a:pt x="1985138" y="841521"/>
                </a:lnTo>
                <a:lnTo>
                  <a:pt x="1949439" y="825938"/>
                </a:lnTo>
                <a:lnTo>
                  <a:pt x="1913929" y="811437"/>
                </a:lnTo>
                <a:lnTo>
                  <a:pt x="1843475" y="785504"/>
                </a:lnTo>
                <a:lnTo>
                  <a:pt x="1773781" y="763368"/>
                </a:lnTo>
                <a:lnTo>
                  <a:pt x="1704850" y="744675"/>
                </a:lnTo>
                <a:lnTo>
                  <a:pt x="1636686" y="729071"/>
                </a:lnTo>
                <a:lnTo>
                  <a:pt x="1569294" y="716199"/>
                </a:lnTo>
                <a:lnTo>
                  <a:pt x="1502679" y="705707"/>
                </a:lnTo>
                <a:lnTo>
                  <a:pt x="1436844" y="697239"/>
                </a:lnTo>
                <a:lnTo>
                  <a:pt x="1339565" y="687557"/>
                </a:lnTo>
                <a:lnTo>
                  <a:pt x="1275700" y="682598"/>
                </a:lnTo>
                <a:lnTo>
                  <a:pt x="998214" y="664857"/>
                </a:lnTo>
                <a:lnTo>
                  <a:pt x="938777" y="659818"/>
                </a:lnTo>
                <a:lnTo>
                  <a:pt x="880159" y="653612"/>
                </a:lnTo>
                <a:lnTo>
                  <a:pt x="822364" y="645884"/>
                </a:lnTo>
                <a:lnTo>
                  <a:pt x="765396" y="636280"/>
                </a:lnTo>
                <a:lnTo>
                  <a:pt x="709261" y="624445"/>
                </a:lnTo>
                <a:lnTo>
                  <a:pt x="653961" y="610024"/>
                </a:lnTo>
                <a:lnTo>
                  <a:pt x="599502" y="592664"/>
                </a:lnTo>
                <a:lnTo>
                  <a:pt x="545888" y="572009"/>
                </a:lnTo>
                <a:lnTo>
                  <a:pt x="493122" y="547704"/>
                </a:lnTo>
                <a:lnTo>
                  <a:pt x="441209" y="519396"/>
                </a:lnTo>
                <a:lnTo>
                  <a:pt x="390154" y="486729"/>
                </a:lnTo>
                <a:lnTo>
                  <a:pt x="339961" y="449349"/>
                </a:lnTo>
                <a:lnTo>
                  <a:pt x="290633" y="406901"/>
                </a:lnTo>
                <a:lnTo>
                  <a:pt x="242176" y="359032"/>
                </a:lnTo>
                <a:lnTo>
                  <a:pt x="194593" y="305385"/>
                </a:lnTo>
                <a:lnTo>
                  <a:pt x="147889" y="245607"/>
                </a:lnTo>
                <a:lnTo>
                  <a:pt x="124868" y="213308"/>
                </a:lnTo>
                <a:lnTo>
                  <a:pt x="102068" y="179343"/>
                </a:lnTo>
                <a:lnTo>
                  <a:pt x="79490" y="143667"/>
                </a:lnTo>
                <a:lnTo>
                  <a:pt x="57135" y="106238"/>
                </a:lnTo>
                <a:lnTo>
                  <a:pt x="35002" y="67009"/>
                </a:lnTo>
                <a:lnTo>
                  <a:pt x="13093" y="25938"/>
                </a:lnTo>
                <a:lnTo>
                  <a:pt x="0" y="0"/>
                </a:lnTo>
                <a:lnTo>
                  <a:pt x="2274297" y="0"/>
                </a:lnTo>
                <a:lnTo>
                  <a:pt x="2274297" y="1008291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01949" y="1806749"/>
            <a:ext cx="697865" cy="720090"/>
          </a:xfrm>
          <a:custGeom>
            <a:avLst/>
            <a:gdLst/>
            <a:ahLst/>
            <a:cxnLst/>
            <a:rect l="l" t="t" r="r" b="b"/>
            <a:pathLst>
              <a:path w="697864" h="720089">
                <a:moveTo>
                  <a:pt x="348749" y="719999"/>
                </a:moveTo>
                <a:lnTo>
                  <a:pt x="301426" y="716713"/>
                </a:lnTo>
                <a:lnTo>
                  <a:pt x="256038" y="707140"/>
                </a:lnTo>
                <a:lnTo>
                  <a:pt x="213000" y="691709"/>
                </a:lnTo>
                <a:lnTo>
                  <a:pt x="172729" y="670849"/>
                </a:lnTo>
                <a:lnTo>
                  <a:pt x="135639" y="644989"/>
                </a:lnTo>
                <a:lnTo>
                  <a:pt x="102146" y="614558"/>
                </a:lnTo>
                <a:lnTo>
                  <a:pt x="72666" y="579985"/>
                </a:lnTo>
                <a:lnTo>
                  <a:pt x="47614" y="541698"/>
                </a:lnTo>
                <a:lnTo>
                  <a:pt x="27406" y="500128"/>
                </a:lnTo>
                <a:lnTo>
                  <a:pt x="12457" y="455702"/>
                </a:lnTo>
                <a:lnTo>
                  <a:pt x="3183" y="408849"/>
                </a:lnTo>
                <a:lnTo>
                  <a:pt x="0" y="359999"/>
                </a:lnTo>
                <a:lnTo>
                  <a:pt x="3183" y="311150"/>
                </a:lnTo>
                <a:lnTo>
                  <a:pt x="12457" y="264297"/>
                </a:lnTo>
                <a:lnTo>
                  <a:pt x="27406" y="219871"/>
                </a:lnTo>
                <a:lnTo>
                  <a:pt x="47614" y="178301"/>
                </a:lnTo>
                <a:lnTo>
                  <a:pt x="72666" y="140014"/>
                </a:lnTo>
                <a:lnTo>
                  <a:pt x="102146" y="105441"/>
                </a:lnTo>
                <a:lnTo>
                  <a:pt x="135639" y="75010"/>
                </a:lnTo>
                <a:lnTo>
                  <a:pt x="172729" y="49150"/>
                </a:lnTo>
                <a:lnTo>
                  <a:pt x="213000" y="28290"/>
                </a:lnTo>
                <a:lnTo>
                  <a:pt x="256038" y="12859"/>
                </a:lnTo>
                <a:lnTo>
                  <a:pt x="301426" y="3286"/>
                </a:lnTo>
                <a:lnTo>
                  <a:pt x="348749" y="0"/>
                </a:lnTo>
                <a:lnTo>
                  <a:pt x="394591" y="3122"/>
                </a:lnTo>
                <a:lnTo>
                  <a:pt x="439258" y="12333"/>
                </a:lnTo>
                <a:lnTo>
                  <a:pt x="482210" y="27403"/>
                </a:lnTo>
                <a:lnTo>
                  <a:pt x="522905" y="48099"/>
                </a:lnTo>
                <a:lnTo>
                  <a:pt x="560800" y="74189"/>
                </a:lnTo>
                <a:lnTo>
                  <a:pt x="595353" y="105441"/>
                </a:lnTo>
                <a:lnTo>
                  <a:pt x="625629" y="141109"/>
                </a:lnTo>
                <a:lnTo>
                  <a:pt x="650904" y="180226"/>
                </a:lnTo>
                <a:lnTo>
                  <a:pt x="670952" y="222233"/>
                </a:lnTo>
                <a:lnTo>
                  <a:pt x="685551" y="266571"/>
                </a:lnTo>
                <a:lnTo>
                  <a:pt x="694475" y="312680"/>
                </a:lnTo>
                <a:lnTo>
                  <a:pt x="697499" y="359999"/>
                </a:lnTo>
                <a:lnTo>
                  <a:pt x="694316" y="408849"/>
                </a:lnTo>
                <a:lnTo>
                  <a:pt x="685042" y="455702"/>
                </a:lnTo>
                <a:lnTo>
                  <a:pt x="670093" y="500128"/>
                </a:lnTo>
                <a:lnTo>
                  <a:pt x="649885" y="541698"/>
                </a:lnTo>
                <a:lnTo>
                  <a:pt x="624833" y="579985"/>
                </a:lnTo>
                <a:lnTo>
                  <a:pt x="595353" y="614558"/>
                </a:lnTo>
                <a:lnTo>
                  <a:pt x="561860" y="644989"/>
                </a:lnTo>
                <a:lnTo>
                  <a:pt x="524770" y="670849"/>
                </a:lnTo>
                <a:lnTo>
                  <a:pt x="484499" y="691709"/>
                </a:lnTo>
                <a:lnTo>
                  <a:pt x="441461" y="707140"/>
                </a:lnTo>
                <a:lnTo>
                  <a:pt x="396073" y="716713"/>
                </a:lnTo>
                <a:lnTo>
                  <a:pt x="348749" y="7199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66989" y="1974040"/>
            <a:ext cx="768350" cy="981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200" b="1" spc="-28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sz="2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65" marR="5080" indent="-635" algn="ctr">
              <a:lnSpc>
                <a:spcPct val="100000"/>
              </a:lnSpc>
              <a:spcBef>
                <a:spcPts val="2000"/>
              </a:spcBef>
            </a:pPr>
            <a:r>
              <a:rPr sz="1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Gobierno </a:t>
            </a:r>
            <a:r>
              <a:rPr sz="1200" spc="-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Corporativo</a:t>
            </a:r>
            <a:endParaRPr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01949" y="3049324"/>
            <a:ext cx="697865" cy="720090"/>
          </a:xfrm>
          <a:custGeom>
            <a:avLst/>
            <a:gdLst/>
            <a:ahLst/>
            <a:cxnLst/>
            <a:rect l="l" t="t" r="r" b="b"/>
            <a:pathLst>
              <a:path w="697864" h="720089">
                <a:moveTo>
                  <a:pt x="348749" y="719999"/>
                </a:moveTo>
                <a:lnTo>
                  <a:pt x="301426" y="716713"/>
                </a:lnTo>
                <a:lnTo>
                  <a:pt x="256038" y="707140"/>
                </a:lnTo>
                <a:lnTo>
                  <a:pt x="213000" y="691709"/>
                </a:lnTo>
                <a:lnTo>
                  <a:pt x="172729" y="670849"/>
                </a:lnTo>
                <a:lnTo>
                  <a:pt x="135639" y="644989"/>
                </a:lnTo>
                <a:lnTo>
                  <a:pt x="102146" y="614558"/>
                </a:lnTo>
                <a:lnTo>
                  <a:pt x="72666" y="579985"/>
                </a:lnTo>
                <a:lnTo>
                  <a:pt x="47614" y="541698"/>
                </a:lnTo>
                <a:lnTo>
                  <a:pt x="27406" y="500128"/>
                </a:lnTo>
                <a:lnTo>
                  <a:pt x="12457" y="455702"/>
                </a:lnTo>
                <a:lnTo>
                  <a:pt x="3183" y="408849"/>
                </a:lnTo>
                <a:lnTo>
                  <a:pt x="0" y="359999"/>
                </a:lnTo>
                <a:lnTo>
                  <a:pt x="3183" y="311150"/>
                </a:lnTo>
                <a:lnTo>
                  <a:pt x="12457" y="264297"/>
                </a:lnTo>
                <a:lnTo>
                  <a:pt x="27406" y="219871"/>
                </a:lnTo>
                <a:lnTo>
                  <a:pt x="47614" y="178301"/>
                </a:lnTo>
                <a:lnTo>
                  <a:pt x="72666" y="140014"/>
                </a:lnTo>
                <a:lnTo>
                  <a:pt x="102146" y="105441"/>
                </a:lnTo>
                <a:lnTo>
                  <a:pt x="135639" y="75010"/>
                </a:lnTo>
                <a:lnTo>
                  <a:pt x="172729" y="49150"/>
                </a:lnTo>
                <a:lnTo>
                  <a:pt x="213000" y="28290"/>
                </a:lnTo>
                <a:lnTo>
                  <a:pt x="256038" y="12859"/>
                </a:lnTo>
                <a:lnTo>
                  <a:pt x="301426" y="3286"/>
                </a:lnTo>
                <a:lnTo>
                  <a:pt x="348749" y="0"/>
                </a:lnTo>
                <a:lnTo>
                  <a:pt x="394591" y="3122"/>
                </a:lnTo>
                <a:lnTo>
                  <a:pt x="439258" y="12333"/>
                </a:lnTo>
                <a:lnTo>
                  <a:pt x="482210" y="27403"/>
                </a:lnTo>
                <a:lnTo>
                  <a:pt x="522905" y="48099"/>
                </a:lnTo>
                <a:lnTo>
                  <a:pt x="560800" y="74189"/>
                </a:lnTo>
                <a:lnTo>
                  <a:pt x="595353" y="105441"/>
                </a:lnTo>
                <a:lnTo>
                  <a:pt x="625629" y="141109"/>
                </a:lnTo>
                <a:lnTo>
                  <a:pt x="650904" y="180226"/>
                </a:lnTo>
                <a:lnTo>
                  <a:pt x="670952" y="222233"/>
                </a:lnTo>
                <a:lnTo>
                  <a:pt x="685551" y="266571"/>
                </a:lnTo>
                <a:lnTo>
                  <a:pt x="694475" y="312680"/>
                </a:lnTo>
                <a:lnTo>
                  <a:pt x="697499" y="359999"/>
                </a:lnTo>
                <a:lnTo>
                  <a:pt x="694316" y="408849"/>
                </a:lnTo>
                <a:lnTo>
                  <a:pt x="685042" y="455702"/>
                </a:lnTo>
                <a:lnTo>
                  <a:pt x="670093" y="500128"/>
                </a:lnTo>
                <a:lnTo>
                  <a:pt x="649885" y="541698"/>
                </a:lnTo>
                <a:lnTo>
                  <a:pt x="624833" y="579985"/>
                </a:lnTo>
                <a:lnTo>
                  <a:pt x="595353" y="614558"/>
                </a:lnTo>
                <a:lnTo>
                  <a:pt x="561860" y="644989"/>
                </a:lnTo>
                <a:lnTo>
                  <a:pt x="524770" y="670849"/>
                </a:lnTo>
                <a:lnTo>
                  <a:pt x="484499" y="691709"/>
                </a:lnTo>
                <a:lnTo>
                  <a:pt x="441461" y="707140"/>
                </a:lnTo>
                <a:lnTo>
                  <a:pt x="396073" y="716713"/>
                </a:lnTo>
                <a:lnTo>
                  <a:pt x="348749" y="7199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49531" y="3216615"/>
            <a:ext cx="1002665" cy="10109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200" b="1" spc="-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sz="2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65" marR="5080" algn="ctr">
              <a:lnSpc>
                <a:spcPct val="100000"/>
              </a:lnSpc>
              <a:spcBef>
                <a:spcPts val="2240"/>
              </a:spcBef>
            </a:pPr>
            <a:r>
              <a:rPr sz="1200" spc="-5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Abastecimiento </a:t>
            </a:r>
            <a:r>
              <a:rPr sz="1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Empresarial</a:t>
            </a:r>
            <a:endParaRPr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47599" y="1806749"/>
            <a:ext cx="697865" cy="720090"/>
          </a:xfrm>
          <a:custGeom>
            <a:avLst/>
            <a:gdLst/>
            <a:ahLst/>
            <a:cxnLst/>
            <a:rect l="l" t="t" r="r" b="b"/>
            <a:pathLst>
              <a:path w="697864" h="720089">
                <a:moveTo>
                  <a:pt x="348749" y="719999"/>
                </a:moveTo>
                <a:lnTo>
                  <a:pt x="301426" y="716713"/>
                </a:lnTo>
                <a:lnTo>
                  <a:pt x="256038" y="707140"/>
                </a:lnTo>
                <a:lnTo>
                  <a:pt x="213000" y="691709"/>
                </a:lnTo>
                <a:lnTo>
                  <a:pt x="172729" y="670849"/>
                </a:lnTo>
                <a:lnTo>
                  <a:pt x="135639" y="644989"/>
                </a:lnTo>
                <a:lnTo>
                  <a:pt x="102146" y="614558"/>
                </a:lnTo>
                <a:lnTo>
                  <a:pt x="72666" y="579985"/>
                </a:lnTo>
                <a:lnTo>
                  <a:pt x="47614" y="541698"/>
                </a:lnTo>
                <a:lnTo>
                  <a:pt x="27406" y="500128"/>
                </a:lnTo>
                <a:lnTo>
                  <a:pt x="12457" y="455702"/>
                </a:lnTo>
                <a:lnTo>
                  <a:pt x="3183" y="408849"/>
                </a:lnTo>
                <a:lnTo>
                  <a:pt x="0" y="359999"/>
                </a:lnTo>
                <a:lnTo>
                  <a:pt x="3183" y="311150"/>
                </a:lnTo>
                <a:lnTo>
                  <a:pt x="12457" y="264297"/>
                </a:lnTo>
                <a:lnTo>
                  <a:pt x="27406" y="219871"/>
                </a:lnTo>
                <a:lnTo>
                  <a:pt x="47614" y="178301"/>
                </a:lnTo>
                <a:lnTo>
                  <a:pt x="72666" y="140014"/>
                </a:lnTo>
                <a:lnTo>
                  <a:pt x="102146" y="105441"/>
                </a:lnTo>
                <a:lnTo>
                  <a:pt x="135639" y="75010"/>
                </a:lnTo>
                <a:lnTo>
                  <a:pt x="172729" y="49150"/>
                </a:lnTo>
                <a:lnTo>
                  <a:pt x="213000" y="28290"/>
                </a:lnTo>
                <a:lnTo>
                  <a:pt x="256038" y="12859"/>
                </a:lnTo>
                <a:lnTo>
                  <a:pt x="301426" y="3286"/>
                </a:lnTo>
                <a:lnTo>
                  <a:pt x="348749" y="0"/>
                </a:lnTo>
                <a:lnTo>
                  <a:pt x="394591" y="3122"/>
                </a:lnTo>
                <a:lnTo>
                  <a:pt x="439258" y="12333"/>
                </a:lnTo>
                <a:lnTo>
                  <a:pt x="482210" y="27403"/>
                </a:lnTo>
                <a:lnTo>
                  <a:pt x="522905" y="48099"/>
                </a:lnTo>
                <a:lnTo>
                  <a:pt x="560800" y="74189"/>
                </a:lnTo>
                <a:lnTo>
                  <a:pt x="595353" y="105441"/>
                </a:lnTo>
                <a:lnTo>
                  <a:pt x="625629" y="141109"/>
                </a:lnTo>
                <a:lnTo>
                  <a:pt x="650904" y="180226"/>
                </a:lnTo>
                <a:lnTo>
                  <a:pt x="670952" y="222233"/>
                </a:lnTo>
                <a:lnTo>
                  <a:pt x="685551" y="266571"/>
                </a:lnTo>
                <a:lnTo>
                  <a:pt x="694475" y="312680"/>
                </a:lnTo>
                <a:lnTo>
                  <a:pt x="697499" y="359999"/>
                </a:lnTo>
                <a:lnTo>
                  <a:pt x="694316" y="408849"/>
                </a:lnTo>
                <a:lnTo>
                  <a:pt x="685042" y="455702"/>
                </a:lnTo>
                <a:lnTo>
                  <a:pt x="670093" y="500128"/>
                </a:lnTo>
                <a:lnTo>
                  <a:pt x="649885" y="541698"/>
                </a:lnTo>
                <a:lnTo>
                  <a:pt x="624833" y="579985"/>
                </a:lnTo>
                <a:lnTo>
                  <a:pt x="595353" y="614558"/>
                </a:lnTo>
                <a:lnTo>
                  <a:pt x="561860" y="644989"/>
                </a:lnTo>
                <a:lnTo>
                  <a:pt x="524770" y="670849"/>
                </a:lnTo>
                <a:lnTo>
                  <a:pt x="484499" y="691709"/>
                </a:lnTo>
                <a:lnTo>
                  <a:pt x="441461" y="707140"/>
                </a:lnTo>
                <a:lnTo>
                  <a:pt x="396073" y="716713"/>
                </a:lnTo>
                <a:lnTo>
                  <a:pt x="348749" y="7199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54361" y="1974040"/>
            <a:ext cx="1405255" cy="981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740" algn="ctr">
              <a:lnSpc>
                <a:spcPct val="100000"/>
              </a:lnSpc>
              <a:spcBef>
                <a:spcPts val="100"/>
              </a:spcBef>
            </a:pPr>
            <a:r>
              <a:rPr sz="2200" b="1" spc="-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sz="2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9705" marR="5080" indent="-167640">
              <a:lnSpc>
                <a:spcPct val="100000"/>
              </a:lnSpc>
              <a:spcBef>
                <a:spcPts val="2000"/>
              </a:spcBef>
            </a:pPr>
            <a:r>
              <a:rPr sz="1200" spc="-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Ampliacion </a:t>
            </a:r>
            <a:r>
              <a:rPr sz="1200" spc="-4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</a:t>
            </a:r>
            <a:r>
              <a:rPr sz="1200" spc="-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-5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objeto </a:t>
            </a:r>
            <a:r>
              <a:rPr sz="1200" spc="-3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</a:t>
            </a:r>
            <a:r>
              <a:rPr sz="1200" spc="-8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-4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</a:t>
            </a:r>
            <a:r>
              <a:rPr sz="1200" spc="-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EMCALI</a:t>
            </a:r>
            <a:endParaRPr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47599" y="3049324"/>
            <a:ext cx="697865" cy="720090"/>
          </a:xfrm>
          <a:custGeom>
            <a:avLst/>
            <a:gdLst/>
            <a:ahLst/>
            <a:cxnLst/>
            <a:rect l="l" t="t" r="r" b="b"/>
            <a:pathLst>
              <a:path w="697864" h="720089">
                <a:moveTo>
                  <a:pt x="348749" y="719999"/>
                </a:moveTo>
                <a:lnTo>
                  <a:pt x="301426" y="716713"/>
                </a:lnTo>
                <a:lnTo>
                  <a:pt x="256038" y="707140"/>
                </a:lnTo>
                <a:lnTo>
                  <a:pt x="213000" y="691709"/>
                </a:lnTo>
                <a:lnTo>
                  <a:pt x="172729" y="670849"/>
                </a:lnTo>
                <a:lnTo>
                  <a:pt x="135639" y="644989"/>
                </a:lnTo>
                <a:lnTo>
                  <a:pt x="102146" y="614558"/>
                </a:lnTo>
                <a:lnTo>
                  <a:pt x="72666" y="579985"/>
                </a:lnTo>
                <a:lnTo>
                  <a:pt x="47614" y="541698"/>
                </a:lnTo>
                <a:lnTo>
                  <a:pt x="27406" y="500128"/>
                </a:lnTo>
                <a:lnTo>
                  <a:pt x="12457" y="455702"/>
                </a:lnTo>
                <a:lnTo>
                  <a:pt x="3183" y="408849"/>
                </a:lnTo>
                <a:lnTo>
                  <a:pt x="0" y="359999"/>
                </a:lnTo>
                <a:lnTo>
                  <a:pt x="3183" y="311150"/>
                </a:lnTo>
                <a:lnTo>
                  <a:pt x="12457" y="264297"/>
                </a:lnTo>
                <a:lnTo>
                  <a:pt x="27406" y="219871"/>
                </a:lnTo>
                <a:lnTo>
                  <a:pt x="47614" y="178301"/>
                </a:lnTo>
                <a:lnTo>
                  <a:pt x="72666" y="140014"/>
                </a:lnTo>
                <a:lnTo>
                  <a:pt x="102146" y="105441"/>
                </a:lnTo>
                <a:lnTo>
                  <a:pt x="135639" y="75010"/>
                </a:lnTo>
                <a:lnTo>
                  <a:pt x="172729" y="49150"/>
                </a:lnTo>
                <a:lnTo>
                  <a:pt x="213000" y="28290"/>
                </a:lnTo>
                <a:lnTo>
                  <a:pt x="256038" y="12859"/>
                </a:lnTo>
                <a:lnTo>
                  <a:pt x="301426" y="3286"/>
                </a:lnTo>
                <a:lnTo>
                  <a:pt x="348749" y="0"/>
                </a:lnTo>
                <a:lnTo>
                  <a:pt x="394591" y="3122"/>
                </a:lnTo>
                <a:lnTo>
                  <a:pt x="439258" y="12333"/>
                </a:lnTo>
                <a:lnTo>
                  <a:pt x="482210" y="27403"/>
                </a:lnTo>
                <a:lnTo>
                  <a:pt x="522905" y="48099"/>
                </a:lnTo>
                <a:lnTo>
                  <a:pt x="560800" y="74189"/>
                </a:lnTo>
                <a:lnTo>
                  <a:pt x="595353" y="105441"/>
                </a:lnTo>
                <a:lnTo>
                  <a:pt x="625629" y="141109"/>
                </a:lnTo>
                <a:lnTo>
                  <a:pt x="650904" y="180226"/>
                </a:lnTo>
                <a:lnTo>
                  <a:pt x="670952" y="222233"/>
                </a:lnTo>
                <a:lnTo>
                  <a:pt x="685551" y="266571"/>
                </a:lnTo>
                <a:lnTo>
                  <a:pt x="694475" y="312680"/>
                </a:lnTo>
                <a:lnTo>
                  <a:pt x="697499" y="359999"/>
                </a:lnTo>
                <a:lnTo>
                  <a:pt x="694316" y="408849"/>
                </a:lnTo>
                <a:lnTo>
                  <a:pt x="685042" y="455702"/>
                </a:lnTo>
                <a:lnTo>
                  <a:pt x="670093" y="500128"/>
                </a:lnTo>
                <a:lnTo>
                  <a:pt x="649885" y="541698"/>
                </a:lnTo>
                <a:lnTo>
                  <a:pt x="624833" y="579985"/>
                </a:lnTo>
                <a:lnTo>
                  <a:pt x="595353" y="614558"/>
                </a:lnTo>
                <a:lnTo>
                  <a:pt x="561860" y="644989"/>
                </a:lnTo>
                <a:lnTo>
                  <a:pt x="524770" y="670849"/>
                </a:lnTo>
                <a:lnTo>
                  <a:pt x="484499" y="691709"/>
                </a:lnTo>
                <a:lnTo>
                  <a:pt x="441461" y="707140"/>
                </a:lnTo>
                <a:lnTo>
                  <a:pt x="396073" y="716713"/>
                </a:lnTo>
                <a:lnTo>
                  <a:pt x="348749" y="7199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26185" y="3216615"/>
            <a:ext cx="1140460" cy="10109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200" b="1" spc="-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sz="2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65" marR="5080" algn="ctr">
              <a:lnSpc>
                <a:spcPct val="100000"/>
              </a:lnSpc>
              <a:spcBef>
                <a:spcPts val="2240"/>
              </a:spcBef>
            </a:pPr>
            <a:r>
              <a:rPr sz="1200" spc="-6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Comercial</a:t>
            </a:r>
            <a:r>
              <a:rPr sz="1200" spc="-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-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-4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Servicio</a:t>
            </a:r>
            <a:r>
              <a:rPr sz="1200" spc="-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-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</a:t>
            </a:r>
            <a:r>
              <a:rPr sz="1200" spc="-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-5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cliente</a:t>
            </a:r>
            <a:endParaRPr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93275" y="1806749"/>
            <a:ext cx="697865" cy="720090"/>
          </a:xfrm>
          <a:custGeom>
            <a:avLst/>
            <a:gdLst/>
            <a:ahLst/>
            <a:cxnLst/>
            <a:rect l="l" t="t" r="r" b="b"/>
            <a:pathLst>
              <a:path w="697864" h="720089">
                <a:moveTo>
                  <a:pt x="348749" y="719999"/>
                </a:moveTo>
                <a:lnTo>
                  <a:pt x="301426" y="716713"/>
                </a:lnTo>
                <a:lnTo>
                  <a:pt x="256038" y="707140"/>
                </a:lnTo>
                <a:lnTo>
                  <a:pt x="213000" y="691709"/>
                </a:lnTo>
                <a:lnTo>
                  <a:pt x="172729" y="670849"/>
                </a:lnTo>
                <a:lnTo>
                  <a:pt x="135639" y="644989"/>
                </a:lnTo>
                <a:lnTo>
                  <a:pt x="102146" y="614558"/>
                </a:lnTo>
                <a:lnTo>
                  <a:pt x="72666" y="579985"/>
                </a:lnTo>
                <a:lnTo>
                  <a:pt x="47614" y="541698"/>
                </a:lnTo>
                <a:lnTo>
                  <a:pt x="27406" y="500128"/>
                </a:lnTo>
                <a:lnTo>
                  <a:pt x="12457" y="455702"/>
                </a:lnTo>
                <a:lnTo>
                  <a:pt x="3183" y="408849"/>
                </a:lnTo>
                <a:lnTo>
                  <a:pt x="0" y="359999"/>
                </a:lnTo>
                <a:lnTo>
                  <a:pt x="3183" y="311150"/>
                </a:lnTo>
                <a:lnTo>
                  <a:pt x="12457" y="264297"/>
                </a:lnTo>
                <a:lnTo>
                  <a:pt x="27406" y="219871"/>
                </a:lnTo>
                <a:lnTo>
                  <a:pt x="47614" y="178301"/>
                </a:lnTo>
                <a:lnTo>
                  <a:pt x="72666" y="140014"/>
                </a:lnTo>
                <a:lnTo>
                  <a:pt x="102146" y="105441"/>
                </a:lnTo>
                <a:lnTo>
                  <a:pt x="135639" y="75010"/>
                </a:lnTo>
                <a:lnTo>
                  <a:pt x="172729" y="49150"/>
                </a:lnTo>
                <a:lnTo>
                  <a:pt x="213000" y="28290"/>
                </a:lnTo>
                <a:lnTo>
                  <a:pt x="256038" y="12859"/>
                </a:lnTo>
                <a:lnTo>
                  <a:pt x="301426" y="3286"/>
                </a:lnTo>
                <a:lnTo>
                  <a:pt x="348749" y="0"/>
                </a:lnTo>
                <a:lnTo>
                  <a:pt x="394591" y="3122"/>
                </a:lnTo>
                <a:lnTo>
                  <a:pt x="439258" y="12333"/>
                </a:lnTo>
                <a:lnTo>
                  <a:pt x="482210" y="27403"/>
                </a:lnTo>
                <a:lnTo>
                  <a:pt x="522905" y="48099"/>
                </a:lnTo>
                <a:lnTo>
                  <a:pt x="560800" y="74189"/>
                </a:lnTo>
                <a:lnTo>
                  <a:pt x="595353" y="105441"/>
                </a:lnTo>
                <a:lnTo>
                  <a:pt x="625629" y="141109"/>
                </a:lnTo>
                <a:lnTo>
                  <a:pt x="650904" y="180226"/>
                </a:lnTo>
                <a:lnTo>
                  <a:pt x="670952" y="222233"/>
                </a:lnTo>
                <a:lnTo>
                  <a:pt x="685551" y="266571"/>
                </a:lnTo>
                <a:lnTo>
                  <a:pt x="694475" y="312680"/>
                </a:lnTo>
                <a:lnTo>
                  <a:pt x="697499" y="359999"/>
                </a:lnTo>
                <a:lnTo>
                  <a:pt x="694316" y="408849"/>
                </a:lnTo>
                <a:lnTo>
                  <a:pt x="685042" y="455702"/>
                </a:lnTo>
                <a:lnTo>
                  <a:pt x="670093" y="500128"/>
                </a:lnTo>
                <a:lnTo>
                  <a:pt x="649885" y="541698"/>
                </a:lnTo>
                <a:lnTo>
                  <a:pt x="624833" y="579985"/>
                </a:lnTo>
                <a:lnTo>
                  <a:pt x="595353" y="614558"/>
                </a:lnTo>
                <a:lnTo>
                  <a:pt x="561860" y="644989"/>
                </a:lnTo>
                <a:lnTo>
                  <a:pt x="524770" y="670849"/>
                </a:lnTo>
                <a:lnTo>
                  <a:pt x="484499" y="691709"/>
                </a:lnTo>
                <a:lnTo>
                  <a:pt x="441461" y="707140"/>
                </a:lnTo>
                <a:lnTo>
                  <a:pt x="396073" y="716713"/>
                </a:lnTo>
                <a:lnTo>
                  <a:pt x="348749" y="7199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71110" y="1974040"/>
            <a:ext cx="742315" cy="981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200" b="1" spc="-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sz="2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65" marR="5080" algn="ctr">
              <a:lnSpc>
                <a:spcPct val="100000"/>
              </a:lnSpc>
              <a:spcBef>
                <a:spcPts val="2000"/>
              </a:spcBef>
            </a:pPr>
            <a:r>
              <a:rPr sz="12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Resultados </a:t>
            </a:r>
            <a:r>
              <a:rPr sz="1200" spc="-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Financieros</a:t>
            </a:r>
            <a:endParaRPr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93275" y="3049324"/>
            <a:ext cx="697865" cy="720090"/>
          </a:xfrm>
          <a:custGeom>
            <a:avLst/>
            <a:gdLst/>
            <a:ahLst/>
            <a:cxnLst/>
            <a:rect l="l" t="t" r="r" b="b"/>
            <a:pathLst>
              <a:path w="697864" h="720089">
                <a:moveTo>
                  <a:pt x="348749" y="719999"/>
                </a:moveTo>
                <a:lnTo>
                  <a:pt x="301426" y="716713"/>
                </a:lnTo>
                <a:lnTo>
                  <a:pt x="256038" y="707140"/>
                </a:lnTo>
                <a:lnTo>
                  <a:pt x="213000" y="691709"/>
                </a:lnTo>
                <a:lnTo>
                  <a:pt x="172729" y="670849"/>
                </a:lnTo>
                <a:lnTo>
                  <a:pt x="135639" y="644989"/>
                </a:lnTo>
                <a:lnTo>
                  <a:pt x="102146" y="614558"/>
                </a:lnTo>
                <a:lnTo>
                  <a:pt x="72666" y="579985"/>
                </a:lnTo>
                <a:lnTo>
                  <a:pt x="47614" y="541698"/>
                </a:lnTo>
                <a:lnTo>
                  <a:pt x="27406" y="500128"/>
                </a:lnTo>
                <a:lnTo>
                  <a:pt x="12457" y="455702"/>
                </a:lnTo>
                <a:lnTo>
                  <a:pt x="3183" y="408849"/>
                </a:lnTo>
                <a:lnTo>
                  <a:pt x="0" y="359999"/>
                </a:lnTo>
                <a:lnTo>
                  <a:pt x="3183" y="311150"/>
                </a:lnTo>
                <a:lnTo>
                  <a:pt x="12457" y="264297"/>
                </a:lnTo>
                <a:lnTo>
                  <a:pt x="27406" y="219871"/>
                </a:lnTo>
                <a:lnTo>
                  <a:pt x="47614" y="178301"/>
                </a:lnTo>
                <a:lnTo>
                  <a:pt x="72666" y="140014"/>
                </a:lnTo>
                <a:lnTo>
                  <a:pt x="102146" y="105441"/>
                </a:lnTo>
                <a:lnTo>
                  <a:pt x="135639" y="75010"/>
                </a:lnTo>
                <a:lnTo>
                  <a:pt x="172729" y="49150"/>
                </a:lnTo>
                <a:lnTo>
                  <a:pt x="213000" y="28290"/>
                </a:lnTo>
                <a:lnTo>
                  <a:pt x="256038" y="12859"/>
                </a:lnTo>
                <a:lnTo>
                  <a:pt x="301426" y="3286"/>
                </a:lnTo>
                <a:lnTo>
                  <a:pt x="348749" y="0"/>
                </a:lnTo>
                <a:lnTo>
                  <a:pt x="394591" y="3122"/>
                </a:lnTo>
                <a:lnTo>
                  <a:pt x="439258" y="12333"/>
                </a:lnTo>
                <a:lnTo>
                  <a:pt x="482210" y="27403"/>
                </a:lnTo>
                <a:lnTo>
                  <a:pt x="522905" y="48099"/>
                </a:lnTo>
                <a:lnTo>
                  <a:pt x="560800" y="74189"/>
                </a:lnTo>
                <a:lnTo>
                  <a:pt x="595353" y="105441"/>
                </a:lnTo>
                <a:lnTo>
                  <a:pt x="625629" y="141109"/>
                </a:lnTo>
                <a:lnTo>
                  <a:pt x="650904" y="180226"/>
                </a:lnTo>
                <a:lnTo>
                  <a:pt x="670952" y="222233"/>
                </a:lnTo>
                <a:lnTo>
                  <a:pt x="685551" y="266571"/>
                </a:lnTo>
                <a:lnTo>
                  <a:pt x="694475" y="312680"/>
                </a:lnTo>
                <a:lnTo>
                  <a:pt x="697499" y="359999"/>
                </a:lnTo>
                <a:lnTo>
                  <a:pt x="694316" y="408849"/>
                </a:lnTo>
                <a:lnTo>
                  <a:pt x="685042" y="455702"/>
                </a:lnTo>
                <a:lnTo>
                  <a:pt x="670093" y="500128"/>
                </a:lnTo>
                <a:lnTo>
                  <a:pt x="649885" y="541698"/>
                </a:lnTo>
                <a:lnTo>
                  <a:pt x="624833" y="579985"/>
                </a:lnTo>
                <a:lnTo>
                  <a:pt x="595353" y="614558"/>
                </a:lnTo>
                <a:lnTo>
                  <a:pt x="561860" y="644989"/>
                </a:lnTo>
                <a:lnTo>
                  <a:pt x="524770" y="670849"/>
                </a:lnTo>
                <a:lnTo>
                  <a:pt x="484499" y="691709"/>
                </a:lnTo>
                <a:lnTo>
                  <a:pt x="441461" y="707140"/>
                </a:lnTo>
                <a:lnTo>
                  <a:pt x="396073" y="716713"/>
                </a:lnTo>
                <a:lnTo>
                  <a:pt x="348749" y="7199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61302" y="3216615"/>
            <a:ext cx="962025" cy="10109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200" b="1" spc="-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sz="2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5080" algn="ctr">
              <a:lnSpc>
                <a:spcPct val="100000"/>
              </a:lnSpc>
              <a:spcBef>
                <a:spcPts val="2240"/>
              </a:spcBef>
            </a:pPr>
            <a:r>
              <a:rPr sz="1200" spc="-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Tecnologías</a:t>
            </a:r>
            <a:r>
              <a:rPr sz="1200" spc="-3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-4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la</a:t>
            </a:r>
            <a:r>
              <a:rPr sz="1200" spc="-9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-3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información</a:t>
            </a:r>
            <a:endParaRPr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038949" y="1806749"/>
            <a:ext cx="697865" cy="720090"/>
          </a:xfrm>
          <a:custGeom>
            <a:avLst/>
            <a:gdLst/>
            <a:ahLst/>
            <a:cxnLst/>
            <a:rect l="l" t="t" r="r" b="b"/>
            <a:pathLst>
              <a:path w="697865" h="720089">
                <a:moveTo>
                  <a:pt x="348749" y="719999"/>
                </a:moveTo>
                <a:lnTo>
                  <a:pt x="301426" y="716713"/>
                </a:lnTo>
                <a:lnTo>
                  <a:pt x="256038" y="707140"/>
                </a:lnTo>
                <a:lnTo>
                  <a:pt x="213000" y="691709"/>
                </a:lnTo>
                <a:lnTo>
                  <a:pt x="172729" y="670849"/>
                </a:lnTo>
                <a:lnTo>
                  <a:pt x="135639" y="644989"/>
                </a:lnTo>
                <a:lnTo>
                  <a:pt x="102146" y="614558"/>
                </a:lnTo>
                <a:lnTo>
                  <a:pt x="72666" y="579985"/>
                </a:lnTo>
                <a:lnTo>
                  <a:pt x="47614" y="541698"/>
                </a:lnTo>
                <a:lnTo>
                  <a:pt x="27406" y="500128"/>
                </a:lnTo>
                <a:lnTo>
                  <a:pt x="12457" y="455702"/>
                </a:lnTo>
                <a:lnTo>
                  <a:pt x="3183" y="408849"/>
                </a:lnTo>
                <a:lnTo>
                  <a:pt x="0" y="359999"/>
                </a:lnTo>
                <a:lnTo>
                  <a:pt x="3183" y="311150"/>
                </a:lnTo>
                <a:lnTo>
                  <a:pt x="12457" y="264297"/>
                </a:lnTo>
                <a:lnTo>
                  <a:pt x="27406" y="219871"/>
                </a:lnTo>
                <a:lnTo>
                  <a:pt x="47614" y="178301"/>
                </a:lnTo>
                <a:lnTo>
                  <a:pt x="72666" y="140014"/>
                </a:lnTo>
                <a:lnTo>
                  <a:pt x="102146" y="105441"/>
                </a:lnTo>
                <a:lnTo>
                  <a:pt x="135639" y="75010"/>
                </a:lnTo>
                <a:lnTo>
                  <a:pt x="172729" y="49150"/>
                </a:lnTo>
                <a:lnTo>
                  <a:pt x="213000" y="28290"/>
                </a:lnTo>
                <a:lnTo>
                  <a:pt x="256038" y="12859"/>
                </a:lnTo>
                <a:lnTo>
                  <a:pt x="301426" y="3286"/>
                </a:lnTo>
                <a:lnTo>
                  <a:pt x="348749" y="0"/>
                </a:lnTo>
                <a:lnTo>
                  <a:pt x="394591" y="3122"/>
                </a:lnTo>
                <a:lnTo>
                  <a:pt x="439258" y="12333"/>
                </a:lnTo>
                <a:lnTo>
                  <a:pt x="482210" y="27403"/>
                </a:lnTo>
                <a:lnTo>
                  <a:pt x="522905" y="48099"/>
                </a:lnTo>
                <a:lnTo>
                  <a:pt x="560799" y="74189"/>
                </a:lnTo>
                <a:lnTo>
                  <a:pt x="595352" y="105441"/>
                </a:lnTo>
                <a:lnTo>
                  <a:pt x="625629" y="141109"/>
                </a:lnTo>
                <a:lnTo>
                  <a:pt x="650903" y="180226"/>
                </a:lnTo>
                <a:lnTo>
                  <a:pt x="670952" y="222233"/>
                </a:lnTo>
                <a:lnTo>
                  <a:pt x="685551" y="266571"/>
                </a:lnTo>
                <a:lnTo>
                  <a:pt x="694475" y="312680"/>
                </a:lnTo>
                <a:lnTo>
                  <a:pt x="697499" y="359999"/>
                </a:lnTo>
                <a:lnTo>
                  <a:pt x="694316" y="408849"/>
                </a:lnTo>
                <a:lnTo>
                  <a:pt x="685042" y="455702"/>
                </a:lnTo>
                <a:lnTo>
                  <a:pt x="670093" y="500128"/>
                </a:lnTo>
                <a:lnTo>
                  <a:pt x="649885" y="541698"/>
                </a:lnTo>
                <a:lnTo>
                  <a:pt x="624833" y="579985"/>
                </a:lnTo>
                <a:lnTo>
                  <a:pt x="595353" y="614558"/>
                </a:lnTo>
                <a:lnTo>
                  <a:pt x="561860" y="644989"/>
                </a:lnTo>
                <a:lnTo>
                  <a:pt x="524770" y="670849"/>
                </a:lnTo>
                <a:lnTo>
                  <a:pt x="484499" y="691709"/>
                </a:lnTo>
                <a:lnTo>
                  <a:pt x="441461" y="707140"/>
                </a:lnTo>
                <a:lnTo>
                  <a:pt x="396073" y="716713"/>
                </a:lnTo>
                <a:lnTo>
                  <a:pt x="348749" y="7199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71067" y="1974040"/>
            <a:ext cx="833755" cy="798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200" b="1" spc="-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sz="2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ts val="2000"/>
              </a:spcBef>
            </a:pPr>
            <a:r>
              <a:rPr sz="1200" spc="-3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</a:t>
            </a:r>
            <a:r>
              <a:rPr sz="1200" spc="-8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negocios</a:t>
            </a:r>
            <a:endParaRPr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038949" y="3049324"/>
            <a:ext cx="697865" cy="720090"/>
          </a:xfrm>
          <a:custGeom>
            <a:avLst/>
            <a:gdLst/>
            <a:ahLst/>
            <a:cxnLst/>
            <a:rect l="l" t="t" r="r" b="b"/>
            <a:pathLst>
              <a:path w="697865" h="720089">
                <a:moveTo>
                  <a:pt x="348749" y="719999"/>
                </a:moveTo>
                <a:lnTo>
                  <a:pt x="301426" y="716713"/>
                </a:lnTo>
                <a:lnTo>
                  <a:pt x="256038" y="707140"/>
                </a:lnTo>
                <a:lnTo>
                  <a:pt x="213000" y="691709"/>
                </a:lnTo>
                <a:lnTo>
                  <a:pt x="172729" y="670849"/>
                </a:lnTo>
                <a:lnTo>
                  <a:pt x="135639" y="644989"/>
                </a:lnTo>
                <a:lnTo>
                  <a:pt x="102146" y="614558"/>
                </a:lnTo>
                <a:lnTo>
                  <a:pt x="72666" y="579985"/>
                </a:lnTo>
                <a:lnTo>
                  <a:pt x="47614" y="541698"/>
                </a:lnTo>
                <a:lnTo>
                  <a:pt x="27406" y="500128"/>
                </a:lnTo>
                <a:lnTo>
                  <a:pt x="12457" y="455702"/>
                </a:lnTo>
                <a:lnTo>
                  <a:pt x="3183" y="408849"/>
                </a:lnTo>
                <a:lnTo>
                  <a:pt x="0" y="359999"/>
                </a:lnTo>
                <a:lnTo>
                  <a:pt x="3183" y="311150"/>
                </a:lnTo>
                <a:lnTo>
                  <a:pt x="12457" y="264297"/>
                </a:lnTo>
                <a:lnTo>
                  <a:pt x="27406" y="219871"/>
                </a:lnTo>
                <a:lnTo>
                  <a:pt x="47614" y="178301"/>
                </a:lnTo>
                <a:lnTo>
                  <a:pt x="72666" y="140014"/>
                </a:lnTo>
                <a:lnTo>
                  <a:pt x="102146" y="105441"/>
                </a:lnTo>
                <a:lnTo>
                  <a:pt x="135639" y="75010"/>
                </a:lnTo>
                <a:lnTo>
                  <a:pt x="172729" y="49150"/>
                </a:lnTo>
                <a:lnTo>
                  <a:pt x="213000" y="28290"/>
                </a:lnTo>
                <a:lnTo>
                  <a:pt x="256038" y="12859"/>
                </a:lnTo>
                <a:lnTo>
                  <a:pt x="301426" y="3286"/>
                </a:lnTo>
                <a:lnTo>
                  <a:pt x="348749" y="0"/>
                </a:lnTo>
                <a:lnTo>
                  <a:pt x="394591" y="3122"/>
                </a:lnTo>
                <a:lnTo>
                  <a:pt x="439258" y="12333"/>
                </a:lnTo>
                <a:lnTo>
                  <a:pt x="482210" y="27403"/>
                </a:lnTo>
                <a:lnTo>
                  <a:pt x="522905" y="48099"/>
                </a:lnTo>
                <a:lnTo>
                  <a:pt x="560799" y="74189"/>
                </a:lnTo>
                <a:lnTo>
                  <a:pt x="595352" y="105441"/>
                </a:lnTo>
                <a:lnTo>
                  <a:pt x="625629" y="141109"/>
                </a:lnTo>
                <a:lnTo>
                  <a:pt x="650903" y="180226"/>
                </a:lnTo>
                <a:lnTo>
                  <a:pt x="670952" y="222233"/>
                </a:lnTo>
                <a:lnTo>
                  <a:pt x="685551" y="266571"/>
                </a:lnTo>
                <a:lnTo>
                  <a:pt x="694475" y="312680"/>
                </a:lnTo>
                <a:lnTo>
                  <a:pt x="697499" y="359999"/>
                </a:lnTo>
                <a:lnTo>
                  <a:pt x="694316" y="408849"/>
                </a:lnTo>
                <a:lnTo>
                  <a:pt x="685042" y="455702"/>
                </a:lnTo>
                <a:lnTo>
                  <a:pt x="670093" y="500128"/>
                </a:lnTo>
                <a:lnTo>
                  <a:pt x="649885" y="541698"/>
                </a:lnTo>
                <a:lnTo>
                  <a:pt x="624833" y="579985"/>
                </a:lnTo>
                <a:lnTo>
                  <a:pt x="595353" y="614558"/>
                </a:lnTo>
                <a:lnTo>
                  <a:pt x="561860" y="644989"/>
                </a:lnTo>
                <a:lnTo>
                  <a:pt x="524770" y="670849"/>
                </a:lnTo>
                <a:lnTo>
                  <a:pt x="484499" y="691709"/>
                </a:lnTo>
                <a:lnTo>
                  <a:pt x="441461" y="707140"/>
                </a:lnTo>
                <a:lnTo>
                  <a:pt x="396073" y="716713"/>
                </a:lnTo>
                <a:lnTo>
                  <a:pt x="348749" y="7199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28394" y="3216615"/>
            <a:ext cx="919480" cy="10109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200" b="1" spc="-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sz="2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5080" algn="ctr">
              <a:lnSpc>
                <a:spcPct val="100000"/>
              </a:lnSpc>
              <a:spcBef>
                <a:spcPts val="2240"/>
              </a:spcBef>
            </a:pPr>
            <a:r>
              <a:rPr sz="1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Logros </a:t>
            </a:r>
            <a:r>
              <a:rPr sz="1200" spc="-4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empresariales</a:t>
            </a:r>
            <a:endParaRPr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484625" y="1806749"/>
            <a:ext cx="697865" cy="720090"/>
          </a:xfrm>
          <a:custGeom>
            <a:avLst/>
            <a:gdLst/>
            <a:ahLst/>
            <a:cxnLst/>
            <a:rect l="l" t="t" r="r" b="b"/>
            <a:pathLst>
              <a:path w="697865" h="720089">
                <a:moveTo>
                  <a:pt x="348749" y="719999"/>
                </a:moveTo>
                <a:lnTo>
                  <a:pt x="301426" y="716713"/>
                </a:lnTo>
                <a:lnTo>
                  <a:pt x="256038" y="707140"/>
                </a:lnTo>
                <a:lnTo>
                  <a:pt x="213000" y="691709"/>
                </a:lnTo>
                <a:lnTo>
                  <a:pt x="172729" y="670849"/>
                </a:lnTo>
                <a:lnTo>
                  <a:pt x="135639" y="644989"/>
                </a:lnTo>
                <a:lnTo>
                  <a:pt x="102146" y="614558"/>
                </a:lnTo>
                <a:lnTo>
                  <a:pt x="72666" y="579985"/>
                </a:lnTo>
                <a:lnTo>
                  <a:pt x="47614" y="541698"/>
                </a:lnTo>
                <a:lnTo>
                  <a:pt x="27406" y="500128"/>
                </a:lnTo>
                <a:lnTo>
                  <a:pt x="12457" y="455702"/>
                </a:lnTo>
                <a:lnTo>
                  <a:pt x="3183" y="408849"/>
                </a:lnTo>
                <a:lnTo>
                  <a:pt x="0" y="359999"/>
                </a:lnTo>
                <a:lnTo>
                  <a:pt x="3183" y="311150"/>
                </a:lnTo>
                <a:lnTo>
                  <a:pt x="12457" y="264297"/>
                </a:lnTo>
                <a:lnTo>
                  <a:pt x="27406" y="219871"/>
                </a:lnTo>
                <a:lnTo>
                  <a:pt x="47614" y="178301"/>
                </a:lnTo>
                <a:lnTo>
                  <a:pt x="72666" y="140014"/>
                </a:lnTo>
                <a:lnTo>
                  <a:pt x="102146" y="105441"/>
                </a:lnTo>
                <a:lnTo>
                  <a:pt x="135639" y="75010"/>
                </a:lnTo>
                <a:lnTo>
                  <a:pt x="172729" y="49150"/>
                </a:lnTo>
                <a:lnTo>
                  <a:pt x="213000" y="28290"/>
                </a:lnTo>
                <a:lnTo>
                  <a:pt x="256038" y="12859"/>
                </a:lnTo>
                <a:lnTo>
                  <a:pt x="301426" y="3286"/>
                </a:lnTo>
                <a:lnTo>
                  <a:pt x="348749" y="0"/>
                </a:lnTo>
                <a:lnTo>
                  <a:pt x="394591" y="3122"/>
                </a:lnTo>
                <a:lnTo>
                  <a:pt x="439258" y="12333"/>
                </a:lnTo>
                <a:lnTo>
                  <a:pt x="482210" y="27403"/>
                </a:lnTo>
                <a:lnTo>
                  <a:pt x="522905" y="48099"/>
                </a:lnTo>
                <a:lnTo>
                  <a:pt x="560799" y="74189"/>
                </a:lnTo>
                <a:lnTo>
                  <a:pt x="595352" y="105441"/>
                </a:lnTo>
                <a:lnTo>
                  <a:pt x="625629" y="141109"/>
                </a:lnTo>
                <a:lnTo>
                  <a:pt x="650903" y="180226"/>
                </a:lnTo>
                <a:lnTo>
                  <a:pt x="670952" y="222233"/>
                </a:lnTo>
                <a:lnTo>
                  <a:pt x="685551" y="266571"/>
                </a:lnTo>
                <a:lnTo>
                  <a:pt x="694475" y="312680"/>
                </a:lnTo>
                <a:lnTo>
                  <a:pt x="697499" y="359999"/>
                </a:lnTo>
                <a:lnTo>
                  <a:pt x="694316" y="408849"/>
                </a:lnTo>
                <a:lnTo>
                  <a:pt x="685042" y="455702"/>
                </a:lnTo>
                <a:lnTo>
                  <a:pt x="670093" y="500128"/>
                </a:lnTo>
                <a:lnTo>
                  <a:pt x="649885" y="541698"/>
                </a:lnTo>
                <a:lnTo>
                  <a:pt x="624833" y="579985"/>
                </a:lnTo>
                <a:lnTo>
                  <a:pt x="595353" y="614558"/>
                </a:lnTo>
                <a:lnTo>
                  <a:pt x="561860" y="644989"/>
                </a:lnTo>
                <a:lnTo>
                  <a:pt x="524770" y="670849"/>
                </a:lnTo>
                <a:lnTo>
                  <a:pt x="484499" y="691709"/>
                </a:lnTo>
                <a:lnTo>
                  <a:pt x="441461" y="707140"/>
                </a:lnTo>
                <a:lnTo>
                  <a:pt x="396073" y="716713"/>
                </a:lnTo>
                <a:lnTo>
                  <a:pt x="348749" y="7199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484625" y="3049324"/>
            <a:ext cx="697865" cy="720090"/>
          </a:xfrm>
          <a:custGeom>
            <a:avLst/>
            <a:gdLst/>
            <a:ahLst/>
            <a:cxnLst/>
            <a:rect l="l" t="t" r="r" b="b"/>
            <a:pathLst>
              <a:path w="697865" h="720089">
                <a:moveTo>
                  <a:pt x="348749" y="719999"/>
                </a:moveTo>
                <a:lnTo>
                  <a:pt x="301426" y="716713"/>
                </a:lnTo>
                <a:lnTo>
                  <a:pt x="256038" y="707140"/>
                </a:lnTo>
                <a:lnTo>
                  <a:pt x="213000" y="691709"/>
                </a:lnTo>
                <a:lnTo>
                  <a:pt x="172729" y="670849"/>
                </a:lnTo>
                <a:lnTo>
                  <a:pt x="135639" y="644989"/>
                </a:lnTo>
                <a:lnTo>
                  <a:pt x="102146" y="614558"/>
                </a:lnTo>
                <a:lnTo>
                  <a:pt x="72666" y="579985"/>
                </a:lnTo>
                <a:lnTo>
                  <a:pt x="47614" y="541698"/>
                </a:lnTo>
                <a:lnTo>
                  <a:pt x="27406" y="500128"/>
                </a:lnTo>
                <a:lnTo>
                  <a:pt x="12457" y="455702"/>
                </a:lnTo>
                <a:lnTo>
                  <a:pt x="3183" y="408849"/>
                </a:lnTo>
                <a:lnTo>
                  <a:pt x="0" y="359999"/>
                </a:lnTo>
                <a:lnTo>
                  <a:pt x="3183" y="311150"/>
                </a:lnTo>
                <a:lnTo>
                  <a:pt x="12457" y="264297"/>
                </a:lnTo>
                <a:lnTo>
                  <a:pt x="27406" y="219871"/>
                </a:lnTo>
                <a:lnTo>
                  <a:pt x="47614" y="178301"/>
                </a:lnTo>
                <a:lnTo>
                  <a:pt x="72666" y="140014"/>
                </a:lnTo>
                <a:lnTo>
                  <a:pt x="102146" y="105441"/>
                </a:lnTo>
                <a:lnTo>
                  <a:pt x="135639" y="75010"/>
                </a:lnTo>
                <a:lnTo>
                  <a:pt x="172729" y="49150"/>
                </a:lnTo>
                <a:lnTo>
                  <a:pt x="213000" y="28290"/>
                </a:lnTo>
                <a:lnTo>
                  <a:pt x="256038" y="12859"/>
                </a:lnTo>
                <a:lnTo>
                  <a:pt x="301426" y="3286"/>
                </a:lnTo>
                <a:lnTo>
                  <a:pt x="348749" y="0"/>
                </a:lnTo>
                <a:lnTo>
                  <a:pt x="394591" y="3122"/>
                </a:lnTo>
                <a:lnTo>
                  <a:pt x="439258" y="12333"/>
                </a:lnTo>
                <a:lnTo>
                  <a:pt x="482210" y="27403"/>
                </a:lnTo>
                <a:lnTo>
                  <a:pt x="522905" y="48099"/>
                </a:lnTo>
                <a:lnTo>
                  <a:pt x="560799" y="74189"/>
                </a:lnTo>
                <a:lnTo>
                  <a:pt x="595352" y="105441"/>
                </a:lnTo>
                <a:lnTo>
                  <a:pt x="625629" y="141109"/>
                </a:lnTo>
                <a:lnTo>
                  <a:pt x="650903" y="180226"/>
                </a:lnTo>
                <a:lnTo>
                  <a:pt x="670952" y="222233"/>
                </a:lnTo>
                <a:lnTo>
                  <a:pt x="685551" y="266571"/>
                </a:lnTo>
                <a:lnTo>
                  <a:pt x="694475" y="312680"/>
                </a:lnTo>
                <a:lnTo>
                  <a:pt x="697499" y="359999"/>
                </a:lnTo>
                <a:lnTo>
                  <a:pt x="694316" y="408849"/>
                </a:lnTo>
                <a:lnTo>
                  <a:pt x="685042" y="455702"/>
                </a:lnTo>
                <a:lnTo>
                  <a:pt x="670093" y="500128"/>
                </a:lnTo>
                <a:lnTo>
                  <a:pt x="649885" y="541698"/>
                </a:lnTo>
                <a:lnTo>
                  <a:pt x="624833" y="579985"/>
                </a:lnTo>
                <a:lnTo>
                  <a:pt x="595353" y="614558"/>
                </a:lnTo>
                <a:lnTo>
                  <a:pt x="561860" y="644989"/>
                </a:lnTo>
                <a:lnTo>
                  <a:pt x="524770" y="670849"/>
                </a:lnTo>
                <a:lnTo>
                  <a:pt x="484499" y="691709"/>
                </a:lnTo>
                <a:lnTo>
                  <a:pt x="441461" y="707140"/>
                </a:lnTo>
                <a:lnTo>
                  <a:pt x="396073" y="716713"/>
                </a:lnTo>
                <a:lnTo>
                  <a:pt x="348749" y="7199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85673"/>
            <a:ext cx="2259932" cy="1157826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7227366" y="1974040"/>
            <a:ext cx="1062355" cy="981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1009">
              <a:lnSpc>
                <a:spcPct val="100000"/>
              </a:lnSpc>
              <a:spcBef>
                <a:spcPts val="100"/>
              </a:spcBef>
            </a:pPr>
            <a:r>
              <a:rPr sz="2200" b="1" spc="-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sz="2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0825" marR="5080" indent="-238760">
              <a:lnSpc>
                <a:spcPct val="100000"/>
              </a:lnSpc>
              <a:spcBef>
                <a:spcPts val="2000"/>
              </a:spcBef>
            </a:pPr>
            <a:r>
              <a:rPr sz="1200" spc="-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Gestión</a:t>
            </a:r>
            <a:r>
              <a:rPr sz="1200" spc="-3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-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Humana </a:t>
            </a:r>
            <a:r>
              <a:rPr sz="1200" spc="-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sz="1200" spc="-9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Activos</a:t>
            </a:r>
            <a:endParaRPr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249406" y="3216615"/>
            <a:ext cx="1168400" cy="10109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200" b="1" spc="-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sz="2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5080" algn="ctr">
              <a:lnSpc>
                <a:spcPct val="100000"/>
              </a:lnSpc>
              <a:spcBef>
                <a:spcPts val="2240"/>
              </a:spcBef>
            </a:pPr>
            <a:r>
              <a:rPr sz="1200" spc="-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Recomendaciones </a:t>
            </a:r>
            <a:r>
              <a:rPr sz="1200" spc="-6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gerente</a:t>
            </a:r>
            <a:r>
              <a:rPr sz="1200" spc="-3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</a:t>
            </a:r>
            <a:endParaRPr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88900"/>
            <a:ext cx="3542029" cy="3754754"/>
            <a:chOff x="0" y="1388900"/>
            <a:chExt cx="3542029" cy="3754754"/>
          </a:xfrm>
        </p:grpSpPr>
        <p:sp>
          <p:nvSpPr>
            <p:cNvPr id="3" name="object 3"/>
            <p:cNvSpPr/>
            <p:nvPr/>
          </p:nvSpPr>
          <p:spPr>
            <a:xfrm>
              <a:off x="0" y="2875061"/>
              <a:ext cx="3032125" cy="2268855"/>
            </a:xfrm>
            <a:custGeom>
              <a:avLst/>
              <a:gdLst/>
              <a:ahLst/>
              <a:cxnLst/>
              <a:rect l="l" t="t" r="r" b="b"/>
              <a:pathLst>
                <a:path w="3032125" h="2268854">
                  <a:moveTo>
                    <a:pt x="3031791" y="2268438"/>
                  </a:moveTo>
                  <a:lnTo>
                    <a:pt x="0" y="2268438"/>
                  </a:lnTo>
                  <a:lnTo>
                    <a:pt x="0" y="49615"/>
                  </a:lnTo>
                  <a:lnTo>
                    <a:pt x="77725" y="35089"/>
                  </a:lnTo>
                  <a:lnTo>
                    <a:pt x="122458" y="27749"/>
                  </a:lnTo>
                  <a:lnTo>
                    <a:pt x="166265" y="21297"/>
                  </a:lnTo>
                  <a:lnTo>
                    <a:pt x="209160" y="15720"/>
                  </a:lnTo>
                  <a:lnTo>
                    <a:pt x="251158" y="11007"/>
                  </a:lnTo>
                  <a:lnTo>
                    <a:pt x="292274" y="7147"/>
                  </a:lnTo>
                  <a:lnTo>
                    <a:pt x="332521" y="4128"/>
                  </a:lnTo>
                  <a:lnTo>
                    <a:pt x="371916" y="1938"/>
                  </a:lnTo>
                  <a:lnTo>
                    <a:pt x="410473" y="566"/>
                  </a:lnTo>
                  <a:lnTo>
                    <a:pt x="448207" y="0"/>
                  </a:lnTo>
                  <a:lnTo>
                    <a:pt x="485131" y="228"/>
                  </a:lnTo>
                  <a:lnTo>
                    <a:pt x="556613" y="3023"/>
                  </a:lnTo>
                  <a:lnTo>
                    <a:pt x="625038" y="8858"/>
                  </a:lnTo>
                  <a:lnTo>
                    <a:pt x="690521" y="17640"/>
                  </a:lnTo>
                  <a:lnTo>
                    <a:pt x="753183" y="29277"/>
                  </a:lnTo>
                  <a:lnTo>
                    <a:pt x="813140" y="43676"/>
                  </a:lnTo>
                  <a:lnTo>
                    <a:pt x="870510" y="60745"/>
                  </a:lnTo>
                  <a:lnTo>
                    <a:pt x="925411" y="80391"/>
                  </a:lnTo>
                  <a:lnTo>
                    <a:pt x="977961" y="102522"/>
                  </a:lnTo>
                  <a:lnTo>
                    <a:pt x="1028278" y="127046"/>
                  </a:lnTo>
                  <a:lnTo>
                    <a:pt x="1076479" y="153869"/>
                  </a:lnTo>
                  <a:lnTo>
                    <a:pt x="1122683" y="182900"/>
                  </a:lnTo>
                  <a:lnTo>
                    <a:pt x="1167008" y="214045"/>
                  </a:lnTo>
                  <a:lnTo>
                    <a:pt x="1209570" y="247213"/>
                  </a:lnTo>
                  <a:lnTo>
                    <a:pt x="1250489" y="282310"/>
                  </a:lnTo>
                  <a:lnTo>
                    <a:pt x="1289881" y="319245"/>
                  </a:lnTo>
                  <a:lnTo>
                    <a:pt x="1327865" y="357924"/>
                  </a:lnTo>
                  <a:lnTo>
                    <a:pt x="1364558" y="398256"/>
                  </a:lnTo>
                  <a:lnTo>
                    <a:pt x="1400079" y="440148"/>
                  </a:lnTo>
                  <a:lnTo>
                    <a:pt x="1434545" y="483506"/>
                  </a:lnTo>
                  <a:lnTo>
                    <a:pt x="1468073" y="528240"/>
                  </a:lnTo>
                  <a:lnTo>
                    <a:pt x="1500783" y="574256"/>
                  </a:lnTo>
                  <a:lnTo>
                    <a:pt x="1532792" y="621461"/>
                  </a:lnTo>
                  <a:lnTo>
                    <a:pt x="1564216" y="669764"/>
                  </a:lnTo>
                  <a:lnTo>
                    <a:pt x="1595176" y="719071"/>
                  </a:lnTo>
                  <a:lnTo>
                    <a:pt x="1625787" y="769291"/>
                  </a:lnTo>
                  <a:lnTo>
                    <a:pt x="1656169" y="820330"/>
                  </a:lnTo>
                  <a:lnTo>
                    <a:pt x="1686438" y="872097"/>
                  </a:lnTo>
                  <a:lnTo>
                    <a:pt x="1808751" y="1084586"/>
                  </a:lnTo>
                  <a:lnTo>
                    <a:pt x="1824422" y="1111566"/>
                  </a:lnTo>
                  <a:lnTo>
                    <a:pt x="1856182" y="1165679"/>
                  </a:lnTo>
                  <a:lnTo>
                    <a:pt x="1888594" y="1219918"/>
                  </a:lnTo>
                  <a:lnTo>
                    <a:pt x="1921779" y="1274190"/>
                  </a:lnTo>
                  <a:lnTo>
                    <a:pt x="1955853" y="1328403"/>
                  </a:lnTo>
                  <a:lnTo>
                    <a:pt x="1990934" y="1382465"/>
                  </a:lnTo>
                  <a:lnTo>
                    <a:pt x="2027141" y="1436283"/>
                  </a:lnTo>
                  <a:lnTo>
                    <a:pt x="2064591" y="1489764"/>
                  </a:lnTo>
                  <a:lnTo>
                    <a:pt x="2103401" y="1542815"/>
                  </a:lnTo>
                  <a:lnTo>
                    <a:pt x="2143690" y="1595346"/>
                  </a:lnTo>
                  <a:lnTo>
                    <a:pt x="2185576" y="1647262"/>
                  </a:lnTo>
                  <a:lnTo>
                    <a:pt x="2229176" y="1698472"/>
                  </a:lnTo>
                  <a:lnTo>
                    <a:pt x="2274608" y="1748882"/>
                  </a:lnTo>
                  <a:lnTo>
                    <a:pt x="2321991" y="1798401"/>
                  </a:lnTo>
                  <a:lnTo>
                    <a:pt x="2371441" y="1846936"/>
                  </a:lnTo>
                  <a:lnTo>
                    <a:pt x="2423077" y="1894394"/>
                  </a:lnTo>
                  <a:lnTo>
                    <a:pt x="2477016" y="1940683"/>
                  </a:lnTo>
                  <a:lnTo>
                    <a:pt x="2533377" y="1985710"/>
                  </a:lnTo>
                  <a:lnTo>
                    <a:pt x="2592277" y="2029384"/>
                  </a:lnTo>
                  <a:lnTo>
                    <a:pt x="2653835" y="2071610"/>
                  </a:lnTo>
                  <a:lnTo>
                    <a:pt x="2718167" y="2112298"/>
                  </a:lnTo>
                  <a:lnTo>
                    <a:pt x="2751410" y="2132036"/>
                  </a:lnTo>
                  <a:lnTo>
                    <a:pt x="2785392" y="2151354"/>
                  </a:lnTo>
                  <a:lnTo>
                    <a:pt x="2820126" y="2170241"/>
                  </a:lnTo>
                  <a:lnTo>
                    <a:pt x="2855627" y="2188686"/>
                  </a:lnTo>
                  <a:lnTo>
                    <a:pt x="2891911" y="2206676"/>
                  </a:lnTo>
                  <a:lnTo>
                    <a:pt x="2928991" y="2224201"/>
                  </a:lnTo>
                  <a:lnTo>
                    <a:pt x="2966883" y="2241248"/>
                  </a:lnTo>
                  <a:lnTo>
                    <a:pt x="3005601" y="2257807"/>
                  </a:lnTo>
                  <a:lnTo>
                    <a:pt x="3031791" y="226843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5699" y="1388900"/>
              <a:ext cx="2735999" cy="33620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00045">
              <a:lnSpc>
                <a:spcPct val="100000"/>
              </a:lnSpc>
              <a:spcBef>
                <a:spcPts val="100"/>
              </a:spcBef>
            </a:pPr>
            <a:r>
              <a:rPr spc="-160" dirty="0"/>
              <a:t>Calificación</a:t>
            </a:r>
          </a:p>
        </p:txBody>
      </p:sp>
      <p:sp>
        <p:nvSpPr>
          <p:cNvPr id="6" name="object 6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963275" y="1318508"/>
            <a:ext cx="4031615" cy="3122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209">
              <a:lnSpc>
                <a:spcPct val="114999"/>
              </a:lnSpc>
              <a:spcBef>
                <a:spcPts val="100"/>
              </a:spcBef>
            </a:pPr>
            <a:r>
              <a:rPr sz="1400" spc="-100" dirty="0">
                <a:latin typeface="Trebuchet MS"/>
                <a:cs typeface="Trebuchet MS"/>
              </a:rPr>
              <a:t>Le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otorga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</a:t>
            </a:r>
            <a:r>
              <a:rPr sz="1400" spc="-70" dirty="0">
                <a:latin typeface="Trebuchet MS"/>
                <a:cs typeface="Trebuchet MS"/>
              </a:rPr>
              <a:t> mayor </a:t>
            </a:r>
            <a:r>
              <a:rPr sz="1400" spc="-60" dirty="0">
                <a:latin typeface="Trebuchet MS"/>
                <a:cs typeface="Trebuchet MS"/>
              </a:rPr>
              <a:t>nivel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confianza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empresa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en </a:t>
            </a:r>
            <a:r>
              <a:rPr sz="1400" spc="-60" dirty="0">
                <a:latin typeface="Trebuchet MS"/>
                <a:cs typeface="Trebuchet MS"/>
              </a:rPr>
              <a:t>el sector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financiero;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le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permite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mejorar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trámites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en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solicitudes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cupos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crediticios,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debido</a:t>
            </a:r>
            <a:r>
              <a:rPr sz="1400" spc="-60" dirty="0">
                <a:latin typeface="Trebuchet MS"/>
                <a:cs typeface="Trebuchet MS"/>
              </a:rPr>
              <a:t> a </a:t>
            </a:r>
            <a:r>
              <a:rPr sz="1400" spc="-25" dirty="0">
                <a:latin typeface="Trebuchet MS"/>
                <a:cs typeface="Trebuchet MS"/>
              </a:rPr>
              <a:t>la </a:t>
            </a:r>
            <a:r>
              <a:rPr sz="1400" spc="-75" dirty="0">
                <a:latin typeface="Trebuchet MS"/>
                <a:cs typeface="Trebuchet MS"/>
              </a:rPr>
              <a:t>confianza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genera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sector </a:t>
            </a:r>
            <a:r>
              <a:rPr sz="1400" spc="-85" dirty="0">
                <a:latin typeface="Trebuchet MS"/>
                <a:cs typeface="Trebuchet MS"/>
              </a:rPr>
              <a:t>financiero;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facilita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negociaciones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banca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confirma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su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situación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liquidez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favorable.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1200"/>
              </a:spcBef>
            </a:pPr>
            <a:r>
              <a:rPr sz="1400" spc="-75" dirty="0">
                <a:latin typeface="Trebuchet MS"/>
                <a:cs typeface="Trebuchet MS"/>
              </a:rPr>
              <a:t>En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propósito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dejar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atrás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calificación</a:t>
            </a:r>
            <a:r>
              <a:rPr sz="1400" spc="-75" dirty="0">
                <a:latin typeface="Trebuchet MS"/>
                <a:cs typeface="Trebuchet MS"/>
              </a:rPr>
              <a:t> BBB, </a:t>
            </a:r>
            <a:r>
              <a:rPr sz="1400" spc="-25" dirty="0">
                <a:latin typeface="Trebuchet MS"/>
                <a:cs typeface="Trebuchet MS"/>
              </a:rPr>
              <a:t>que </a:t>
            </a:r>
            <a:r>
              <a:rPr sz="1400" spc="-70" dirty="0">
                <a:latin typeface="Trebuchet MS"/>
                <a:cs typeface="Trebuchet MS"/>
              </a:rPr>
              <a:t>dificultaba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empresa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acceder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cupos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garantías </a:t>
            </a:r>
            <a:r>
              <a:rPr sz="1400" spc="-55" dirty="0">
                <a:latin typeface="Trebuchet MS"/>
                <a:cs typeface="Trebuchet MS"/>
              </a:rPr>
              <a:t>bancarias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préstamos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banca,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Gerencia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General </a:t>
            </a:r>
            <a:r>
              <a:rPr sz="1400" spc="-70" dirty="0">
                <a:latin typeface="Trebuchet MS"/>
                <a:cs typeface="Trebuchet MS"/>
              </a:rPr>
              <a:t>implementó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plan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estratégico</a:t>
            </a:r>
            <a:r>
              <a:rPr sz="1400" spc="-60" dirty="0">
                <a:latin typeface="Trebuchet MS"/>
                <a:cs typeface="Trebuchet MS"/>
              </a:rPr>
              <a:t> enfocado</a:t>
            </a:r>
            <a:r>
              <a:rPr sz="1400" spc="-55" dirty="0">
                <a:latin typeface="Trebuchet MS"/>
                <a:cs typeface="Trebuchet MS"/>
              </a:rPr>
              <a:t> en </a:t>
            </a:r>
            <a:r>
              <a:rPr sz="1400" spc="-25" dirty="0">
                <a:latin typeface="Trebuchet MS"/>
                <a:cs typeface="Trebuchet MS"/>
              </a:rPr>
              <a:t>el</a:t>
            </a:r>
            <a:r>
              <a:rPr sz="1400" spc="50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manejo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adecuado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recursos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0" dirty="0">
                <a:latin typeface="Trebuchet MS"/>
                <a:cs typeface="Trebuchet MS"/>
              </a:rPr>
              <a:t> el </a:t>
            </a:r>
            <a:r>
              <a:rPr sz="1400" spc="-65" dirty="0">
                <a:latin typeface="Trebuchet MS"/>
                <a:cs typeface="Trebuchet MS"/>
              </a:rPr>
              <a:t>cumplimiento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de </a:t>
            </a:r>
            <a:r>
              <a:rPr sz="1400" dirty="0">
                <a:latin typeface="Trebuchet MS"/>
                <a:cs typeface="Trebuchet MS"/>
              </a:rPr>
              <a:t>sus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obligaciones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financieras.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00045">
              <a:lnSpc>
                <a:spcPct val="100000"/>
              </a:lnSpc>
              <a:spcBef>
                <a:spcPts val="100"/>
              </a:spcBef>
            </a:pPr>
            <a:r>
              <a:rPr spc="-160" dirty="0"/>
              <a:t>Calificación</a:t>
            </a:r>
          </a:p>
        </p:txBody>
      </p:sp>
      <p:sp>
        <p:nvSpPr>
          <p:cNvPr id="3" name="object 3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40400" y="1357989"/>
            <a:ext cx="33921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90" dirty="0">
                <a:latin typeface="Trebuchet MS"/>
                <a:cs typeface="Trebuchet MS"/>
              </a:rPr>
              <a:t>Aspectos</a:t>
            </a:r>
            <a:r>
              <a:rPr sz="2000" b="1" spc="-175" dirty="0">
                <a:latin typeface="Trebuchet MS"/>
                <a:cs typeface="Trebuchet MS"/>
              </a:rPr>
              <a:t> </a:t>
            </a:r>
            <a:r>
              <a:rPr sz="2000" b="1" spc="-125" dirty="0">
                <a:latin typeface="Trebuchet MS"/>
                <a:cs typeface="Trebuchet MS"/>
              </a:rPr>
              <a:t>clave</a:t>
            </a:r>
            <a:r>
              <a:rPr sz="2000" b="1" spc="-175" dirty="0">
                <a:latin typeface="Trebuchet MS"/>
                <a:cs typeface="Trebuchet MS"/>
              </a:rPr>
              <a:t> </a:t>
            </a:r>
            <a:r>
              <a:rPr sz="2000" b="1" spc="-125" dirty="0">
                <a:latin typeface="Trebuchet MS"/>
                <a:cs typeface="Trebuchet MS"/>
              </a:rPr>
              <a:t>de</a:t>
            </a:r>
            <a:r>
              <a:rPr sz="2000" b="1" spc="-170" dirty="0">
                <a:latin typeface="Trebuchet MS"/>
                <a:cs typeface="Trebuchet MS"/>
              </a:rPr>
              <a:t> </a:t>
            </a:r>
            <a:r>
              <a:rPr sz="2000" b="1" spc="-75" dirty="0">
                <a:latin typeface="Trebuchet MS"/>
                <a:cs typeface="Trebuchet MS"/>
              </a:rPr>
              <a:t>la</a:t>
            </a:r>
            <a:r>
              <a:rPr sz="2000" b="1" spc="-175" dirty="0">
                <a:latin typeface="Trebuchet MS"/>
                <a:cs typeface="Trebuchet MS"/>
              </a:rPr>
              <a:t> </a:t>
            </a:r>
            <a:r>
              <a:rPr sz="2000" b="1" spc="-100" dirty="0">
                <a:latin typeface="Trebuchet MS"/>
                <a:cs typeface="Trebuchet MS"/>
              </a:rPr>
              <a:t>calificación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67374" y="1801424"/>
            <a:ext cx="7571105" cy="734695"/>
          </a:xfrm>
          <a:custGeom>
            <a:avLst/>
            <a:gdLst/>
            <a:ahLst/>
            <a:cxnLst/>
            <a:rect l="l" t="t" r="r" b="b"/>
            <a:pathLst>
              <a:path w="7571105" h="734694">
                <a:moveTo>
                  <a:pt x="7448147" y="734099"/>
                </a:moveTo>
                <a:lnTo>
                  <a:pt x="122352" y="734099"/>
                </a:lnTo>
                <a:lnTo>
                  <a:pt x="74727" y="724484"/>
                </a:lnTo>
                <a:lnTo>
                  <a:pt x="35836" y="698263"/>
                </a:lnTo>
                <a:lnTo>
                  <a:pt x="9615" y="659372"/>
                </a:lnTo>
                <a:lnTo>
                  <a:pt x="0" y="611747"/>
                </a:lnTo>
                <a:lnTo>
                  <a:pt x="0" y="122352"/>
                </a:lnTo>
                <a:lnTo>
                  <a:pt x="9615" y="74727"/>
                </a:lnTo>
                <a:lnTo>
                  <a:pt x="35836" y="35836"/>
                </a:lnTo>
                <a:lnTo>
                  <a:pt x="74727" y="9615"/>
                </a:lnTo>
                <a:lnTo>
                  <a:pt x="122352" y="0"/>
                </a:lnTo>
                <a:lnTo>
                  <a:pt x="7448147" y="0"/>
                </a:lnTo>
                <a:lnTo>
                  <a:pt x="7494969" y="9313"/>
                </a:lnTo>
                <a:lnTo>
                  <a:pt x="7534664" y="35836"/>
                </a:lnTo>
                <a:lnTo>
                  <a:pt x="7561186" y="75530"/>
                </a:lnTo>
                <a:lnTo>
                  <a:pt x="7570499" y="122352"/>
                </a:lnTo>
                <a:lnTo>
                  <a:pt x="7570499" y="611747"/>
                </a:lnTo>
                <a:lnTo>
                  <a:pt x="7560884" y="659372"/>
                </a:lnTo>
                <a:lnTo>
                  <a:pt x="7534663" y="698263"/>
                </a:lnTo>
                <a:lnTo>
                  <a:pt x="7495772" y="724484"/>
                </a:lnTo>
                <a:lnTo>
                  <a:pt x="7448147" y="7340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76235" y="1939113"/>
            <a:ext cx="714883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La 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relación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financiera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 con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el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rebuchet MS"/>
                <a:cs typeface="Trebuchet MS"/>
              </a:rPr>
              <a:t>Distrito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Cali,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entidad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calificada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40" dirty="0">
                <a:solidFill>
                  <a:srgbClr val="FFFFFF"/>
                </a:solidFill>
                <a:latin typeface="Trebuchet MS"/>
                <a:cs typeface="Trebuchet MS"/>
              </a:rPr>
              <a:t>AAA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 con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cual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rebuchet MS"/>
                <a:cs typeface="Trebuchet MS"/>
              </a:rPr>
              <a:t>se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han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rebuchet MS"/>
                <a:cs typeface="Trebuchet MS"/>
              </a:rPr>
              <a:t>ejecutado </a:t>
            </a: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diferentes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convenios interadministrativos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rebuchet MS"/>
                <a:cs typeface="Trebuchet MS"/>
              </a:rPr>
              <a:t>se</a:t>
            </a: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 han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efectuado</a:t>
            </a: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rebuchet MS"/>
                <a:cs typeface="Trebuchet MS"/>
              </a:rPr>
              <a:t>las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transferencias de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rebuchet MS"/>
                <a:cs typeface="Trebuchet MS"/>
              </a:rPr>
              <a:t>utilidades.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67374" y="2636774"/>
            <a:ext cx="7571105" cy="960755"/>
          </a:xfrm>
          <a:custGeom>
            <a:avLst/>
            <a:gdLst/>
            <a:ahLst/>
            <a:cxnLst/>
            <a:rect l="l" t="t" r="r" b="b"/>
            <a:pathLst>
              <a:path w="7571105" h="960754">
                <a:moveTo>
                  <a:pt x="7410446" y="960300"/>
                </a:moveTo>
                <a:lnTo>
                  <a:pt x="160053" y="960300"/>
                </a:lnTo>
                <a:lnTo>
                  <a:pt x="109464" y="952140"/>
                </a:lnTo>
                <a:lnTo>
                  <a:pt x="65527" y="929419"/>
                </a:lnTo>
                <a:lnTo>
                  <a:pt x="30880" y="894772"/>
                </a:lnTo>
                <a:lnTo>
                  <a:pt x="8159" y="850835"/>
                </a:lnTo>
                <a:lnTo>
                  <a:pt x="0" y="800246"/>
                </a:lnTo>
                <a:lnTo>
                  <a:pt x="0" y="160053"/>
                </a:lnTo>
                <a:lnTo>
                  <a:pt x="8159" y="109464"/>
                </a:lnTo>
                <a:lnTo>
                  <a:pt x="30880" y="65527"/>
                </a:lnTo>
                <a:lnTo>
                  <a:pt x="65527" y="30880"/>
                </a:lnTo>
                <a:lnTo>
                  <a:pt x="109464" y="8159"/>
                </a:lnTo>
                <a:lnTo>
                  <a:pt x="160053" y="0"/>
                </a:lnTo>
                <a:lnTo>
                  <a:pt x="7410446" y="0"/>
                </a:lnTo>
                <a:lnTo>
                  <a:pt x="7471696" y="12183"/>
                </a:lnTo>
                <a:lnTo>
                  <a:pt x="7523621" y="46878"/>
                </a:lnTo>
                <a:lnTo>
                  <a:pt x="7558316" y="98803"/>
                </a:lnTo>
                <a:lnTo>
                  <a:pt x="7570499" y="160053"/>
                </a:lnTo>
                <a:lnTo>
                  <a:pt x="7570499" y="800246"/>
                </a:lnTo>
                <a:lnTo>
                  <a:pt x="7562340" y="850835"/>
                </a:lnTo>
                <a:lnTo>
                  <a:pt x="7539618" y="894772"/>
                </a:lnTo>
                <a:lnTo>
                  <a:pt x="7504972" y="929419"/>
                </a:lnTo>
                <a:lnTo>
                  <a:pt x="7461035" y="952140"/>
                </a:lnTo>
                <a:lnTo>
                  <a:pt x="7410446" y="9603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7374" y="3698259"/>
            <a:ext cx="7571105" cy="960755"/>
          </a:xfrm>
          <a:custGeom>
            <a:avLst/>
            <a:gdLst/>
            <a:ahLst/>
            <a:cxnLst/>
            <a:rect l="l" t="t" r="r" b="b"/>
            <a:pathLst>
              <a:path w="7571105" h="960754">
                <a:moveTo>
                  <a:pt x="7410446" y="960299"/>
                </a:moveTo>
                <a:lnTo>
                  <a:pt x="160053" y="960299"/>
                </a:lnTo>
                <a:lnTo>
                  <a:pt x="109464" y="952140"/>
                </a:lnTo>
                <a:lnTo>
                  <a:pt x="65527" y="929419"/>
                </a:lnTo>
                <a:lnTo>
                  <a:pt x="30880" y="894772"/>
                </a:lnTo>
                <a:lnTo>
                  <a:pt x="8159" y="850835"/>
                </a:lnTo>
                <a:lnTo>
                  <a:pt x="0" y="800246"/>
                </a:lnTo>
                <a:lnTo>
                  <a:pt x="0" y="160052"/>
                </a:lnTo>
                <a:lnTo>
                  <a:pt x="8159" y="109463"/>
                </a:lnTo>
                <a:lnTo>
                  <a:pt x="30880" y="65527"/>
                </a:lnTo>
                <a:lnTo>
                  <a:pt x="65527" y="30880"/>
                </a:lnTo>
                <a:lnTo>
                  <a:pt x="109464" y="8159"/>
                </a:lnTo>
                <a:lnTo>
                  <a:pt x="160053" y="0"/>
                </a:lnTo>
                <a:lnTo>
                  <a:pt x="7410446" y="0"/>
                </a:lnTo>
                <a:lnTo>
                  <a:pt x="7471696" y="12183"/>
                </a:lnTo>
                <a:lnTo>
                  <a:pt x="7523621" y="46878"/>
                </a:lnTo>
                <a:lnTo>
                  <a:pt x="7558316" y="98803"/>
                </a:lnTo>
                <a:lnTo>
                  <a:pt x="7570499" y="160052"/>
                </a:lnTo>
                <a:lnTo>
                  <a:pt x="7570499" y="800246"/>
                </a:lnTo>
                <a:lnTo>
                  <a:pt x="7562340" y="850835"/>
                </a:lnTo>
                <a:lnTo>
                  <a:pt x="7539618" y="894772"/>
                </a:lnTo>
                <a:lnTo>
                  <a:pt x="7504972" y="929419"/>
                </a:lnTo>
                <a:lnTo>
                  <a:pt x="7461035" y="952140"/>
                </a:lnTo>
                <a:lnTo>
                  <a:pt x="7410446" y="9602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87278" y="2749565"/>
            <a:ext cx="7311390" cy="17526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b="1" spc="-110" dirty="0">
                <a:latin typeface="Trebuchet MS"/>
                <a:cs typeface="Trebuchet MS"/>
              </a:rPr>
              <a:t>Con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respecto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60" dirty="0">
                <a:latin typeface="Trebuchet MS"/>
                <a:cs typeface="Trebuchet MS"/>
              </a:rPr>
              <a:t>a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40" dirty="0">
                <a:latin typeface="Trebuchet MS"/>
                <a:cs typeface="Trebuchet MS"/>
              </a:rPr>
              <a:t>las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75" dirty="0">
                <a:latin typeface="Trebuchet MS"/>
                <a:cs typeface="Trebuchet MS"/>
              </a:rPr>
              <a:t>unidades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75" dirty="0">
                <a:latin typeface="Trebuchet MS"/>
                <a:cs typeface="Trebuchet MS"/>
              </a:rPr>
              <a:t>negocio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105" dirty="0">
                <a:latin typeface="Trebuchet MS"/>
                <a:cs typeface="Trebuchet MS"/>
              </a:rPr>
              <a:t>Energía,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100" dirty="0">
                <a:latin typeface="Trebuchet MS"/>
                <a:cs typeface="Trebuchet MS"/>
              </a:rPr>
              <a:t>Acueducto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90" dirty="0">
                <a:latin typeface="Trebuchet MS"/>
                <a:cs typeface="Trebuchet MS"/>
              </a:rPr>
              <a:t>y </a:t>
            </a:r>
            <a:r>
              <a:rPr sz="1400" b="1" spc="-85" dirty="0">
                <a:latin typeface="Trebuchet MS"/>
                <a:cs typeface="Trebuchet MS"/>
              </a:rPr>
              <a:t>Alcantarillado,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60" dirty="0">
                <a:latin typeface="Trebuchet MS"/>
                <a:cs typeface="Trebuchet MS"/>
              </a:rPr>
              <a:t>la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calificadora </a:t>
            </a:r>
            <a:r>
              <a:rPr sz="1400" b="1" spc="-85" dirty="0">
                <a:latin typeface="Trebuchet MS"/>
                <a:cs typeface="Trebuchet MS"/>
              </a:rPr>
              <a:t>valoró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70" dirty="0">
                <a:latin typeface="Trebuchet MS"/>
                <a:cs typeface="Trebuchet MS"/>
              </a:rPr>
              <a:t>el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100" dirty="0">
                <a:latin typeface="Trebuchet MS"/>
                <a:cs typeface="Trebuchet MS"/>
              </a:rPr>
              <a:t>crecimiento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105" dirty="0">
                <a:latin typeface="Trebuchet MS"/>
                <a:cs typeface="Trebuchet MS"/>
              </a:rPr>
              <a:t>en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60" dirty="0">
                <a:latin typeface="Trebuchet MS"/>
                <a:cs typeface="Trebuchet MS"/>
              </a:rPr>
              <a:t>la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65" dirty="0">
                <a:latin typeface="Trebuchet MS"/>
                <a:cs typeface="Trebuchet MS"/>
              </a:rPr>
              <a:t>base</a:t>
            </a:r>
            <a:r>
              <a:rPr sz="1400" b="1" spc="-90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usuarios,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aumentos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105" dirty="0">
                <a:latin typeface="Trebuchet MS"/>
                <a:cs typeface="Trebuchet MS"/>
              </a:rPr>
              <a:t>en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85" dirty="0">
                <a:latin typeface="Trebuchet MS"/>
                <a:cs typeface="Trebuchet MS"/>
              </a:rPr>
              <a:t>demanda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90" dirty="0">
                <a:latin typeface="Trebuchet MS"/>
                <a:cs typeface="Trebuchet MS"/>
              </a:rPr>
              <a:t>y </a:t>
            </a:r>
            <a:r>
              <a:rPr sz="1400" b="1" spc="-40" dirty="0">
                <a:latin typeface="Trebuchet MS"/>
                <a:cs typeface="Trebuchet MS"/>
              </a:rPr>
              <a:t>las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actualizaciones</a:t>
            </a:r>
            <a:r>
              <a:rPr sz="1400" b="1" spc="-140" dirty="0">
                <a:latin typeface="Trebuchet MS"/>
                <a:cs typeface="Trebuchet MS"/>
              </a:rPr>
              <a:t> </a:t>
            </a:r>
            <a:r>
              <a:rPr sz="1400" b="1" spc="-50" dirty="0">
                <a:latin typeface="Trebuchet MS"/>
                <a:cs typeface="Trebuchet MS"/>
              </a:rPr>
              <a:t>tarifarias. </a:t>
            </a:r>
            <a:r>
              <a:rPr sz="1400" b="1" spc="-105" dirty="0">
                <a:latin typeface="Trebuchet MS"/>
                <a:cs typeface="Trebuchet MS"/>
              </a:rPr>
              <a:t>El </a:t>
            </a:r>
            <a:r>
              <a:rPr sz="1400" b="1" spc="-75" dirty="0">
                <a:latin typeface="Trebuchet MS"/>
                <a:cs typeface="Trebuchet MS"/>
              </a:rPr>
              <a:t>indicador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70" dirty="0">
                <a:latin typeface="Trebuchet MS"/>
                <a:cs typeface="Trebuchet MS"/>
              </a:rPr>
              <a:t>pérdidas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70" dirty="0">
                <a:latin typeface="Trebuchet MS"/>
                <a:cs typeface="Trebuchet MS"/>
              </a:rPr>
              <a:t>del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70" dirty="0">
                <a:latin typeface="Trebuchet MS"/>
                <a:cs typeface="Trebuchet MS"/>
              </a:rPr>
              <a:t>servicio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70" dirty="0">
                <a:latin typeface="Trebuchet MS"/>
                <a:cs typeface="Trebuchet MS"/>
              </a:rPr>
              <a:t>energía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50" dirty="0">
                <a:latin typeface="Trebuchet MS"/>
                <a:cs typeface="Trebuchet MS"/>
              </a:rPr>
              <a:t>se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85" dirty="0">
                <a:latin typeface="Trebuchet MS"/>
                <a:cs typeface="Trebuchet MS"/>
              </a:rPr>
              <a:t>ubicó</a:t>
            </a:r>
            <a:r>
              <a:rPr sz="1400" b="1" spc="-105" dirty="0">
                <a:latin typeface="Trebuchet MS"/>
                <a:cs typeface="Trebuchet MS"/>
              </a:rPr>
              <a:t> en </a:t>
            </a:r>
            <a:r>
              <a:rPr sz="1400" b="1" spc="-114" dirty="0">
                <a:latin typeface="Trebuchet MS"/>
                <a:cs typeface="Trebuchet MS"/>
              </a:rPr>
              <a:t>9,2%,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85" dirty="0">
                <a:latin typeface="Trebuchet MS"/>
                <a:cs typeface="Trebuchet MS"/>
              </a:rPr>
              <a:t>mientras</a:t>
            </a:r>
            <a:r>
              <a:rPr sz="1400" b="1" spc="-105" dirty="0">
                <a:latin typeface="Trebuchet MS"/>
                <a:cs typeface="Trebuchet MS"/>
              </a:rPr>
              <a:t> en </a:t>
            </a:r>
            <a:r>
              <a:rPr sz="1400" b="1" spc="-185" dirty="0">
                <a:latin typeface="Trebuchet MS"/>
                <a:cs typeface="Trebuchet MS"/>
              </a:rPr>
              <a:t>2021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95" dirty="0">
                <a:latin typeface="Trebuchet MS"/>
                <a:cs typeface="Trebuchet MS"/>
              </a:rPr>
              <a:t>fue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10,3%, </a:t>
            </a:r>
            <a:r>
              <a:rPr sz="1400" b="1" spc="-90" dirty="0">
                <a:latin typeface="Trebuchet MS"/>
                <a:cs typeface="Trebuchet MS"/>
              </a:rPr>
              <a:t>para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95" dirty="0">
                <a:latin typeface="Trebuchet MS"/>
                <a:cs typeface="Trebuchet MS"/>
              </a:rPr>
              <a:t>una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95" dirty="0">
                <a:latin typeface="Trebuchet MS"/>
                <a:cs typeface="Trebuchet MS"/>
              </a:rPr>
              <a:t>reducción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1,1%.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90"/>
              </a:spcBef>
            </a:pPr>
            <a:endParaRPr sz="1400">
              <a:latin typeface="Trebuchet MS"/>
              <a:cs typeface="Trebuchet MS"/>
            </a:endParaRPr>
          </a:p>
          <a:p>
            <a:pPr marL="12700" marR="53340">
              <a:lnSpc>
                <a:spcPts val="1650"/>
              </a:lnSpc>
              <a:spcBef>
                <a:spcPts val="5"/>
              </a:spcBef>
            </a:pP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Igualmente,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rebuchet MS"/>
                <a:cs typeface="Trebuchet MS"/>
              </a:rPr>
              <a:t>esta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calificación 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tiene que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ver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con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Trebuchet MS"/>
                <a:cs typeface="Trebuchet MS"/>
              </a:rPr>
              <a:t>los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5" dirty="0">
                <a:solidFill>
                  <a:srgbClr val="FFFFFF"/>
                </a:solidFill>
                <a:latin typeface="Trebuchet MS"/>
                <a:cs typeface="Trebuchet MS"/>
              </a:rPr>
              <a:t>indicadores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‘promedio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duración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Trebuchet MS"/>
                <a:cs typeface="Trebuchet MS"/>
              </a:rPr>
              <a:t>de 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interrupción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del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servicio’ </a:t>
            </a: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(SAIDI)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‘promedio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frecuencia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interrupción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del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servicio’ 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(SAIFI).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Trebuchet MS"/>
                <a:cs typeface="Trebuchet MS"/>
              </a:rPr>
              <a:t>Al </a:t>
            </a: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año, 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mantuvieron</a:t>
            </a: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rebuchet MS"/>
                <a:cs typeface="Trebuchet MS"/>
              </a:rPr>
              <a:t>su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tendencia</a:t>
            </a: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baja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alcanzaron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14" dirty="0">
                <a:solidFill>
                  <a:srgbClr val="FFFFFF"/>
                </a:solidFill>
                <a:latin typeface="Trebuchet MS"/>
                <a:cs typeface="Trebuchet MS"/>
              </a:rPr>
              <a:t>cerca</a:t>
            </a: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215" dirty="0">
                <a:solidFill>
                  <a:srgbClr val="FFFFFF"/>
                </a:solidFill>
                <a:latin typeface="Trebuchet MS"/>
                <a:cs typeface="Trebuchet MS"/>
              </a:rPr>
              <a:t>12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horas</a:t>
            </a: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8</a:t>
            </a: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 veces,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5" dirty="0">
                <a:solidFill>
                  <a:srgbClr val="FFFFFF"/>
                </a:solidFill>
                <a:latin typeface="Trebuchet MS"/>
                <a:cs typeface="Trebuchet MS"/>
              </a:rPr>
              <a:t>respectivamente.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00045">
              <a:lnSpc>
                <a:spcPct val="100000"/>
              </a:lnSpc>
              <a:spcBef>
                <a:spcPts val="100"/>
              </a:spcBef>
            </a:pPr>
            <a:r>
              <a:rPr spc="-160" dirty="0"/>
              <a:t>Calificación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884195" y="1521671"/>
            <a:ext cx="3348354" cy="58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5890" marR="5080" indent="-123825">
              <a:lnSpc>
                <a:spcPct val="114999"/>
              </a:lnSpc>
              <a:spcBef>
                <a:spcPts val="100"/>
              </a:spcBef>
            </a:pPr>
            <a:r>
              <a:rPr sz="1600" b="1" spc="-85" dirty="0">
                <a:latin typeface="Trebuchet MS"/>
                <a:cs typeface="Trebuchet MS"/>
              </a:rPr>
              <a:t>Los</a:t>
            </a:r>
            <a:r>
              <a:rPr sz="1600" b="1" spc="-125" dirty="0">
                <a:latin typeface="Trebuchet MS"/>
                <a:cs typeface="Trebuchet MS"/>
              </a:rPr>
              <a:t> </a:t>
            </a:r>
            <a:r>
              <a:rPr sz="1600" b="1" spc="-95" dirty="0">
                <a:latin typeface="Trebuchet MS"/>
                <a:cs typeface="Trebuchet MS"/>
              </a:rPr>
              <a:t>retos</a:t>
            </a:r>
            <a:r>
              <a:rPr sz="1600" b="1" spc="-120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para</a:t>
            </a:r>
            <a:r>
              <a:rPr sz="1600" b="1" spc="-120" dirty="0">
                <a:latin typeface="Trebuchet MS"/>
                <a:cs typeface="Trebuchet MS"/>
              </a:rPr>
              <a:t> </a:t>
            </a:r>
            <a:r>
              <a:rPr sz="1600" b="1" spc="-165" dirty="0">
                <a:latin typeface="Trebuchet MS"/>
                <a:cs typeface="Trebuchet MS"/>
              </a:rPr>
              <a:t>2024</a:t>
            </a:r>
            <a:r>
              <a:rPr sz="1600" b="1" spc="-120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para</a:t>
            </a:r>
            <a:r>
              <a:rPr sz="1600" b="1" spc="-120" dirty="0">
                <a:latin typeface="Trebuchet MS"/>
                <a:cs typeface="Trebuchet MS"/>
              </a:rPr>
              <a:t> </a:t>
            </a:r>
            <a:r>
              <a:rPr sz="1600" b="1" spc="-105" dirty="0">
                <a:latin typeface="Trebuchet MS"/>
                <a:cs typeface="Trebuchet MS"/>
              </a:rPr>
              <a:t>conducir</a:t>
            </a:r>
            <a:r>
              <a:rPr sz="1600" b="1" spc="-120" dirty="0">
                <a:latin typeface="Trebuchet MS"/>
                <a:cs typeface="Trebuchet MS"/>
              </a:rPr>
              <a:t> </a:t>
            </a:r>
            <a:r>
              <a:rPr sz="1600" b="1" spc="-65" dirty="0">
                <a:latin typeface="Trebuchet MS"/>
                <a:cs typeface="Trebuchet MS"/>
              </a:rPr>
              <a:t>a</a:t>
            </a:r>
            <a:r>
              <a:rPr sz="1600" b="1" spc="-120" dirty="0">
                <a:latin typeface="Trebuchet MS"/>
                <a:cs typeface="Trebuchet MS"/>
              </a:rPr>
              <a:t> </a:t>
            </a:r>
            <a:r>
              <a:rPr sz="1600" b="1" spc="-75" dirty="0">
                <a:latin typeface="Trebuchet MS"/>
                <a:cs typeface="Trebuchet MS"/>
              </a:rPr>
              <a:t>una </a:t>
            </a:r>
            <a:r>
              <a:rPr sz="1600" b="1" spc="-100" dirty="0">
                <a:latin typeface="Trebuchet MS"/>
                <a:cs typeface="Trebuchet MS"/>
              </a:rPr>
              <a:t>acción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de</a:t>
            </a:r>
            <a:r>
              <a:rPr sz="1600" b="1" spc="-110" dirty="0">
                <a:latin typeface="Trebuchet MS"/>
                <a:cs typeface="Trebuchet MS"/>
              </a:rPr>
              <a:t> </a:t>
            </a:r>
            <a:r>
              <a:rPr sz="1600" b="1" spc="-95" dirty="0">
                <a:latin typeface="Trebuchet MS"/>
                <a:cs typeface="Trebuchet MS"/>
              </a:rPr>
              <a:t>calificación</a:t>
            </a:r>
            <a:r>
              <a:rPr sz="1600" b="1" spc="-110" dirty="0">
                <a:latin typeface="Trebuchet MS"/>
                <a:cs typeface="Trebuchet MS"/>
              </a:rPr>
              <a:t> </a:t>
            </a:r>
            <a:r>
              <a:rPr sz="1600" b="1" spc="-70" dirty="0">
                <a:latin typeface="Trebuchet MS"/>
                <a:cs typeface="Trebuchet MS"/>
              </a:rPr>
              <a:t>positiva</a:t>
            </a:r>
            <a:r>
              <a:rPr sz="1600" b="1" spc="-110" dirty="0">
                <a:latin typeface="Trebuchet MS"/>
                <a:cs typeface="Trebuchet MS"/>
              </a:rPr>
              <a:t> </a:t>
            </a:r>
            <a:r>
              <a:rPr sz="1600" b="1" spc="114" dirty="0">
                <a:latin typeface="Trebuchet MS"/>
                <a:cs typeface="Trebuchet MS"/>
              </a:rPr>
              <a:t>/</a:t>
            </a:r>
            <a:r>
              <a:rPr sz="1600" b="1" spc="-110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alza: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8605520" cy="1511935"/>
            <a:chOff x="0" y="0"/>
            <a:chExt cx="8605520" cy="1511935"/>
          </a:xfrm>
        </p:grpSpPr>
        <p:sp>
          <p:nvSpPr>
            <p:cNvPr id="5" name="object 5"/>
            <p:cNvSpPr/>
            <p:nvPr/>
          </p:nvSpPr>
          <p:spPr>
            <a:xfrm>
              <a:off x="538800" y="1017725"/>
              <a:ext cx="8066405" cy="115570"/>
            </a:xfrm>
            <a:custGeom>
              <a:avLst/>
              <a:gdLst/>
              <a:ahLst/>
              <a:cxnLst/>
              <a:rect l="l" t="t" r="r" b="b"/>
              <a:pathLst>
                <a:path w="8066405" h="115569">
                  <a:moveTo>
                    <a:pt x="80663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8066399" y="0"/>
                  </a:lnTo>
                  <a:lnTo>
                    <a:pt x="80663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2519680" cy="1511935"/>
            </a:xfrm>
            <a:custGeom>
              <a:avLst/>
              <a:gdLst/>
              <a:ahLst/>
              <a:cxnLst/>
              <a:rect l="l" t="t" r="r" b="b"/>
              <a:pathLst>
                <a:path w="2519680" h="1511935">
                  <a:moveTo>
                    <a:pt x="0" y="1511693"/>
                  </a:moveTo>
                  <a:lnTo>
                    <a:pt x="0" y="0"/>
                  </a:lnTo>
                  <a:lnTo>
                    <a:pt x="2519216" y="0"/>
                  </a:lnTo>
                  <a:lnTo>
                    <a:pt x="2474559" y="21065"/>
                  </a:lnTo>
                  <a:lnTo>
                    <a:pt x="2429839" y="43098"/>
                  </a:lnTo>
                  <a:lnTo>
                    <a:pt x="2386478" y="65397"/>
                  </a:lnTo>
                  <a:lnTo>
                    <a:pt x="2344436" y="87948"/>
                  </a:lnTo>
                  <a:lnTo>
                    <a:pt x="2303672" y="110737"/>
                  </a:lnTo>
                  <a:lnTo>
                    <a:pt x="2264149" y="133751"/>
                  </a:lnTo>
                  <a:lnTo>
                    <a:pt x="2225828" y="156977"/>
                  </a:lnTo>
                  <a:lnTo>
                    <a:pt x="2188667" y="180401"/>
                  </a:lnTo>
                  <a:lnTo>
                    <a:pt x="2152630" y="204009"/>
                  </a:lnTo>
                  <a:lnTo>
                    <a:pt x="2117675" y="227788"/>
                  </a:lnTo>
                  <a:lnTo>
                    <a:pt x="2083764" y="251725"/>
                  </a:lnTo>
                  <a:lnTo>
                    <a:pt x="2050859" y="275805"/>
                  </a:lnTo>
                  <a:lnTo>
                    <a:pt x="2018918" y="300016"/>
                  </a:lnTo>
                  <a:lnTo>
                    <a:pt x="1987904" y="324344"/>
                  </a:lnTo>
                  <a:lnTo>
                    <a:pt x="1957776" y="348775"/>
                  </a:lnTo>
                  <a:lnTo>
                    <a:pt x="1928497" y="373297"/>
                  </a:lnTo>
                  <a:lnTo>
                    <a:pt x="1872323" y="422554"/>
                  </a:lnTo>
                  <a:lnTo>
                    <a:pt x="1819070" y="472010"/>
                  </a:lnTo>
                  <a:lnTo>
                    <a:pt x="1768421" y="521554"/>
                  </a:lnTo>
                  <a:lnTo>
                    <a:pt x="1720065" y="571080"/>
                  </a:lnTo>
                  <a:lnTo>
                    <a:pt x="1673686" y="620478"/>
                  </a:lnTo>
                  <a:lnTo>
                    <a:pt x="1628970" y="669642"/>
                  </a:lnTo>
                  <a:lnTo>
                    <a:pt x="1564328" y="742710"/>
                  </a:lnTo>
                  <a:lnTo>
                    <a:pt x="1460461" y="861782"/>
                  </a:lnTo>
                  <a:lnTo>
                    <a:pt x="1439914" y="885069"/>
                  </a:lnTo>
                  <a:lnTo>
                    <a:pt x="1398734" y="931007"/>
                  </a:lnTo>
                  <a:lnTo>
                    <a:pt x="1357176" y="976007"/>
                  </a:lnTo>
                  <a:lnTo>
                    <a:pt x="1314926" y="1019961"/>
                  </a:lnTo>
                  <a:lnTo>
                    <a:pt x="1271670" y="1062761"/>
                  </a:lnTo>
                  <a:lnTo>
                    <a:pt x="1227094" y="1104299"/>
                  </a:lnTo>
                  <a:lnTo>
                    <a:pt x="1180884" y="1144466"/>
                  </a:lnTo>
                  <a:lnTo>
                    <a:pt x="1132726" y="1183155"/>
                  </a:lnTo>
                  <a:lnTo>
                    <a:pt x="1082306" y="1220258"/>
                  </a:lnTo>
                  <a:lnTo>
                    <a:pt x="1029310" y="1255666"/>
                  </a:lnTo>
                  <a:lnTo>
                    <a:pt x="973423" y="1289271"/>
                  </a:lnTo>
                  <a:lnTo>
                    <a:pt x="914333" y="1320965"/>
                  </a:lnTo>
                  <a:lnTo>
                    <a:pt x="851724" y="1350640"/>
                  </a:lnTo>
                  <a:lnTo>
                    <a:pt x="785282" y="1378188"/>
                  </a:lnTo>
                  <a:lnTo>
                    <a:pt x="714695" y="1403501"/>
                  </a:lnTo>
                  <a:lnTo>
                    <a:pt x="677748" y="1415286"/>
                  </a:lnTo>
                  <a:lnTo>
                    <a:pt x="639647" y="1426471"/>
                  </a:lnTo>
                  <a:lnTo>
                    <a:pt x="600352" y="1437043"/>
                  </a:lnTo>
                  <a:lnTo>
                    <a:pt x="559824" y="1446989"/>
                  </a:lnTo>
                  <a:lnTo>
                    <a:pt x="518025" y="1456295"/>
                  </a:lnTo>
                  <a:lnTo>
                    <a:pt x="474913" y="1464948"/>
                  </a:lnTo>
                  <a:lnTo>
                    <a:pt x="430452" y="1472933"/>
                  </a:lnTo>
                  <a:lnTo>
                    <a:pt x="384600" y="1480238"/>
                  </a:lnTo>
                  <a:lnTo>
                    <a:pt x="337319" y="1486850"/>
                  </a:lnTo>
                  <a:lnTo>
                    <a:pt x="288570" y="1492754"/>
                  </a:lnTo>
                  <a:lnTo>
                    <a:pt x="238313" y="1497937"/>
                  </a:lnTo>
                  <a:lnTo>
                    <a:pt x="186509" y="1502385"/>
                  </a:lnTo>
                  <a:lnTo>
                    <a:pt x="133119" y="1506085"/>
                  </a:lnTo>
                  <a:lnTo>
                    <a:pt x="78104" y="1509024"/>
                  </a:lnTo>
                  <a:lnTo>
                    <a:pt x="21424" y="1511188"/>
                  </a:lnTo>
                  <a:lnTo>
                    <a:pt x="0" y="151169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4694249" y="2323150"/>
            <a:ext cx="3726815" cy="515620"/>
          </a:xfrm>
          <a:custGeom>
            <a:avLst/>
            <a:gdLst/>
            <a:ahLst/>
            <a:cxnLst/>
            <a:rect l="l" t="t" r="r" b="b"/>
            <a:pathLst>
              <a:path w="3726815" h="515619">
                <a:moveTo>
                  <a:pt x="3640698" y="515399"/>
                </a:moveTo>
                <a:lnTo>
                  <a:pt x="85901" y="515399"/>
                </a:lnTo>
                <a:lnTo>
                  <a:pt x="52464" y="508649"/>
                </a:lnTo>
                <a:lnTo>
                  <a:pt x="25159" y="490239"/>
                </a:lnTo>
                <a:lnTo>
                  <a:pt x="6750" y="462935"/>
                </a:lnTo>
                <a:lnTo>
                  <a:pt x="0" y="429498"/>
                </a:lnTo>
                <a:lnTo>
                  <a:pt x="0" y="85901"/>
                </a:lnTo>
                <a:lnTo>
                  <a:pt x="6750" y="52464"/>
                </a:lnTo>
                <a:lnTo>
                  <a:pt x="25159" y="25160"/>
                </a:lnTo>
                <a:lnTo>
                  <a:pt x="52464" y="6750"/>
                </a:lnTo>
                <a:lnTo>
                  <a:pt x="85901" y="0"/>
                </a:lnTo>
                <a:lnTo>
                  <a:pt x="3640698" y="0"/>
                </a:lnTo>
                <a:lnTo>
                  <a:pt x="3688356" y="14432"/>
                </a:lnTo>
                <a:lnTo>
                  <a:pt x="3720061" y="53028"/>
                </a:lnTo>
                <a:lnTo>
                  <a:pt x="3726599" y="85901"/>
                </a:lnTo>
                <a:lnTo>
                  <a:pt x="3726599" y="429498"/>
                </a:lnTo>
                <a:lnTo>
                  <a:pt x="3719849" y="462935"/>
                </a:lnTo>
                <a:lnTo>
                  <a:pt x="3701439" y="490239"/>
                </a:lnTo>
                <a:lnTo>
                  <a:pt x="3674135" y="508649"/>
                </a:lnTo>
                <a:lnTo>
                  <a:pt x="3640698" y="5153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94249" y="2928590"/>
            <a:ext cx="3726815" cy="515620"/>
          </a:xfrm>
          <a:custGeom>
            <a:avLst/>
            <a:gdLst/>
            <a:ahLst/>
            <a:cxnLst/>
            <a:rect l="l" t="t" r="r" b="b"/>
            <a:pathLst>
              <a:path w="3726815" h="515620">
                <a:moveTo>
                  <a:pt x="3640698" y="515399"/>
                </a:moveTo>
                <a:lnTo>
                  <a:pt x="85901" y="515399"/>
                </a:lnTo>
                <a:lnTo>
                  <a:pt x="52464" y="508649"/>
                </a:lnTo>
                <a:lnTo>
                  <a:pt x="25159" y="490239"/>
                </a:lnTo>
                <a:lnTo>
                  <a:pt x="6750" y="462935"/>
                </a:lnTo>
                <a:lnTo>
                  <a:pt x="0" y="429498"/>
                </a:lnTo>
                <a:lnTo>
                  <a:pt x="0" y="85901"/>
                </a:lnTo>
                <a:lnTo>
                  <a:pt x="6750" y="52464"/>
                </a:lnTo>
                <a:lnTo>
                  <a:pt x="25159" y="25160"/>
                </a:lnTo>
                <a:lnTo>
                  <a:pt x="52464" y="6750"/>
                </a:lnTo>
                <a:lnTo>
                  <a:pt x="85901" y="0"/>
                </a:lnTo>
                <a:lnTo>
                  <a:pt x="3640698" y="0"/>
                </a:lnTo>
                <a:lnTo>
                  <a:pt x="3688356" y="14432"/>
                </a:lnTo>
                <a:lnTo>
                  <a:pt x="3720061" y="53028"/>
                </a:lnTo>
                <a:lnTo>
                  <a:pt x="3726599" y="85901"/>
                </a:lnTo>
                <a:lnTo>
                  <a:pt x="3726599" y="429498"/>
                </a:lnTo>
                <a:lnTo>
                  <a:pt x="3719849" y="462935"/>
                </a:lnTo>
                <a:lnTo>
                  <a:pt x="3701439" y="490239"/>
                </a:lnTo>
                <a:lnTo>
                  <a:pt x="3674135" y="508649"/>
                </a:lnTo>
                <a:lnTo>
                  <a:pt x="3640698" y="5153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94249" y="3534036"/>
            <a:ext cx="3726815" cy="515620"/>
          </a:xfrm>
          <a:custGeom>
            <a:avLst/>
            <a:gdLst/>
            <a:ahLst/>
            <a:cxnLst/>
            <a:rect l="l" t="t" r="r" b="b"/>
            <a:pathLst>
              <a:path w="3726815" h="515620">
                <a:moveTo>
                  <a:pt x="3640698" y="515399"/>
                </a:moveTo>
                <a:lnTo>
                  <a:pt x="85901" y="515399"/>
                </a:lnTo>
                <a:lnTo>
                  <a:pt x="52464" y="508649"/>
                </a:lnTo>
                <a:lnTo>
                  <a:pt x="25159" y="490240"/>
                </a:lnTo>
                <a:lnTo>
                  <a:pt x="6750" y="462935"/>
                </a:lnTo>
                <a:lnTo>
                  <a:pt x="0" y="429498"/>
                </a:lnTo>
                <a:lnTo>
                  <a:pt x="0" y="85901"/>
                </a:lnTo>
                <a:lnTo>
                  <a:pt x="6750" y="52465"/>
                </a:lnTo>
                <a:lnTo>
                  <a:pt x="25159" y="25160"/>
                </a:lnTo>
                <a:lnTo>
                  <a:pt x="52464" y="6750"/>
                </a:lnTo>
                <a:lnTo>
                  <a:pt x="85901" y="0"/>
                </a:lnTo>
                <a:lnTo>
                  <a:pt x="3640698" y="0"/>
                </a:lnTo>
                <a:lnTo>
                  <a:pt x="3688356" y="14432"/>
                </a:lnTo>
                <a:lnTo>
                  <a:pt x="3720061" y="53028"/>
                </a:lnTo>
                <a:lnTo>
                  <a:pt x="3726599" y="85901"/>
                </a:lnTo>
                <a:lnTo>
                  <a:pt x="3726599" y="429498"/>
                </a:lnTo>
                <a:lnTo>
                  <a:pt x="3719849" y="462935"/>
                </a:lnTo>
                <a:lnTo>
                  <a:pt x="3701439" y="490240"/>
                </a:lnTo>
                <a:lnTo>
                  <a:pt x="3674135" y="508649"/>
                </a:lnTo>
                <a:lnTo>
                  <a:pt x="3640698" y="5153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957983" y="2351488"/>
            <a:ext cx="3201670" cy="15544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78130" marR="270510" algn="ctr">
              <a:lnSpc>
                <a:spcPts val="1650"/>
              </a:lnSpc>
              <a:spcBef>
                <a:spcPts val="180"/>
              </a:spcBef>
            </a:pP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Generación </a:t>
            </a:r>
            <a:r>
              <a:rPr sz="1400" b="1" spc="-60" dirty="0">
                <a:solidFill>
                  <a:srgbClr val="FFFFFF"/>
                </a:solidFill>
                <a:latin typeface="Trebuchet MS"/>
                <a:cs typeface="Trebuchet MS"/>
              </a:rPr>
              <a:t>positiva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EBITDA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en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rebuchet MS"/>
                <a:cs typeface="Trebuchet MS"/>
              </a:rPr>
              <a:t>el </a:t>
            </a:r>
            <a:r>
              <a:rPr sz="1400" b="1" spc="-75" dirty="0">
                <a:solidFill>
                  <a:srgbClr val="FFFFFF"/>
                </a:solidFill>
                <a:latin typeface="Trebuchet MS"/>
                <a:cs typeface="Trebuchet MS"/>
              </a:rPr>
              <a:t>negocio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Trebuchet MS"/>
                <a:cs typeface="Trebuchet MS"/>
              </a:rPr>
              <a:t>telecomunicaciones</a:t>
            </a:r>
            <a:endParaRPr sz="1400">
              <a:latin typeface="Trebuchet MS"/>
              <a:cs typeface="Trebuchet MS"/>
            </a:endParaRPr>
          </a:p>
          <a:p>
            <a:pPr marL="647700" marR="640715" algn="ctr">
              <a:lnSpc>
                <a:spcPts val="1650"/>
              </a:lnSpc>
              <a:spcBef>
                <a:spcPts val="1465"/>
              </a:spcBef>
            </a:pPr>
            <a:r>
              <a:rPr sz="1400" b="1" spc="-80" dirty="0">
                <a:latin typeface="Trebuchet MS"/>
                <a:cs typeface="Trebuchet MS"/>
              </a:rPr>
              <a:t>Mejoras</a:t>
            </a:r>
            <a:r>
              <a:rPr sz="1400" b="1" spc="-85" dirty="0">
                <a:latin typeface="Trebuchet MS"/>
                <a:cs typeface="Trebuchet MS"/>
              </a:rPr>
              <a:t> </a:t>
            </a:r>
            <a:r>
              <a:rPr sz="1400" b="1" spc="-55" dirty="0">
                <a:latin typeface="Trebuchet MS"/>
                <a:cs typeface="Trebuchet MS"/>
              </a:rPr>
              <a:t>sostenidas</a:t>
            </a:r>
            <a:r>
              <a:rPr sz="1400" b="1" spc="-8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85" dirty="0">
                <a:latin typeface="Trebuchet MS"/>
                <a:cs typeface="Trebuchet MS"/>
              </a:rPr>
              <a:t> </a:t>
            </a:r>
            <a:r>
              <a:rPr sz="1400" b="1" spc="-25" dirty="0">
                <a:latin typeface="Trebuchet MS"/>
                <a:cs typeface="Trebuchet MS"/>
              </a:rPr>
              <a:t>los </a:t>
            </a:r>
            <a:r>
              <a:rPr sz="1400" b="1" spc="-75" dirty="0">
                <a:latin typeface="Trebuchet MS"/>
                <a:cs typeface="Trebuchet MS"/>
              </a:rPr>
              <a:t>indicadores</a:t>
            </a:r>
            <a:r>
              <a:rPr sz="1400" b="1" spc="-35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operativos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85"/>
              </a:spcBef>
            </a:pPr>
            <a:endParaRPr sz="14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Ejecución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5" dirty="0">
                <a:solidFill>
                  <a:srgbClr val="FFFFFF"/>
                </a:solidFill>
                <a:latin typeface="Trebuchet MS"/>
                <a:cs typeface="Trebuchet MS"/>
              </a:rPr>
              <a:t>oportuna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del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plan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rebuchet MS"/>
                <a:cs typeface="Trebuchet MS"/>
              </a:rPr>
              <a:t>inversiones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94249" y="4139477"/>
            <a:ext cx="3726815" cy="515620"/>
          </a:xfrm>
          <a:custGeom>
            <a:avLst/>
            <a:gdLst/>
            <a:ahLst/>
            <a:cxnLst/>
            <a:rect l="l" t="t" r="r" b="b"/>
            <a:pathLst>
              <a:path w="3726815" h="515620">
                <a:moveTo>
                  <a:pt x="3640698" y="515399"/>
                </a:moveTo>
                <a:lnTo>
                  <a:pt x="85901" y="515399"/>
                </a:lnTo>
                <a:lnTo>
                  <a:pt x="52464" y="508649"/>
                </a:lnTo>
                <a:lnTo>
                  <a:pt x="25159" y="490239"/>
                </a:lnTo>
                <a:lnTo>
                  <a:pt x="6750" y="462935"/>
                </a:lnTo>
                <a:lnTo>
                  <a:pt x="0" y="429498"/>
                </a:lnTo>
                <a:lnTo>
                  <a:pt x="0" y="85901"/>
                </a:lnTo>
                <a:lnTo>
                  <a:pt x="6750" y="52464"/>
                </a:lnTo>
                <a:lnTo>
                  <a:pt x="25159" y="25160"/>
                </a:lnTo>
                <a:lnTo>
                  <a:pt x="52464" y="6750"/>
                </a:lnTo>
                <a:lnTo>
                  <a:pt x="85901" y="0"/>
                </a:lnTo>
                <a:lnTo>
                  <a:pt x="3640698" y="0"/>
                </a:lnTo>
                <a:lnTo>
                  <a:pt x="3688356" y="14432"/>
                </a:lnTo>
                <a:lnTo>
                  <a:pt x="3720061" y="53028"/>
                </a:lnTo>
                <a:lnTo>
                  <a:pt x="3726599" y="85901"/>
                </a:lnTo>
                <a:lnTo>
                  <a:pt x="3726599" y="429498"/>
                </a:lnTo>
                <a:lnTo>
                  <a:pt x="3719849" y="462935"/>
                </a:lnTo>
                <a:lnTo>
                  <a:pt x="3701439" y="490239"/>
                </a:lnTo>
                <a:lnTo>
                  <a:pt x="3674135" y="508649"/>
                </a:lnTo>
                <a:lnTo>
                  <a:pt x="3640698" y="5153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394154" y="4167815"/>
            <a:ext cx="232918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30225" marR="5080" indent="-518159">
              <a:lnSpc>
                <a:spcPts val="1650"/>
              </a:lnSpc>
              <a:spcBef>
                <a:spcPts val="180"/>
              </a:spcBef>
            </a:pPr>
            <a:r>
              <a:rPr sz="1400" b="1" spc="-95" dirty="0">
                <a:latin typeface="Trebuchet MS"/>
                <a:cs typeface="Trebuchet MS"/>
              </a:rPr>
              <a:t>Fortalecimiento</a:t>
            </a:r>
            <a:r>
              <a:rPr sz="1400" b="1" spc="-85" dirty="0">
                <a:latin typeface="Trebuchet MS"/>
                <a:cs typeface="Trebuchet MS"/>
              </a:rPr>
              <a:t> </a:t>
            </a:r>
            <a:r>
              <a:rPr sz="1400" b="1" spc="-70" dirty="0">
                <a:latin typeface="Trebuchet MS"/>
                <a:cs typeface="Trebuchet MS"/>
              </a:rPr>
              <a:t>del</a:t>
            </a:r>
            <a:r>
              <a:rPr sz="1400" b="1" spc="-85" dirty="0">
                <a:latin typeface="Trebuchet MS"/>
                <a:cs typeface="Trebuchet MS"/>
              </a:rPr>
              <a:t> vínculo </a:t>
            </a:r>
            <a:r>
              <a:rPr sz="1400" b="1" spc="-60" dirty="0">
                <a:latin typeface="Trebuchet MS"/>
                <a:cs typeface="Trebuchet MS"/>
              </a:rPr>
              <a:t>con </a:t>
            </a:r>
            <a:r>
              <a:rPr sz="1400" b="1" spc="-70" dirty="0">
                <a:latin typeface="Trebuchet MS"/>
                <a:cs typeface="Trebuchet MS"/>
              </a:rPr>
              <a:t>el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60" dirty="0">
                <a:latin typeface="Trebuchet MS"/>
                <a:cs typeface="Trebuchet MS"/>
              </a:rPr>
              <a:t>Distrito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20" dirty="0">
                <a:latin typeface="Trebuchet MS"/>
                <a:cs typeface="Trebuchet MS"/>
              </a:rPr>
              <a:t>Cali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1049" y="1722541"/>
            <a:ext cx="3726599" cy="292739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67374" y="1748049"/>
            <a:ext cx="8277225" cy="3395979"/>
            <a:chOff x="867374" y="1748049"/>
            <a:chExt cx="8277225" cy="3395979"/>
          </a:xfrm>
        </p:grpSpPr>
        <p:sp>
          <p:nvSpPr>
            <p:cNvPr id="3" name="object 3"/>
            <p:cNvSpPr/>
            <p:nvPr/>
          </p:nvSpPr>
          <p:spPr>
            <a:xfrm>
              <a:off x="7475004" y="2824648"/>
              <a:ext cx="1669414" cy="2319020"/>
            </a:xfrm>
            <a:custGeom>
              <a:avLst/>
              <a:gdLst/>
              <a:ahLst/>
              <a:cxnLst/>
              <a:rect l="l" t="t" r="r" b="b"/>
              <a:pathLst>
                <a:path w="1669415" h="2319020">
                  <a:moveTo>
                    <a:pt x="1668994" y="2318851"/>
                  </a:moveTo>
                  <a:lnTo>
                    <a:pt x="0" y="2318851"/>
                  </a:lnTo>
                  <a:lnTo>
                    <a:pt x="23362" y="2297299"/>
                  </a:lnTo>
                  <a:lnTo>
                    <a:pt x="57327" y="2264515"/>
                  </a:lnTo>
                  <a:lnTo>
                    <a:pt x="89813" y="2231690"/>
                  </a:lnTo>
                  <a:lnTo>
                    <a:pt x="120859" y="2198831"/>
                  </a:lnTo>
                  <a:lnTo>
                    <a:pt x="150508" y="2165943"/>
                  </a:lnTo>
                  <a:lnTo>
                    <a:pt x="178798" y="2133034"/>
                  </a:lnTo>
                  <a:lnTo>
                    <a:pt x="205772" y="2100109"/>
                  </a:lnTo>
                  <a:lnTo>
                    <a:pt x="231469" y="2067176"/>
                  </a:lnTo>
                  <a:lnTo>
                    <a:pt x="255930" y="2034241"/>
                  </a:lnTo>
                  <a:lnTo>
                    <a:pt x="279196" y="2001310"/>
                  </a:lnTo>
                  <a:lnTo>
                    <a:pt x="301308" y="1968390"/>
                  </a:lnTo>
                  <a:lnTo>
                    <a:pt x="322306" y="1935487"/>
                  </a:lnTo>
                  <a:lnTo>
                    <a:pt x="342230" y="1902608"/>
                  </a:lnTo>
                  <a:lnTo>
                    <a:pt x="379021" y="1836949"/>
                  </a:lnTo>
                  <a:lnTo>
                    <a:pt x="412007" y="1771463"/>
                  </a:lnTo>
                  <a:lnTo>
                    <a:pt x="441513" y="1706203"/>
                  </a:lnTo>
                  <a:lnTo>
                    <a:pt x="467863" y="1641221"/>
                  </a:lnTo>
                  <a:lnTo>
                    <a:pt x="491382" y="1576569"/>
                  </a:lnTo>
                  <a:lnTo>
                    <a:pt x="512397" y="1512300"/>
                  </a:lnTo>
                  <a:lnTo>
                    <a:pt x="531231" y="1448464"/>
                  </a:lnTo>
                  <a:lnTo>
                    <a:pt x="548210" y="1385115"/>
                  </a:lnTo>
                  <a:lnTo>
                    <a:pt x="563658" y="1322305"/>
                  </a:lnTo>
                  <a:lnTo>
                    <a:pt x="577902" y="1260085"/>
                  </a:lnTo>
                  <a:lnTo>
                    <a:pt x="591266" y="1198508"/>
                  </a:lnTo>
                  <a:lnTo>
                    <a:pt x="616653" y="1077489"/>
                  </a:lnTo>
                  <a:lnTo>
                    <a:pt x="622957" y="1047718"/>
                  </a:lnTo>
                  <a:lnTo>
                    <a:pt x="635801" y="988800"/>
                  </a:lnTo>
                  <a:lnTo>
                    <a:pt x="649227" y="930759"/>
                  </a:lnTo>
                  <a:lnTo>
                    <a:pt x="663560" y="873647"/>
                  </a:lnTo>
                  <a:lnTo>
                    <a:pt x="679127" y="817517"/>
                  </a:lnTo>
                  <a:lnTo>
                    <a:pt x="696251" y="762419"/>
                  </a:lnTo>
                  <a:lnTo>
                    <a:pt x="715259" y="708407"/>
                  </a:lnTo>
                  <a:lnTo>
                    <a:pt x="736474" y="655533"/>
                  </a:lnTo>
                  <a:lnTo>
                    <a:pt x="760222" y="603848"/>
                  </a:lnTo>
                  <a:lnTo>
                    <a:pt x="786829" y="553405"/>
                  </a:lnTo>
                  <a:lnTo>
                    <a:pt x="816618" y="504255"/>
                  </a:lnTo>
                  <a:lnTo>
                    <a:pt x="849916" y="456452"/>
                  </a:lnTo>
                  <a:lnTo>
                    <a:pt x="887047" y="410046"/>
                  </a:lnTo>
                  <a:lnTo>
                    <a:pt x="928337" y="365090"/>
                  </a:lnTo>
                  <a:lnTo>
                    <a:pt x="974109" y="321637"/>
                  </a:lnTo>
                  <a:lnTo>
                    <a:pt x="1024691" y="279737"/>
                  </a:lnTo>
                  <a:lnTo>
                    <a:pt x="1080405" y="239444"/>
                  </a:lnTo>
                  <a:lnTo>
                    <a:pt x="1141579" y="200810"/>
                  </a:lnTo>
                  <a:lnTo>
                    <a:pt x="1208535" y="163885"/>
                  </a:lnTo>
                  <a:lnTo>
                    <a:pt x="1244284" y="146081"/>
                  </a:lnTo>
                  <a:lnTo>
                    <a:pt x="1281601" y="128724"/>
                  </a:lnTo>
                  <a:lnTo>
                    <a:pt x="1320526" y="111820"/>
                  </a:lnTo>
                  <a:lnTo>
                    <a:pt x="1361100" y="95376"/>
                  </a:lnTo>
                  <a:lnTo>
                    <a:pt x="1403364" y="79400"/>
                  </a:lnTo>
                  <a:lnTo>
                    <a:pt x="1447358" y="63896"/>
                  </a:lnTo>
                  <a:lnTo>
                    <a:pt x="1493123" y="48872"/>
                  </a:lnTo>
                  <a:lnTo>
                    <a:pt x="1540700" y="34334"/>
                  </a:lnTo>
                  <a:lnTo>
                    <a:pt x="1590129" y="20289"/>
                  </a:lnTo>
                  <a:lnTo>
                    <a:pt x="1641451" y="6744"/>
                  </a:lnTo>
                  <a:lnTo>
                    <a:pt x="1668994" y="0"/>
                  </a:lnTo>
                  <a:lnTo>
                    <a:pt x="1668994" y="231885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67374" y="1748049"/>
              <a:ext cx="7846059" cy="3104515"/>
            </a:xfrm>
            <a:custGeom>
              <a:avLst/>
              <a:gdLst/>
              <a:ahLst/>
              <a:cxnLst/>
              <a:rect l="l" t="t" r="r" b="b"/>
              <a:pathLst>
                <a:path w="7846059" h="3104515">
                  <a:moveTo>
                    <a:pt x="7328489" y="3104399"/>
                  </a:moveTo>
                  <a:lnTo>
                    <a:pt x="517410" y="3104399"/>
                  </a:lnTo>
                  <a:lnTo>
                    <a:pt x="470315" y="3102285"/>
                  </a:lnTo>
                  <a:lnTo>
                    <a:pt x="424405" y="3096063"/>
                  </a:lnTo>
                  <a:lnTo>
                    <a:pt x="379862" y="3085917"/>
                  </a:lnTo>
                  <a:lnTo>
                    <a:pt x="336869" y="3072029"/>
                  </a:lnTo>
                  <a:lnTo>
                    <a:pt x="295608" y="3054582"/>
                  </a:lnTo>
                  <a:lnTo>
                    <a:pt x="256263" y="3033758"/>
                  </a:lnTo>
                  <a:lnTo>
                    <a:pt x="219016" y="3009740"/>
                  </a:lnTo>
                  <a:lnTo>
                    <a:pt x="184049" y="2982711"/>
                  </a:lnTo>
                  <a:lnTo>
                    <a:pt x="151545" y="2952854"/>
                  </a:lnTo>
                  <a:lnTo>
                    <a:pt x="121688" y="2920350"/>
                  </a:lnTo>
                  <a:lnTo>
                    <a:pt x="94659" y="2885383"/>
                  </a:lnTo>
                  <a:lnTo>
                    <a:pt x="70641" y="2848136"/>
                  </a:lnTo>
                  <a:lnTo>
                    <a:pt x="49817" y="2808791"/>
                  </a:lnTo>
                  <a:lnTo>
                    <a:pt x="32370" y="2767531"/>
                  </a:lnTo>
                  <a:lnTo>
                    <a:pt x="18482" y="2724538"/>
                  </a:lnTo>
                  <a:lnTo>
                    <a:pt x="8336" y="2679995"/>
                  </a:lnTo>
                  <a:lnTo>
                    <a:pt x="2114" y="2634084"/>
                  </a:lnTo>
                  <a:lnTo>
                    <a:pt x="0" y="2586989"/>
                  </a:lnTo>
                  <a:lnTo>
                    <a:pt x="0" y="517410"/>
                  </a:lnTo>
                  <a:lnTo>
                    <a:pt x="2114" y="470315"/>
                  </a:lnTo>
                  <a:lnTo>
                    <a:pt x="8336" y="424405"/>
                  </a:lnTo>
                  <a:lnTo>
                    <a:pt x="18482" y="379862"/>
                  </a:lnTo>
                  <a:lnTo>
                    <a:pt x="32370" y="336869"/>
                  </a:lnTo>
                  <a:lnTo>
                    <a:pt x="49817" y="295608"/>
                  </a:lnTo>
                  <a:lnTo>
                    <a:pt x="70641" y="256263"/>
                  </a:lnTo>
                  <a:lnTo>
                    <a:pt x="94659" y="219016"/>
                  </a:lnTo>
                  <a:lnTo>
                    <a:pt x="121688" y="184049"/>
                  </a:lnTo>
                  <a:lnTo>
                    <a:pt x="151546" y="151545"/>
                  </a:lnTo>
                  <a:lnTo>
                    <a:pt x="184049" y="121688"/>
                  </a:lnTo>
                  <a:lnTo>
                    <a:pt x="219016" y="94659"/>
                  </a:lnTo>
                  <a:lnTo>
                    <a:pt x="256263" y="70641"/>
                  </a:lnTo>
                  <a:lnTo>
                    <a:pt x="295608" y="49817"/>
                  </a:lnTo>
                  <a:lnTo>
                    <a:pt x="336869" y="32370"/>
                  </a:lnTo>
                  <a:lnTo>
                    <a:pt x="379862" y="18482"/>
                  </a:lnTo>
                  <a:lnTo>
                    <a:pt x="424405" y="8336"/>
                  </a:lnTo>
                  <a:lnTo>
                    <a:pt x="470315" y="2114"/>
                  </a:lnTo>
                  <a:lnTo>
                    <a:pt x="517410" y="0"/>
                  </a:lnTo>
                  <a:lnTo>
                    <a:pt x="7328489" y="0"/>
                  </a:lnTo>
                  <a:lnTo>
                    <a:pt x="7379629" y="2531"/>
                  </a:lnTo>
                  <a:lnTo>
                    <a:pt x="7429902" y="10033"/>
                  </a:lnTo>
                  <a:lnTo>
                    <a:pt x="7478970" y="22365"/>
                  </a:lnTo>
                  <a:lnTo>
                    <a:pt x="7526494" y="39385"/>
                  </a:lnTo>
                  <a:lnTo>
                    <a:pt x="7572133" y="60954"/>
                  </a:lnTo>
                  <a:lnTo>
                    <a:pt x="7615549" y="86930"/>
                  </a:lnTo>
                  <a:lnTo>
                    <a:pt x="7656402" y="117175"/>
                  </a:lnTo>
                  <a:lnTo>
                    <a:pt x="7694354" y="151545"/>
                  </a:lnTo>
                  <a:lnTo>
                    <a:pt x="7728724" y="189497"/>
                  </a:lnTo>
                  <a:lnTo>
                    <a:pt x="7758969" y="230350"/>
                  </a:lnTo>
                  <a:lnTo>
                    <a:pt x="7784945" y="273766"/>
                  </a:lnTo>
                  <a:lnTo>
                    <a:pt x="7806514" y="319405"/>
                  </a:lnTo>
                  <a:lnTo>
                    <a:pt x="7823534" y="366929"/>
                  </a:lnTo>
                  <a:lnTo>
                    <a:pt x="7835866" y="415997"/>
                  </a:lnTo>
                  <a:lnTo>
                    <a:pt x="7843368" y="466270"/>
                  </a:lnTo>
                  <a:lnTo>
                    <a:pt x="7845899" y="517410"/>
                  </a:lnTo>
                  <a:lnTo>
                    <a:pt x="7845899" y="2586989"/>
                  </a:lnTo>
                  <a:lnTo>
                    <a:pt x="7843785" y="2634084"/>
                  </a:lnTo>
                  <a:lnTo>
                    <a:pt x="7837563" y="2679995"/>
                  </a:lnTo>
                  <a:lnTo>
                    <a:pt x="7827417" y="2724538"/>
                  </a:lnTo>
                  <a:lnTo>
                    <a:pt x="7813529" y="2767531"/>
                  </a:lnTo>
                  <a:lnTo>
                    <a:pt x="7796082" y="2808791"/>
                  </a:lnTo>
                  <a:lnTo>
                    <a:pt x="7775258" y="2848136"/>
                  </a:lnTo>
                  <a:lnTo>
                    <a:pt x="7751240" y="2885383"/>
                  </a:lnTo>
                  <a:lnTo>
                    <a:pt x="7724211" y="2920350"/>
                  </a:lnTo>
                  <a:lnTo>
                    <a:pt x="7694354" y="2952854"/>
                  </a:lnTo>
                  <a:lnTo>
                    <a:pt x="7661850" y="2982711"/>
                  </a:lnTo>
                  <a:lnTo>
                    <a:pt x="7626883" y="3009740"/>
                  </a:lnTo>
                  <a:lnTo>
                    <a:pt x="7589636" y="3033758"/>
                  </a:lnTo>
                  <a:lnTo>
                    <a:pt x="7550291" y="3054582"/>
                  </a:lnTo>
                  <a:lnTo>
                    <a:pt x="7509030" y="3072029"/>
                  </a:lnTo>
                  <a:lnTo>
                    <a:pt x="7466037" y="3085917"/>
                  </a:lnTo>
                  <a:lnTo>
                    <a:pt x="7421495" y="3096063"/>
                  </a:lnTo>
                  <a:lnTo>
                    <a:pt x="7375584" y="3102285"/>
                  </a:lnTo>
                  <a:lnTo>
                    <a:pt x="7328489" y="3104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9591" y="503825"/>
            <a:ext cx="41465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35" dirty="0"/>
              <a:t>Historia</a:t>
            </a:r>
            <a:r>
              <a:rPr spc="-235" dirty="0"/>
              <a:t> </a:t>
            </a:r>
            <a:r>
              <a:rPr spc="-170" dirty="0"/>
              <a:t>de</a:t>
            </a:r>
            <a:r>
              <a:rPr spc="-229" dirty="0"/>
              <a:t> </a:t>
            </a:r>
            <a:r>
              <a:rPr spc="-100" dirty="0"/>
              <a:t>la</a:t>
            </a:r>
            <a:r>
              <a:rPr spc="-229" dirty="0"/>
              <a:t> </a:t>
            </a:r>
            <a:r>
              <a:rPr spc="-155" dirty="0"/>
              <a:t>Deuda</a:t>
            </a:r>
            <a:r>
              <a:rPr spc="-235" dirty="0"/>
              <a:t> </a:t>
            </a:r>
            <a:r>
              <a:rPr spc="-160" dirty="0"/>
              <a:t>EMCALI</a:t>
            </a:r>
          </a:p>
        </p:txBody>
      </p:sp>
      <p:sp>
        <p:nvSpPr>
          <p:cNvPr id="6" name="object 6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53" y="1935535"/>
            <a:ext cx="7265670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0360" marR="74930" indent="-328295">
              <a:lnSpc>
                <a:spcPct val="115399"/>
              </a:lnSpc>
              <a:spcBef>
                <a:spcPts val="100"/>
              </a:spcBef>
              <a:buFont typeface="Microsoft Sans Serif"/>
              <a:buChar char="●"/>
              <a:tabLst>
                <a:tab pos="340360" algn="l"/>
              </a:tabLst>
            </a:pPr>
            <a:r>
              <a:rPr sz="1300" b="1" spc="-70" dirty="0">
                <a:latin typeface="Trebuchet MS"/>
                <a:cs typeface="Trebuchet MS"/>
              </a:rPr>
              <a:t>Inicio</a:t>
            </a:r>
            <a:r>
              <a:rPr sz="1300" b="1" spc="-95" dirty="0">
                <a:latin typeface="Trebuchet MS"/>
                <a:cs typeface="Trebuchet MS"/>
              </a:rPr>
              <a:t> </a:t>
            </a:r>
            <a:r>
              <a:rPr sz="1300" b="1" spc="-65" dirty="0">
                <a:latin typeface="Trebuchet MS"/>
                <a:cs typeface="Trebuchet MS"/>
              </a:rPr>
              <a:t>del</a:t>
            </a:r>
            <a:r>
              <a:rPr sz="1300" b="1" spc="-95" dirty="0">
                <a:latin typeface="Trebuchet MS"/>
                <a:cs typeface="Trebuchet MS"/>
              </a:rPr>
              <a:t> Endeudamiento:</a:t>
            </a:r>
            <a:r>
              <a:rPr sz="1300" b="1" spc="-6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En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los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años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95" dirty="0">
                <a:latin typeface="Trebuchet MS"/>
                <a:cs typeface="Trebuchet MS"/>
              </a:rPr>
              <a:t>80´s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adquirió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deuda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con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propósito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 </a:t>
            </a:r>
            <a:r>
              <a:rPr sz="1300" spc="-60" dirty="0">
                <a:latin typeface="Trebuchet MS"/>
                <a:cs typeface="Trebuchet MS"/>
              </a:rPr>
              <a:t>expandir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los </a:t>
            </a:r>
            <a:r>
              <a:rPr sz="1300" spc="-45" dirty="0">
                <a:latin typeface="Trebuchet MS"/>
                <a:cs typeface="Trebuchet MS"/>
              </a:rPr>
              <a:t>servicios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públicos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Acueducto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Alcantarillado,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además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construir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Planta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85" dirty="0">
                <a:latin typeface="Trebuchet MS"/>
                <a:cs typeface="Trebuchet MS"/>
              </a:rPr>
              <a:t>Tratamiento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Aguas </a:t>
            </a:r>
            <a:r>
              <a:rPr sz="1300" spc="-50" dirty="0">
                <a:latin typeface="Trebuchet MS"/>
                <a:cs typeface="Trebuchet MS"/>
              </a:rPr>
              <a:t>Residuales </a:t>
            </a:r>
            <a:r>
              <a:rPr sz="1300" spc="-55" dirty="0">
                <a:latin typeface="Trebuchet MS"/>
                <a:cs typeface="Trebuchet MS"/>
              </a:rPr>
              <a:t>en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Aguablanca.</a:t>
            </a:r>
            <a:endParaRPr sz="1300">
              <a:latin typeface="Trebuchet MS"/>
              <a:cs typeface="Trebuchet MS"/>
            </a:endParaRPr>
          </a:p>
          <a:p>
            <a:pPr marL="340360" marR="59055" indent="-328295">
              <a:lnSpc>
                <a:spcPct val="115399"/>
              </a:lnSpc>
              <a:buFont typeface="Microsoft Sans Serif"/>
              <a:buChar char="●"/>
              <a:tabLst>
                <a:tab pos="340360" algn="l"/>
              </a:tabLst>
            </a:pPr>
            <a:r>
              <a:rPr sz="1300" b="1" spc="-105" dirty="0">
                <a:latin typeface="Trebuchet MS"/>
                <a:cs typeface="Trebuchet MS"/>
              </a:rPr>
              <a:t>Entre</a:t>
            </a:r>
            <a:r>
              <a:rPr sz="1300" b="1" spc="-100" dirty="0">
                <a:latin typeface="Trebuchet MS"/>
                <a:cs typeface="Trebuchet MS"/>
              </a:rPr>
              <a:t> </a:t>
            </a:r>
            <a:r>
              <a:rPr sz="1300" b="1" spc="-130" dirty="0">
                <a:latin typeface="Trebuchet MS"/>
                <a:cs typeface="Trebuchet MS"/>
              </a:rPr>
              <a:t>1986</a:t>
            </a:r>
            <a:r>
              <a:rPr sz="1300" b="1" spc="-95" dirty="0">
                <a:latin typeface="Trebuchet MS"/>
                <a:cs typeface="Trebuchet MS"/>
              </a:rPr>
              <a:t> </a:t>
            </a:r>
            <a:r>
              <a:rPr sz="1300" b="1" spc="-90" dirty="0">
                <a:latin typeface="Trebuchet MS"/>
                <a:cs typeface="Trebuchet MS"/>
              </a:rPr>
              <a:t>y</a:t>
            </a:r>
            <a:r>
              <a:rPr sz="1300" b="1" spc="-95" dirty="0">
                <a:latin typeface="Trebuchet MS"/>
                <a:cs typeface="Trebuchet MS"/>
              </a:rPr>
              <a:t> </a:t>
            </a:r>
            <a:r>
              <a:rPr sz="1300" b="1" spc="-130" dirty="0">
                <a:latin typeface="Trebuchet MS"/>
                <a:cs typeface="Trebuchet MS"/>
              </a:rPr>
              <a:t>1989</a:t>
            </a:r>
            <a:r>
              <a:rPr sz="1300" b="1" spc="-55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solicitaron </a:t>
            </a:r>
            <a:r>
              <a:rPr sz="1300" spc="-60" dirty="0">
                <a:latin typeface="Trebuchet MS"/>
                <a:cs typeface="Trebuchet MS"/>
              </a:rPr>
              <a:t>créditos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al </a:t>
            </a:r>
            <a:r>
              <a:rPr sz="1300" spc="-90" dirty="0">
                <a:latin typeface="Trebuchet MS"/>
                <a:cs typeface="Trebuchet MS"/>
              </a:rPr>
              <a:t>The</a:t>
            </a:r>
            <a:r>
              <a:rPr sz="1300" spc="-55" dirty="0">
                <a:latin typeface="Trebuchet MS"/>
                <a:cs typeface="Trebuchet MS"/>
              </a:rPr>
              <a:t> Overseas </a:t>
            </a:r>
            <a:r>
              <a:rPr sz="1300" spc="-70" dirty="0">
                <a:latin typeface="Trebuchet MS"/>
                <a:cs typeface="Trebuchet MS"/>
              </a:rPr>
              <a:t>Economic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Cooperation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Fund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 </a:t>
            </a:r>
            <a:r>
              <a:rPr sz="1300" spc="-105" dirty="0">
                <a:latin typeface="Trebuchet MS"/>
                <a:cs typeface="Trebuchet MS"/>
              </a:rPr>
              <a:t>Tokio,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por</a:t>
            </a:r>
            <a:r>
              <a:rPr sz="1300" spc="-7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un </a:t>
            </a:r>
            <a:r>
              <a:rPr sz="1300" spc="-65" dirty="0">
                <a:latin typeface="Trebuchet MS"/>
                <a:cs typeface="Trebuchet MS"/>
              </a:rPr>
              <a:t>valor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14" dirty="0">
                <a:latin typeface="Trebuchet MS"/>
                <a:cs typeface="Trebuchet MS"/>
              </a:rPr>
              <a:t>$18.285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millones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60" dirty="0">
                <a:latin typeface="Trebuchet MS"/>
                <a:cs typeface="Trebuchet MS"/>
              </a:rPr>
              <a:t> al </a:t>
            </a:r>
            <a:r>
              <a:rPr sz="1300" spc="-55" dirty="0">
                <a:latin typeface="Trebuchet MS"/>
                <a:cs typeface="Trebuchet MS"/>
              </a:rPr>
              <a:t>Banco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Interamericano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Desarrollo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35" dirty="0">
                <a:latin typeface="Trebuchet MS"/>
                <a:cs typeface="Trebuchet MS"/>
              </a:rPr>
              <a:t>por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35" dirty="0">
                <a:latin typeface="Trebuchet MS"/>
                <a:cs typeface="Trebuchet MS"/>
              </a:rPr>
              <a:t>US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00" dirty="0">
                <a:latin typeface="Trebuchet MS"/>
                <a:cs typeface="Trebuchet MS"/>
              </a:rPr>
              <a:t>$70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Millones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35" dirty="0">
                <a:latin typeface="Trebuchet MS"/>
                <a:cs typeface="Trebuchet MS"/>
              </a:rPr>
              <a:t>US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$25 </a:t>
            </a:r>
            <a:r>
              <a:rPr sz="1300" spc="-60" dirty="0">
                <a:latin typeface="Trebuchet MS"/>
                <a:cs typeface="Trebuchet MS"/>
              </a:rPr>
              <a:t>Millones,</a:t>
            </a:r>
            <a:r>
              <a:rPr sz="1300" spc="-2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respectivamente.</a:t>
            </a:r>
            <a:endParaRPr sz="1300">
              <a:latin typeface="Trebuchet MS"/>
              <a:cs typeface="Trebuchet MS"/>
            </a:endParaRPr>
          </a:p>
          <a:p>
            <a:pPr marL="340360" marR="5080" indent="-328295">
              <a:lnSpc>
                <a:spcPct val="115399"/>
              </a:lnSpc>
              <a:buFont typeface="Microsoft Sans Serif"/>
              <a:buChar char="●"/>
              <a:tabLst>
                <a:tab pos="340360" algn="l"/>
              </a:tabLst>
            </a:pPr>
            <a:r>
              <a:rPr sz="1300" b="1" spc="-95" dirty="0">
                <a:latin typeface="Trebuchet MS"/>
                <a:cs typeface="Trebuchet MS"/>
              </a:rPr>
              <a:t>El</a:t>
            </a:r>
            <a:r>
              <a:rPr sz="1300" b="1" spc="-80" dirty="0">
                <a:latin typeface="Trebuchet MS"/>
                <a:cs typeface="Trebuchet MS"/>
              </a:rPr>
              <a:t> </a:t>
            </a:r>
            <a:r>
              <a:rPr sz="1300" b="1" spc="-85" dirty="0">
                <a:latin typeface="Trebuchet MS"/>
                <a:cs typeface="Trebuchet MS"/>
              </a:rPr>
              <a:t>Presidente</a:t>
            </a:r>
            <a:r>
              <a:rPr sz="1300" b="1" spc="-80" dirty="0">
                <a:latin typeface="Trebuchet MS"/>
                <a:cs typeface="Trebuchet MS"/>
              </a:rPr>
              <a:t> </a:t>
            </a:r>
            <a:r>
              <a:rPr sz="1300" b="1" spc="-60" dirty="0">
                <a:latin typeface="Trebuchet MS"/>
                <a:cs typeface="Trebuchet MS"/>
              </a:rPr>
              <a:t>Belisario</a:t>
            </a:r>
            <a:r>
              <a:rPr sz="1300" b="1" spc="-80" dirty="0">
                <a:latin typeface="Trebuchet MS"/>
                <a:cs typeface="Trebuchet MS"/>
              </a:rPr>
              <a:t> </a:t>
            </a:r>
            <a:r>
              <a:rPr sz="1300" b="1" spc="-85" dirty="0">
                <a:latin typeface="Trebuchet MS"/>
                <a:cs typeface="Trebuchet MS"/>
              </a:rPr>
              <a:t>Betancourt</a:t>
            </a:r>
            <a:r>
              <a:rPr sz="1300" b="1" spc="-80" dirty="0">
                <a:latin typeface="Trebuchet MS"/>
                <a:cs typeface="Trebuchet MS"/>
              </a:rPr>
              <a:t> </a:t>
            </a:r>
            <a:r>
              <a:rPr sz="1300" b="1" spc="-100" dirty="0">
                <a:latin typeface="Trebuchet MS"/>
                <a:cs typeface="Trebuchet MS"/>
              </a:rPr>
              <a:t>en</a:t>
            </a:r>
            <a:r>
              <a:rPr sz="1300" b="1" spc="-80" dirty="0">
                <a:latin typeface="Trebuchet MS"/>
                <a:cs typeface="Trebuchet MS"/>
              </a:rPr>
              <a:t> </a:t>
            </a:r>
            <a:r>
              <a:rPr sz="1300" b="1" spc="-130" dirty="0">
                <a:latin typeface="Trebuchet MS"/>
                <a:cs typeface="Trebuchet MS"/>
              </a:rPr>
              <a:t>1986</a:t>
            </a:r>
            <a:r>
              <a:rPr sz="1300" b="1" spc="-4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dió </a:t>
            </a:r>
            <a:r>
              <a:rPr sz="1300" spc="-10" dirty="0">
                <a:latin typeface="Trebuchet MS"/>
                <a:cs typeface="Trebuchet MS"/>
              </a:rPr>
              <a:t>su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respaldo</a:t>
            </a:r>
            <a:r>
              <a:rPr sz="1300" spc="-3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mediante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comunicaciones</a:t>
            </a:r>
            <a:r>
              <a:rPr sz="1300" spc="-3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oficiales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35" dirty="0">
                <a:latin typeface="Trebuchet MS"/>
                <a:cs typeface="Trebuchet MS"/>
              </a:rPr>
              <a:t> la </a:t>
            </a:r>
            <a:r>
              <a:rPr sz="1300" spc="-50" dirty="0">
                <a:latin typeface="Trebuchet MS"/>
                <a:cs typeface="Trebuchet MS"/>
              </a:rPr>
              <a:t>nación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garantizó</a:t>
            </a:r>
            <a:r>
              <a:rPr sz="1300" spc="-60" dirty="0">
                <a:latin typeface="Trebuchet MS"/>
                <a:cs typeface="Trebuchet MS"/>
              </a:rPr>
              <a:t> la </a:t>
            </a:r>
            <a:r>
              <a:rPr sz="1300" spc="-50" dirty="0">
                <a:latin typeface="Trebuchet MS"/>
                <a:cs typeface="Trebuchet MS"/>
              </a:rPr>
              <a:t>deuda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95" dirty="0">
                <a:latin typeface="Trebuchet MS"/>
                <a:cs typeface="Trebuchet MS"/>
              </a:rPr>
              <a:t>EMCALI,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como </a:t>
            </a:r>
            <a:r>
              <a:rPr sz="1300" spc="-55" dirty="0">
                <a:latin typeface="Trebuchet MS"/>
                <a:cs typeface="Trebuchet MS"/>
              </a:rPr>
              <a:t>prueba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ello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existe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una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carta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firmada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35" dirty="0">
                <a:latin typeface="Trebuchet MS"/>
                <a:cs typeface="Trebuchet MS"/>
              </a:rPr>
              <a:t>por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presidente</a:t>
            </a:r>
            <a:r>
              <a:rPr sz="1300" spc="-7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y dirigida </a:t>
            </a:r>
            <a:r>
              <a:rPr sz="1300" spc="-55" dirty="0">
                <a:latin typeface="Trebuchet MS"/>
                <a:cs typeface="Trebuchet MS"/>
              </a:rPr>
              <a:t>a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90" dirty="0">
                <a:latin typeface="Trebuchet MS"/>
                <a:cs typeface="Trebuchet MS"/>
              </a:rPr>
              <a:t>The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Overseas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Economic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Cooperation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Fund.</a:t>
            </a:r>
            <a:endParaRPr sz="1300">
              <a:latin typeface="Trebuchet MS"/>
              <a:cs typeface="Trebuchet MS"/>
            </a:endParaRPr>
          </a:p>
          <a:p>
            <a:pPr marL="340360" marR="31750" indent="-328295">
              <a:lnSpc>
                <a:spcPct val="115399"/>
              </a:lnSpc>
              <a:buFont typeface="Microsoft Sans Serif"/>
              <a:buChar char="●"/>
              <a:tabLst>
                <a:tab pos="340360" algn="l"/>
              </a:tabLst>
            </a:pPr>
            <a:r>
              <a:rPr sz="1300" b="1" spc="-120" dirty="0">
                <a:latin typeface="Trebuchet MS"/>
                <a:cs typeface="Trebuchet MS"/>
              </a:rPr>
              <a:t>En</a:t>
            </a:r>
            <a:r>
              <a:rPr sz="1300" b="1" spc="-110" dirty="0">
                <a:latin typeface="Trebuchet MS"/>
                <a:cs typeface="Trebuchet MS"/>
              </a:rPr>
              <a:t> </a:t>
            </a:r>
            <a:r>
              <a:rPr sz="1300" b="1" spc="-135" dirty="0">
                <a:latin typeface="Trebuchet MS"/>
                <a:cs typeface="Trebuchet MS"/>
              </a:rPr>
              <a:t>1995</a:t>
            </a:r>
            <a:r>
              <a:rPr sz="1300" b="1" spc="-105" dirty="0">
                <a:latin typeface="Trebuchet MS"/>
                <a:cs typeface="Trebuchet MS"/>
              </a:rPr>
              <a:t> </a:t>
            </a:r>
            <a:r>
              <a:rPr sz="1300" b="1" spc="-55" dirty="0">
                <a:latin typeface="Trebuchet MS"/>
                <a:cs typeface="Trebuchet MS"/>
              </a:rPr>
              <a:t>la</a:t>
            </a:r>
            <a:r>
              <a:rPr sz="1300" b="1" spc="-105" dirty="0">
                <a:latin typeface="Trebuchet MS"/>
                <a:cs typeface="Trebuchet MS"/>
              </a:rPr>
              <a:t> </a:t>
            </a:r>
            <a:r>
              <a:rPr sz="1300" b="1" spc="-75" dirty="0">
                <a:latin typeface="Trebuchet MS"/>
                <a:cs typeface="Trebuchet MS"/>
              </a:rPr>
              <a:t>Nación</a:t>
            </a:r>
            <a:r>
              <a:rPr sz="1300" b="1" spc="-105" dirty="0">
                <a:latin typeface="Trebuchet MS"/>
                <a:cs typeface="Trebuchet MS"/>
              </a:rPr>
              <a:t> </a:t>
            </a:r>
            <a:r>
              <a:rPr sz="1300" b="1" spc="-70" dirty="0">
                <a:latin typeface="Trebuchet MS"/>
                <a:cs typeface="Trebuchet MS"/>
              </a:rPr>
              <a:t>asumió</a:t>
            </a:r>
            <a:r>
              <a:rPr sz="1300" b="1" spc="-105" dirty="0">
                <a:latin typeface="Trebuchet MS"/>
                <a:cs typeface="Trebuchet MS"/>
              </a:rPr>
              <a:t> </a:t>
            </a:r>
            <a:r>
              <a:rPr sz="1300" b="1" spc="-70" dirty="0">
                <a:latin typeface="Trebuchet MS"/>
                <a:cs typeface="Trebuchet MS"/>
              </a:rPr>
              <a:t>el</a:t>
            </a:r>
            <a:r>
              <a:rPr sz="1300" b="1" spc="-105" dirty="0">
                <a:latin typeface="Trebuchet MS"/>
                <a:cs typeface="Trebuchet MS"/>
              </a:rPr>
              <a:t> </a:t>
            </a:r>
            <a:r>
              <a:rPr sz="1300" b="1" dirty="0">
                <a:latin typeface="Trebuchet MS"/>
                <a:cs typeface="Trebuchet MS"/>
              </a:rPr>
              <a:t>80%</a:t>
            </a:r>
            <a:r>
              <a:rPr sz="1300" b="1" spc="-7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deuda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como </a:t>
            </a:r>
            <a:r>
              <a:rPr sz="1300" spc="-70" dirty="0">
                <a:latin typeface="Trebuchet MS"/>
                <a:cs typeface="Trebuchet MS"/>
              </a:rPr>
              <a:t>parte </a:t>
            </a:r>
            <a:r>
              <a:rPr sz="1300" spc="-55" dirty="0">
                <a:latin typeface="Trebuchet MS"/>
                <a:cs typeface="Trebuchet MS"/>
              </a:rPr>
              <a:t>del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Plan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Desarrollo</a:t>
            </a:r>
            <a:r>
              <a:rPr sz="1300" spc="-65" dirty="0">
                <a:latin typeface="Trebuchet MS"/>
                <a:cs typeface="Trebuchet MS"/>
              </a:rPr>
              <a:t> como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un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compromiso </a:t>
            </a:r>
            <a:r>
              <a:rPr sz="1300" spc="-70" dirty="0">
                <a:latin typeface="Trebuchet MS"/>
                <a:cs typeface="Trebuchet MS"/>
              </a:rPr>
              <a:t>nacional,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esto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respaldado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35" dirty="0">
                <a:latin typeface="Trebuchet MS"/>
                <a:cs typeface="Trebuchet MS"/>
              </a:rPr>
              <a:t>por</a:t>
            </a:r>
            <a:r>
              <a:rPr sz="1300" spc="-60" dirty="0">
                <a:latin typeface="Trebuchet MS"/>
                <a:cs typeface="Trebuchet MS"/>
              </a:rPr>
              <a:t> la </a:t>
            </a:r>
            <a:r>
              <a:rPr sz="1300" spc="-95" dirty="0">
                <a:latin typeface="Trebuchet MS"/>
                <a:cs typeface="Trebuchet MS"/>
              </a:rPr>
              <a:t>Ley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14" dirty="0">
                <a:latin typeface="Trebuchet MS"/>
                <a:cs typeface="Trebuchet MS"/>
              </a:rPr>
              <a:t>188/95.</a:t>
            </a:r>
            <a:r>
              <a:rPr sz="1300" spc="-60" dirty="0">
                <a:latin typeface="Trebuchet MS"/>
                <a:cs typeface="Trebuchet MS"/>
              </a:rPr>
              <a:t> Mediante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un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oficio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suscrito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35" dirty="0">
                <a:latin typeface="Trebuchet MS"/>
                <a:cs typeface="Trebuchet MS"/>
              </a:rPr>
              <a:t>por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40" dirty="0">
                <a:latin typeface="Trebuchet MS"/>
                <a:cs typeface="Trebuchet MS"/>
              </a:rPr>
              <a:t>Dr.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Manuel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Francisco </a:t>
            </a:r>
            <a:r>
              <a:rPr sz="1300" spc="-95" dirty="0">
                <a:latin typeface="Trebuchet MS"/>
                <a:cs typeface="Trebuchet MS"/>
              </a:rPr>
              <a:t>Tenorio,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135" dirty="0">
                <a:latin typeface="Trebuchet MS"/>
                <a:cs typeface="Trebuchet MS"/>
              </a:rPr>
              <a:t>Jefe</a:t>
            </a:r>
            <a:r>
              <a:rPr sz="1300" spc="-55" dirty="0">
                <a:latin typeface="Trebuchet MS"/>
                <a:cs typeface="Trebuchet MS"/>
              </a:rPr>
              <a:t> de </a:t>
            </a:r>
            <a:r>
              <a:rPr sz="1300" spc="-40" dirty="0">
                <a:latin typeface="Trebuchet MS"/>
                <a:cs typeface="Trebuchet MS"/>
              </a:rPr>
              <a:t>Inversiones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Finanzas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Públicas,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dirigido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al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90" dirty="0">
                <a:latin typeface="Trebuchet MS"/>
                <a:cs typeface="Trebuchet MS"/>
              </a:rPr>
              <a:t>Gerente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80" dirty="0">
                <a:latin typeface="Trebuchet MS"/>
                <a:cs typeface="Trebuchet MS"/>
              </a:rPr>
              <a:t>General</a:t>
            </a:r>
            <a:r>
              <a:rPr sz="1300" spc="-55" dirty="0">
                <a:latin typeface="Trebuchet MS"/>
                <a:cs typeface="Trebuchet MS"/>
              </a:rPr>
              <a:t> de </a:t>
            </a:r>
            <a:r>
              <a:rPr sz="1300" spc="-10" dirty="0">
                <a:latin typeface="Trebuchet MS"/>
                <a:cs typeface="Trebuchet MS"/>
              </a:rPr>
              <a:t>EMCALI.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67374" y="1256750"/>
            <a:ext cx="1328420" cy="306705"/>
          </a:xfrm>
          <a:custGeom>
            <a:avLst/>
            <a:gdLst/>
            <a:ahLst/>
            <a:cxnLst/>
            <a:rect l="l" t="t" r="r" b="b"/>
            <a:pathLst>
              <a:path w="1328420" h="306705">
                <a:moveTo>
                  <a:pt x="1277348" y="306299"/>
                </a:moveTo>
                <a:lnTo>
                  <a:pt x="51050" y="306299"/>
                </a:lnTo>
                <a:lnTo>
                  <a:pt x="31179" y="302288"/>
                </a:lnTo>
                <a:lnTo>
                  <a:pt x="14952" y="291347"/>
                </a:lnTo>
                <a:lnTo>
                  <a:pt x="4011" y="275120"/>
                </a:lnTo>
                <a:lnTo>
                  <a:pt x="0" y="255248"/>
                </a:lnTo>
                <a:lnTo>
                  <a:pt x="0" y="51050"/>
                </a:lnTo>
                <a:lnTo>
                  <a:pt x="4011" y="31179"/>
                </a:lnTo>
                <a:lnTo>
                  <a:pt x="14952" y="14952"/>
                </a:lnTo>
                <a:lnTo>
                  <a:pt x="31179" y="4011"/>
                </a:lnTo>
                <a:lnTo>
                  <a:pt x="51050" y="0"/>
                </a:lnTo>
                <a:lnTo>
                  <a:pt x="1277348" y="0"/>
                </a:lnTo>
                <a:lnTo>
                  <a:pt x="1313447" y="14952"/>
                </a:lnTo>
                <a:lnTo>
                  <a:pt x="1328399" y="51050"/>
                </a:lnTo>
                <a:lnTo>
                  <a:pt x="1328399" y="255248"/>
                </a:lnTo>
                <a:lnTo>
                  <a:pt x="1324388" y="275120"/>
                </a:lnTo>
                <a:lnTo>
                  <a:pt x="1313447" y="291347"/>
                </a:lnTo>
                <a:lnTo>
                  <a:pt x="1297220" y="302288"/>
                </a:lnTo>
                <a:lnTo>
                  <a:pt x="1277348" y="3062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55352" y="1285313"/>
            <a:ext cx="10369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Antecedentes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67374" y="1748050"/>
            <a:ext cx="8277225" cy="3395979"/>
            <a:chOff x="867374" y="1748050"/>
            <a:chExt cx="8277225" cy="3395979"/>
          </a:xfrm>
        </p:grpSpPr>
        <p:sp>
          <p:nvSpPr>
            <p:cNvPr id="3" name="object 3"/>
            <p:cNvSpPr/>
            <p:nvPr/>
          </p:nvSpPr>
          <p:spPr>
            <a:xfrm>
              <a:off x="7475004" y="2824648"/>
              <a:ext cx="1669414" cy="2319020"/>
            </a:xfrm>
            <a:custGeom>
              <a:avLst/>
              <a:gdLst/>
              <a:ahLst/>
              <a:cxnLst/>
              <a:rect l="l" t="t" r="r" b="b"/>
              <a:pathLst>
                <a:path w="1669415" h="2319020">
                  <a:moveTo>
                    <a:pt x="1668994" y="2318851"/>
                  </a:moveTo>
                  <a:lnTo>
                    <a:pt x="0" y="2318851"/>
                  </a:lnTo>
                  <a:lnTo>
                    <a:pt x="23362" y="2297299"/>
                  </a:lnTo>
                  <a:lnTo>
                    <a:pt x="57327" y="2264515"/>
                  </a:lnTo>
                  <a:lnTo>
                    <a:pt x="89813" y="2231690"/>
                  </a:lnTo>
                  <a:lnTo>
                    <a:pt x="120859" y="2198831"/>
                  </a:lnTo>
                  <a:lnTo>
                    <a:pt x="150508" y="2165943"/>
                  </a:lnTo>
                  <a:lnTo>
                    <a:pt x="178798" y="2133034"/>
                  </a:lnTo>
                  <a:lnTo>
                    <a:pt x="205772" y="2100109"/>
                  </a:lnTo>
                  <a:lnTo>
                    <a:pt x="231469" y="2067176"/>
                  </a:lnTo>
                  <a:lnTo>
                    <a:pt x="255930" y="2034241"/>
                  </a:lnTo>
                  <a:lnTo>
                    <a:pt x="279196" y="2001310"/>
                  </a:lnTo>
                  <a:lnTo>
                    <a:pt x="301308" y="1968390"/>
                  </a:lnTo>
                  <a:lnTo>
                    <a:pt x="322306" y="1935487"/>
                  </a:lnTo>
                  <a:lnTo>
                    <a:pt x="342230" y="1902608"/>
                  </a:lnTo>
                  <a:lnTo>
                    <a:pt x="379021" y="1836949"/>
                  </a:lnTo>
                  <a:lnTo>
                    <a:pt x="412007" y="1771463"/>
                  </a:lnTo>
                  <a:lnTo>
                    <a:pt x="441513" y="1706203"/>
                  </a:lnTo>
                  <a:lnTo>
                    <a:pt x="467863" y="1641221"/>
                  </a:lnTo>
                  <a:lnTo>
                    <a:pt x="491382" y="1576569"/>
                  </a:lnTo>
                  <a:lnTo>
                    <a:pt x="512397" y="1512300"/>
                  </a:lnTo>
                  <a:lnTo>
                    <a:pt x="531231" y="1448464"/>
                  </a:lnTo>
                  <a:lnTo>
                    <a:pt x="548210" y="1385115"/>
                  </a:lnTo>
                  <a:lnTo>
                    <a:pt x="563658" y="1322305"/>
                  </a:lnTo>
                  <a:lnTo>
                    <a:pt x="577902" y="1260085"/>
                  </a:lnTo>
                  <a:lnTo>
                    <a:pt x="591266" y="1198508"/>
                  </a:lnTo>
                  <a:lnTo>
                    <a:pt x="616653" y="1077489"/>
                  </a:lnTo>
                  <a:lnTo>
                    <a:pt x="622957" y="1047718"/>
                  </a:lnTo>
                  <a:lnTo>
                    <a:pt x="635801" y="988800"/>
                  </a:lnTo>
                  <a:lnTo>
                    <a:pt x="649227" y="930759"/>
                  </a:lnTo>
                  <a:lnTo>
                    <a:pt x="663560" y="873647"/>
                  </a:lnTo>
                  <a:lnTo>
                    <a:pt x="679127" y="817517"/>
                  </a:lnTo>
                  <a:lnTo>
                    <a:pt x="696251" y="762419"/>
                  </a:lnTo>
                  <a:lnTo>
                    <a:pt x="715259" y="708407"/>
                  </a:lnTo>
                  <a:lnTo>
                    <a:pt x="736474" y="655533"/>
                  </a:lnTo>
                  <a:lnTo>
                    <a:pt x="760222" y="603848"/>
                  </a:lnTo>
                  <a:lnTo>
                    <a:pt x="786829" y="553405"/>
                  </a:lnTo>
                  <a:lnTo>
                    <a:pt x="816618" y="504255"/>
                  </a:lnTo>
                  <a:lnTo>
                    <a:pt x="849916" y="456452"/>
                  </a:lnTo>
                  <a:lnTo>
                    <a:pt x="887047" y="410046"/>
                  </a:lnTo>
                  <a:lnTo>
                    <a:pt x="928337" y="365090"/>
                  </a:lnTo>
                  <a:lnTo>
                    <a:pt x="974109" y="321637"/>
                  </a:lnTo>
                  <a:lnTo>
                    <a:pt x="1024691" y="279737"/>
                  </a:lnTo>
                  <a:lnTo>
                    <a:pt x="1080405" y="239444"/>
                  </a:lnTo>
                  <a:lnTo>
                    <a:pt x="1141579" y="200810"/>
                  </a:lnTo>
                  <a:lnTo>
                    <a:pt x="1208535" y="163885"/>
                  </a:lnTo>
                  <a:lnTo>
                    <a:pt x="1244284" y="146081"/>
                  </a:lnTo>
                  <a:lnTo>
                    <a:pt x="1281601" y="128724"/>
                  </a:lnTo>
                  <a:lnTo>
                    <a:pt x="1320526" y="111820"/>
                  </a:lnTo>
                  <a:lnTo>
                    <a:pt x="1361100" y="95376"/>
                  </a:lnTo>
                  <a:lnTo>
                    <a:pt x="1403364" y="79400"/>
                  </a:lnTo>
                  <a:lnTo>
                    <a:pt x="1447358" y="63896"/>
                  </a:lnTo>
                  <a:lnTo>
                    <a:pt x="1493123" y="48872"/>
                  </a:lnTo>
                  <a:lnTo>
                    <a:pt x="1540700" y="34334"/>
                  </a:lnTo>
                  <a:lnTo>
                    <a:pt x="1590129" y="20289"/>
                  </a:lnTo>
                  <a:lnTo>
                    <a:pt x="1641451" y="6744"/>
                  </a:lnTo>
                  <a:lnTo>
                    <a:pt x="1668994" y="0"/>
                  </a:lnTo>
                  <a:lnTo>
                    <a:pt x="1668994" y="231885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67374" y="1748050"/>
              <a:ext cx="7846059" cy="2267585"/>
            </a:xfrm>
            <a:custGeom>
              <a:avLst/>
              <a:gdLst/>
              <a:ahLst/>
              <a:cxnLst/>
              <a:rect l="l" t="t" r="r" b="b"/>
              <a:pathLst>
                <a:path w="7846059" h="2267585">
                  <a:moveTo>
                    <a:pt x="7467992" y="2267399"/>
                  </a:moveTo>
                  <a:lnTo>
                    <a:pt x="377907" y="2267399"/>
                  </a:lnTo>
                  <a:lnTo>
                    <a:pt x="330503" y="2264455"/>
                  </a:lnTo>
                  <a:lnTo>
                    <a:pt x="284856" y="2255858"/>
                  </a:lnTo>
                  <a:lnTo>
                    <a:pt x="241321" y="2241962"/>
                  </a:lnTo>
                  <a:lnTo>
                    <a:pt x="200251" y="2223122"/>
                  </a:lnTo>
                  <a:lnTo>
                    <a:pt x="162000" y="2199691"/>
                  </a:lnTo>
                  <a:lnTo>
                    <a:pt x="126924" y="2172024"/>
                  </a:lnTo>
                  <a:lnTo>
                    <a:pt x="95375" y="2140475"/>
                  </a:lnTo>
                  <a:lnTo>
                    <a:pt x="67708" y="2105399"/>
                  </a:lnTo>
                  <a:lnTo>
                    <a:pt x="44277" y="2067148"/>
                  </a:lnTo>
                  <a:lnTo>
                    <a:pt x="25437" y="2026078"/>
                  </a:lnTo>
                  <a:lnTo>
                    <a:pt x="11541" y="1982543"/>
                  </a:lnTo>
                  <a:lnTo>
                    <a:pt x="2944" y="1936896"/>
                  </a:lnTo>
                  <a:lnTo>
                    <a:pt x="0" y="1889492"/>
                  </a:lnTo>
                  <a:lnTo>
                    <a:pt x="0" y="377907"/>
                  </a:lnTo>
                  <a:lnTo>
                    <a:pt x="2944" y="330503"/>
                  </a:lnTo>
                  <a:lnTo>
                    <a:pt x="11541" y="284856"/>
                  </a:lnTo>
                  <a:lnTo>
                    <a:pt x="25437" y="241321"/>
                  </a:lnTo>
                  <a:lnTo>
                    <a:pt x="44277" y="200251"/>
                  </a:lnTo>
                  <a:lnTo>
                    <a:pt x="67708" y="162000"/>
                  </a:lnTo>
                  <a:lnTo>
                    <a:pt x="95375" y="126924"/>
                  </a:lnTo>
                  <a:lnTo>
                    <a:pt x="126924" y="95375"/>
                  </a:lnTo>
                  <a:lnTo>
                    <a:pt x="162000" y="67708"/>
                  </a:lnTo>
                  <a:lnTo>
                    <a:pt x="200251" y="44277"/>
                  </a:lnTo>
                  <a:lnTo>
                    <a:pt x="241321" y="25437"/>
                  </a:lnTo>
                  <a:lnTo>
                    <a:pt x="284856" y="11541"/>
                  </a:lnTo>
                  <a:lnTo>
                    <a:pt x="330503" y="2944"/>
                  </a:lnTo>
                  <a:lnTo>
                    <a:pt x="377907" y="0"/>
                  </a:lnTo>
                  <a:lnTo>
                    <a:pt x="7467992" y="0"/>
                  </a:lnTo>
                  <a:lnTo>
                    <a:pt x="7517666" y="3277"/>
                  </a:lnTo>
                  <a:lnTo>
                    <a:pt x="7566068" y="12947"/>
                  </a:lnTo>
                  <a:lnTo>
                    <a:pt x="7612611" y="28766"/>
                  </a:lnTo>
                  <a:lnTo>
                    <a:pt x="7656708" y="50491"/>
                  </a:lnTo>
                  <a:lnTo>
                    <a:pt x="7697771" y="77879"/>
                  </a:lnTo>
                  <a:lnTo>
                    <a:pt x="7735213" y="110686"/>
                  </a:lnTo>
                  <a:lnTo>
                    <a:pt x="7768020" y="148128"/>
                  </a:lnTo>
                  <a:lnTo>
                    <a:pt x="7795408" y="189191"/>
                  </a:lnTo>
                  <a:lnTo>
                    <a:pt x="7817133" y="233288"/>
                  </a:lnTo>
                  <a:lnTo>
                    <a:pt x="7832952" y="279831"/>
                  </a:lnTo>
                  <a:lnTo>
                    <a:pt x="7842622" y="328233"/>
                  </a:lnTo>
                  <a:lnTo>
                    <a:pt x="7845899" y="377907"/>
                  </a:lnTo>
                  <a:lnTo>
                    <a:pt x="7845899" y="1889492"/>
                  </a:lnTo>
                  <a:lnTo>
                    <a:pt x="7842955" y="1936896"/>
                  </a:lnTo>
                  <a:lnTo>
                    <a:pt x="7834358" y="1982543"/>
                  </a:lnTo>
                  <a:lnTo>
                    <a:pt x="7820462" y="2026078"/>
                  </a:lnTo>
                  <a:lnTo>
                    <a:pt x="7801622" y="2067148"/>
                  </a:lnTo>
                  <a:lnTo>
                    <a:pt x="7778191" y="2105399"/>
                  </a:lnTo>
                  <a:lnTo>
                    <a:pt x="7750524" y="2140475"/>
                  </a:lnTo>
                  <a:lnTo>
                    <a:pt x="7718975" y="2172024"/>
                  </a:lnTo>
                  <a:lnTo>
                    <a:pt x="7683899" y="2199691"/>
                  </a:lnTo>
                  <a:lnTo>
                    <a:pt x="7645648" y="2223122"/>
                  </a:lnTo>
                  <a:lnTo>
                    <a:pt x="7604578" y="2241962"/>
                  </a:lnTo>
                  <a:lnTo>
                    <a:pt x="7561043" y="2255858"/>
                  </a:lnTo>
                  <a:lnTo>
                    <a:pt x="7515396" y="2264455"/>
                  </a:lnTo>
                  <a:lnTo>
                    <a:pt x="7467992" y="2267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9591" y="503825"/>
            <a:ext cx="41465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35" dirty="0"/>
              <a:t>Historia</a:t>
            </a:r>
            <a:r>
              <a:rPr spc="-235" dirty="0"/>
              <a:t> </a:t>
            </a:r>
            <a:r>
              <a:rPr spc="-170" dirty="0"/>
              <a:t>de</a:t>
            </a:r>
            <a:r>
              <a:rPr spc="-229" dirty="0"/>
              <a:t> </a:t>
            </a:r>
            <a:r>
              <a:rPr spc="-100" dirty="0"/>
              <a:t>la</a:t>
            </a:r>
            <a:r>
              <a:rPr spc="-229" dirty="0"/>
              <a:t> </a:t>
            </a:r>
            <a:r>
              <a:rPr spc="-155" dirty="0"/>
              <a:t>Deuda</a:t>
            </a:r>
            <a:r>
              <a:rPr spc="-235" dirty="0"/>
              <a:t> </a:t>
            </a:r>
            <a:r>
              <a:rPr spc="-160" dirty="0"/>
              <a:t>EMCALI</a:t>
            </a:r>
          </a:p>
        </p:txBody>
      </p:sp>
      <p:sp>
        <p:nvSpPr>
          <p:cNvPr id="6" name="object 6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67374" y="1256750"/>
            <a:ext cx="1328420" cy="306705"/>
          </a:xfrm>
          <a:custGeom>
            <a:avLst/>
            <a:gdLst/>
            <a:ahLst/>
            <a:cxnLst/>
            <a:rect l="l" t="t" r="r" b="b"/>
            <a:pathLst>
              <a:path w="1328420" h="306705">
                <a:moveTo>
                  <a:pt x="1277348" y="306299"/>
                </a:moveTo>
                <a:lnTo>
                  <a:pt x="51050" y="306299"/>
                </a:lnTo>
                <a:lnTo>
                  <a:pt x="31179" y="302288"/>
                </a:lnTo>
                <a:lnTo>
                  <a:pt x="14952" y="291347"/>
                </a:lnTo>
                <a:lnTo>
                  <a:pt x="4011" y="275120"/>
                </a:lnTo>
                <a:lnTo>
                  <a:pt x="0" y="255248"/>
                </a:lnTo>
                <a:lnTo>
                  <a:pt x="0" y="51050"/>
                </a:lnTo>
                <a:lnTo>
                  <a:pt x="4011" y="31179"/>
                </a:lnTo>
                <a:lnTo>
                  <a:pt x="14952" y="14952"/>
                </a:lnTo>
                <a:lnTo>
                  <a:pt x="31179" y="4011"/>
                </a:lnTo>
                <a:lnTo>
                  <a:pt x="51050" y="0"/>
                </a:lnTo>
                <a:lnTo>
                  <a:pt x="1277348" y="0"/>
                </a:lnTo>
                <a:lnTo>
                  <a:pt x="1313447" y="14952"/>
                </a:lnTo>
                <a:lnTo>
                  <a:pt x="1328399" y="51050"/>
                </a:lnTo>
                <a:lnTo>
                  <a:pt x="1328399" y="255248"/>
                </a:lnTo>
                <a:lnTo>
                  <a:pt x="1324388" y="275120"/>
                </a:lnTo>
                <a:lnTo>
                  <a:pt x="1313447" y="291347"/>
                </a:lnTo>
                <a:lnTo>
                  <a:pt x="1297220" y="302288"/>
                </a:lnTo>
                <a:lnTo>
                  <a:pt x="1277348" y="3062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5352" y="1285313"/>
            <a:ext cx="10369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Antecedentes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79994" y="1894676"/>
            <a:ext cx="728472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0360" marR="545465" indent="-328295">
              <a:lnSpc>
                <a:spcPct val="115399"/>
              </a:lnSpc>
              <a:spcBef>
                <a:spcPts val="100"/>
              </a:spcBef>
              <a:buFont typeface="Microsoft Sans Serif"/>
              <a:buChar char="●"/>
              <a:tabLst>
                <a:tab pos="340360" algn="l"/>
              </a:tabLst>
            </a:pPr>
            <a:r>
              <a:rPr sz="1300" b="1" spc="-120" dirty="0">
                <a:latin typeface="Trebuchet MS"/>
                <a:cs typeface="Trebuchet MS"/>
              </a:rPr>
              <a:t>En</a:t>
            </a:r>
            <a:r>
              <a:rPr sz="1300" b="1" spc="-95" dirty="0">
                <a:latin typeface="Trebuchet MS"/>
                <a:cs typeface="Trebuchet MS"/>
              </a:rPr>
              <a:t> </a:t>
            </a:r>
            <a:r>
              <a:rPr sz="1300" b="1" spc="-70" dirty="0">
                <a:latin typeface="Trebuchet MS"/>
                <a:cs typeface="Trebuchet MS"/>
              </a:rPr>
              <a:t>el</a:t>
            </a:r>
            <a:r>
              <a:rPr sz="1300" b="1" spc="-90" dirty="0">
                <a:latin typeface="Trebuchet MS"/>
                <a:cs typeface="Trebuchet MS"/>
              </a:rPr>
              <a:t> </a:t>
            </a:r>
            <a:r>
              <a:rPr sz="1300" b="1" spc="-65" dirty="0">
                <a:latin typeface="Trebuchet MS"/>
                <a:cs typeface="Trebuchet MS"/>
              </a:rPr>
              <a:t>año</a:t>
            </a:r>
            <a:r>
              <a:rPr sz="1300" b="1" spc="-90" dirty="0">
                <a:latin typeface="Trebuchet MS"/>
                <a:cs typeface="Trebuchet MS"/>
              </a:rPr>
              <a:t> 2000 </a:t>
            </a:r>
            <a:r>
              <a:rPr sz="1300" b="1" spc="-55" dirty="0">
                <a:latin typeface="Trebuchet MS"/>
                <a:cs typeface="Trebuchet MS"/>
              </a:rPr>
              <a:t>se</a:t>
            </a:r>
            <a:r>
              <a:rPr sz="1300" b="1" spc="-90" dirty="0">
                <a:latin typeface="Trebuchet MS"/>
                <a:cs typeface="Trebuchet MS"/>
              </a:rPr>
              <a:t> </a:t>
            </a:r>
            <a:r>
              <a:rPr sz="1300" b="1" spc="-80" dirty="0">
                <a:latin typeface="Trebuchet MS"/>
                <a:cs typeface="Trebuchet MS"/>
              </a:rPr>
              <a:t>presentaron</a:t>
            </a:r>
            <a:r>
              <a:rPr sz="1300" b="1" spc="-90" dirty="0">
                <a:latin typeface="Trebuchet MS"/>
                <a:cs typeface="Trebuchet MS"/>
              </a:rPr>
              <a:t> </a:t>
            </a:r>
            <a:r>
              <a:rPr sz="1300" b="1" spc="-55" dirty="0">
                <a:latin typeface="Trebuchet MS"/>
                <a:cs typeface="Trebuchet MS"/>
              </a:rPr>
              <a:t>algunos</a:t>
            </a:r>
            <a:r>
              <a:rPr sz="1300" b="1" spc="-90" dirty="0">
                <a:latin typeface="Trebuchet MS"/>
                <a:cs typeface="Trebuchet MS"/>
              </a:rPr>
              <a:t> </a:t>
            </a:r>
            <a:r>
              <a:rPr sz="1300" b="1" spc="-70" dirty="0">
                <a:latin typeface="Trebuchet MS"/>
                <a:cs typeface="Trebuchet MS"/>
              </a:rPr>
              <a:t>problemas</a:t>
            </a:r>
            <a:r>
              <a:rPr sz="1300" b="1" spc="-90" dirty="0">
                <a:latin typeface="Trebuchet MS"/>
                <a:cs typeface="Trebuchet MS"/>
              </a:rPr>
              <a:t> </a:t>
            </a:r>
            <a:r>
              <a:rPr sz="1300" b="1" spc="-80" dirty="0">
                <a:latin typeface="Trebuchet MS"/>
                <a:cs typeface="Trebuchet MS"/>
              </a:rPr>
              <a:t>económicos</a:t>
            </a:r>
            <a:r>
              <a:rPr sz="1300" b="1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que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impidieron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cumplir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con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los </a:t>
            </a:r>
            <a:r>
              <a:rPr sz="1300" spc="-45" dirty="0">
                <a:latin typeface="Trebuchet MS"/>
                <a:cs typeface="Trebuchet MS"/>
              </a:rPr>
              <a:t>compromisos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pago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sobre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deuda</a:t>
            </a:r>
            <a:r>
              <a:rPr sz="1300" spc="-65" dirty="0">
                <a:latin typeface="Trebuchet MS"/>
                <a:cs typeface="Trebuchet MS"/>
              </a:rPr>
              <a:t> como </a:t>
            </a:r>
            <a:r>
              <a:rPr sz="1300" spc="-70" dirty="0">
                <a:latin typeface="Trebuchet MS"/>
                <a:cs typeface="Trebuchet MS"/>
              </a:rPr>
              <a:t>también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con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compra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energía.</a:t>
            </a:r>
            <a:endParaRPr sz="1300">
              <a:latin typeface="Trebuchet MS"/>
              <a:cs typeface="Trebuchet MS"/>
            </a:endParaRPr>
          </a:p>
          <a:p>
            <a:pPr marL="340360" marR="5080" indent="-328295">
              <a:lnSpc>
                <a:spcPct val="115399"/>
              </a:lnSpc>
              <a:buFont typeface="Microsoft Sans Serif"/>
              <a:buChar char="●"/>
              <a:tabLst>
                <a:tab pos="340360" algn="l"/>
              </a:tabLst>
            </a:pPr>
            <a:r>
              <a:rPr sz="1300" b="1" spc="-120" dirty="0">
                <a:latin typeface="Trebuchet MS"/>
                <a:cs typeface="Trebuchet MS"/>
              </a:rPr>
              <a:t>En</a:t>
            </a:r>
            <a:r>
              <a:rPr sz="1300" b="1" spc="-95" dirty="0">
                <a:latin typeface="Trebuchet MS"/>
                <a:cs typeface="Trebuchet MS"/>
              </a:rPr>
              <a:t> </a:t>
            </a:r>
            <a:r>
              <a:rPr sz="1300" b="1" spc="-70" dirty="0">
                <a:latin typeface="Trebuchet MS"/>
                <a:cs typeface="Trebuchet MS"/>
              </a:rPr>
              <a:t>el</a:t>
            </a:r>
            <a:r>
              <a:rPr sz="1300" b="1" spc="-90" dirty="0">
                <a:latin typeface="Trebuchet MS"/>
                <a:cs typeface="Trebuchet MS"/>
              </a:rPr>
              <a:t> </a:t>
            </a:r>
            <a:r>
              <a:rPr sz="1300" b="1" spc="-80" dirty="0">
                <a:latin typeface="Trebuchet MS"/>
                <a:cs typeface="Trebuchet MS"/>
              </a:rPr>
              <a:t>mismo</a:t>
            </a:r>
            <a:r>
              <a:rPr sz="1300" b="1" spc="-95" dirty="0">
                <a:latin typeface="Trebuchet MS"/>
                <a:cs typeface="Trebuchet MS"/>
              </a:rPr>
              <a:t> </a:t>
            </a:r>
            <a:r>
              <a:rPr sz="1300" b="1" spc="-65" dirty="0">
                <a:latin typeface="Trebuchet MS"/>
                <a:cs typeface="Trebuchet MS"/>
              </a:rPr>
              <a:t>año</a:t>
            </a:r>
            <a:r>
              <a:rPr sz="1300" b="1" spc="-90" dirty="0">
                <a:latin typeface="Trebuchet MS"/>
                <a:cs typeface="Trebuchet MS"/>
              </a:rPr>
              <a:t> 2000</a:t>
            </a:r>
            <a:r>
              <a:rPr sz="1300" b="1" spc="-95" dirty="0">
                <a:latin typeface="Trebuchet MS"/>
                <a:cs typeface="Trebuchet MS"/>
              </a:rPr>
              <a:t> </a:t>
            </a:r>
            <a:r>
              <a:rPr sz="1300" b="1" spc="-55" dirty="0">
                <a:latin typeface="Trebuchet MS"/>
                <a:cs typeface="Trebuchet MS"/>
              </a:rPr>
              <a:t>la</a:t>
            </a:r>
            <a:r>
              <a:rPr sz="1300" b="1" spc="-90" dirty="0">
                <a:latin typeface="Trebuchet MS"/>
                <a:cs typeface="Trebuchet MS"/>
              </a:rPr>
              <a:t> </a:t>
            </a:r>
            <a:r>
              <a:rPr sz="1300" b="1" spc="-75" dirty="0">
                <a:latin typeface="Trebuchet MS"/>
                <a:cs typeface="Trebuchet MS"/>
              </a:rPr>
              <a:t>Nación</a:t>
            </a:r>
            <a:r>
              <a:rPr sz="1300" b="1" spc="-95" dirty="0">
                <a:latin typeface="Trebuchet MS"/>
                <a:cs typeface="Trebuchet MS"/>
              </a:rPr>
              <a:t> </a:t>
            </a:r>
            <a:r>
              <a:rPr sz="1300" b="1" spc="-80" dirty="0">
                <a:latin typeface="Trebuchet MS"/>
                <a:cs typeface="Trebuchet MS"/>
              </a:rPr>
              <a:t>intervino</a:t>
            </a:r>
            <a:r>
              <a:rPr sz="1300" b="1" spc="-6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con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objetivo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 </a:t>
            </a:r>
            <a:r>
              <a:rPr sz="1300" spc="-75" dirty="0">
                <a:latin typeface="Trebuchet MS"/>
                <a:cs typeface="Trebuchet MS"/>
              </a:rPr>
              <a:t>garantizar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prestación</a:t>
            </a:r>
            <a:r>
              <a:rPr sz="1300" spc="-55" dirty="0">
                <a:latin typeface="Trebuchet MS"/>
                <a:cs typeface="Trebuchet MS"/>
              </a:rPr>
              <a:t> de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servicios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como </a:t>
            </a:r>
            <a:r>
              <a:rPr sz="1300" spc="-70" dirty="0">
                <a:latin typeface="Trebuchet MS"/>
                <a:cs typeface="Trebuchet MS"/>
              </a:rPr>
              <a:t>también </a:t>
            </a:r>
            <a:r>
              <a:rPr sz="1300" spc="-75" dirty="0">
                <a:latin typeface="Trebuchet MS"/>
                <a:cs typeface="Trebuchet MS"/>
              </a:rPr>
              <a:t>realizar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abonos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deuda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en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nombre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EMCALI.</a:t>
            </a:r>
            <a:endParaRPr sz="1300">
              <a:latin typeface="Trebuchet MS"/>
              <a:cs typeface="Trebuchet MS"/>
            </a:endParaRPr>
          </a:p>
          <a:p>
            <a:pPr marL="340360" marR="599440" indent="-328295">
              <a:lnSpc>
                <a:spcPct val="115399"/>
              </a:lnSpc>
              <a:buFont typeface="Microsoft Sans Serif"/>
              <a:buChar char="●"/>
              <a:tabLst>
                <a:tab pos="340360" algn="l"/>
              </a:tabLst>
            </a:pPr>
            <a:r>
              <a:rPr sz="1300" b="1" spc="-120" dirty="0">
                <a:latin typeface="Trebuchet MS"/>
                <a:cs typeface="Trebuchet MS"/>
              </a:rPr>
              <a:t>En</a:t>
            </a:r>
            <a:r>
              <a:rPr sz="1300" b="1" spc="-105" dirty="0">
                <a:latin typeface="Trebuchet MS"/>
                <a:cs typeface="Trebuchet MS"/>
              </a:rPr>
              <a:t> </a:t>
            </a:r>
            <a:r>
              <a:rPr sz="1300" b="1" spc="-70" dirty="0">
                <a:latin typeface="Trebuchet MS"/>
                <a:cs typeface="Trebuchet MS"/>
              </a:rPr>
              <a:t>el</a:t>
            </a:r>
            <a:r>
              <a:rPr sz="1300" b="1" spc="-100" dirty="0">
                <a:latin typeface="Trebuchet MS"/>
                <a:cs typeface="Trebuchet MS"/>
              </a:rPr>
              <a:t> </a:t>
            </a:r>
            <a:r>
              <a:rPr sz="1300" b="1" spc="-65" dirty="0">
                <a:latin typeface="Trebuchet MS"/>
                <a:cs typeface="Trebuchet MS"/>
              </a:rPr>
              <a:t>año</a:t>
            </a:r>
            <a:r>
              <a:rPr sz="1300" b="1" spc="-100" dirty="0">
                <a:latin typeface="Trebuchet MS"/>
                <a:cs typeface="Trebuchet MS"/>
              </a:rPr>
              <a:t> </a:t>
            </a:r>
            <a:r>
              <a:rPr sz="1300" b="1" spc="-114" dirty="0">
                <a:latin typeface="Trebuchet MS"/>
                <a:cs typeface="Trebuchet MS"/>
              </a:rPr>
              <a:t>2003</a:t>
            </a:r>
            <a:r>
              <a:rPr sz="1300" b="1" spc="-60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dió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 </a:t>
            </a:r>
            <a:r>
              <a:rPr sz="1300" spc="-45" dirty="0">
                <a:latin typeface="Trebuchet MS"/>
                <a:cs typeface="Trebuchet MS"/>
              </a:rPr>
              <a:t>oportunidad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para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una</a:t>
            </a:r>
            <a:r>
              <a:rPr sz="1300" spc="-65" dirty="0">
                <a:latin typeface="Trebuchet MS"/>
                <a:cs typeface="Trebuchet MS"/>
              </a:rPr>
              <a:t> re-</a:t>
            </a:r>
            <a:r>
              <a:rPr sz="1300" spc="-70" dirty="0">
                <a:latin typeface="Trebuchet MS"/>
                <a:cs typeface="Trebuchet MS"/>
              </a:rPr>
              <a:t>negociación,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35" dirty="0">
                <a:latin typeface="Trebuchet MS"/>
                <a:cs typeface="Trebuchet MS"/>
              </a:rPr>
              <a:t>así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EMCALI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acogió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diversos </a:t>
            </a:r>
            <a:r>
              <a:rPr sz="1300" spc="-50" dirty="0">
                <a:latin typeface="Trebuchet MS"/>
                <a:cs typeface="Trebuchet MS"/>
              </a:rPr>
              <a:t>mecanismos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para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poder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cumplir</a:t>
            </a:r>
            <a:r>
              <a:rPr sz="1300" spc="-60" dirty="0">
                <a:latin typeface="Trebuchet MS"/>
                <a:cs typeface="Trebuchet MS"/>
              </a:rPr>
              <a:t> con la </a:t>
            </a:r>
            <a:r>
              <a:rPr sz="1300" spc="-10" dirty="0">
                <a:latin typeface="Trebuchet MS"/>
                <a:cs typeface="Trebuchet MS"/>
              </a:rPr>
              <a:t>deuda.</a:t>
            </a:r>
            <a:endParaRPr sz="1300">
              <a:latin typeface="Trebuchet MS"/>
              <a:cs typeface="Trebuchet MS"/>
            </a:endParaRPr>
          </a:p>
          <a:p>
            <a:pPr marL="340360" marR="112395" indent="-328295">
              <a:lnSpc>
                <a:spcPct val="115399"/>
              </a:lnSpc>
              <a:buFont typeface="Microsoft Sans Serif"/>
              <a:buChar char="●"/>
              <a:tabLst>
                <a:tab pos="340360" algn="l"/>
              </a:tabLst>
            </a:pPr>
            <a:r>
              <a:rPr sz="1300" b="1" spc="-120" dirty="0">
                <a:latin typeface="Trebuchet MS"/>
                <a:cs typeface="Trebuchet MS"/>
              </a:rPr>
              <a:t>En</a:t>
            </a:r>
            <a:r>
              <a:rPr sz="1300" b="1" spc="-105" dirty="0">
                <a:latin typeface="Trebuchet MS"/>
                <a:cs typeface="Trebuchet MS"/>
              </a:rPr>
              <a:t> </a:t>
            </a:r>
            <a:r>
              <a:rPr sz="1300" b="1" spc="-145" dirty="0">
                <a:latin typeface="Trebuchet MS"/>
                <a:cs typeface="Trebuchet MS"/>
              </a:rPr>
              <a:t>2016</a:t>
            </a:r>
            <a:r>
              <a:rPr sz="1300" b="1" spc="-105" dirty="0">
                <a:latin typeface="Trebuchet MS"/>
                <a:cs typeface="Trebuchet MS"/>
              </a:rPr>
              <a:t> </a:t>
            </a:r>
            <a:r>
              <a:rPr sz="1300" b="1" spc="-55" dirty="0">
                <a:latin typeface="Trebuchet MS"/>
                <a:cs typeface="Trebuchet MS"/>
              </a:rPr>
              <a:t>se</a:t>
            </a:r>
            <a:r>
              <a:rPr sz="1300" b="1" spc="-105" dirty="0">
                <a:latin typeface="Trebuchet MS"/>
                <a:cs typeface="Trebuchet MS"/>
              </a:rPr>
              <a:t> </a:t>
            </a:r>
            <a:r>
              <a:rPr sz="1300" b="1" spc="-85" dirty="0">
                <a:latin typeface="Trebuchet MS"/>
                <a:cs typeface="Trebuchet MS"/>
              </a:rPr>
              <a:t>generó</a:t>
            </a:r>
            <a:r>
              <a:rPr sz="1300" b="1" spc="-105" dirty="0">
                <a:latin typeface="Trebuchet MS"/>
                <a:cs typeface="Trebuchet MS"/>
              </a:rPr>
              <a:t> </a:t>
            </a:r>
            <a:r>
              <a:rPr sz="1300" b="1" spc="-100" dirty="0">
                <a:latin typeface="Trebuchet MS"/>
                <a:cs typeface="Trebuchet MS"/>
              </a:rPr>
              <a:t>un</a:t>
            </a:r>
            <a:r>
              <a:rPr sz="1300" b="1" spc="-105" dirty="0">
                <a:latin typeface="Trebuchet MS"/>
                <a:cs typeface="Trebuchet MS"/>
              </a:rPr>
              <a:t> </a:t>
            </a:r>
            <a:r>
              <a:rPr sz="1300" b="1" spc="-65" dirty="0">
                <a:latin typeface="Trebuchet MS"/>
                <a:cs typeface="Trebuchet MS"/>
              </a:rPr>
              <a:t>plan</a:t>
            </a:r>
            <a:r>
              <a:rPr sz="1300" b="1" spc="-105" dirty="0">
                <a:latin typeface="Trebuchet MS"/>
                <a:cs typeface="Trebuchet MS"/>
              </a:rPr>
              <a:t> </a:t>
            </a:r>
            <a:r>
              <a:rPr sz="1300" b="1" spc="-75" dirty="0">
                <a:latin typeface="Trebuchet MS"/>
                <a:cs typeface="Trebuchet MS"/>
              </a:rPr>
              <a:t>de</a:t>
            </a:r>
            <a:r>
              <a:rPr sz="1300" b="1" spc="-105" dirty="0">
                <a:latin typeface="Trebuchet MS"/>
                <a:cs typeface="Trebuchet MS"/>
              </a:rPr>
              <a:t> </a:t>
            </a:r>
            <a:r>
              <a:rPr sz="1300" b="1" spc="-50" dirty="0">
                <a:latin typeface="Trebuchet MS"/>
                <a:cs typeface="Trebuchet MS"/>
              </a:rPr>
              <a:t>pagos</a:t>
            </a:r>
            <a:r>
              <a:rPr sz="1300" b="1" spc="-7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que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sigue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vigente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hasta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actualidad</a:t>
            </a:r>
            <a:r>
              <a:rPr sz="1300" spc="-65" dirty="0">
                <a:latin typeface="Trebuchet MS"/>
                <a:cs typeface="Trebuchet MS"/>
              </a:rPr>
              <a:t> y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con</a:t>
            </a:r>
            <a:r>
              <a:rPr sz="1300" spc="-65" dirty="0">
                <a:latin typeface="Trebuchet MS"/>
                <a:cs typeface="Trebuchet MS"/>
              </a:rPr>
              <a:t> el cual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ha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dado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un </a:t>
            </a:r>
            <a:r>
              <a:rPr sz="1300" spc="-70" dirty="0">
                <a:latin typeface="Trebuchet MS"/>
                <a:cs typeface="Trebuchet MS"/>
              </a:rPr>
              <a:t>cumplimiento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a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cabalidad.</a:t>
            </a:r>
            <a:endParaRPr sz="1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9591" y="503825"/>
            <a:ext cx="41465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35" dirty="0"/>
              <a:t>Historia</a:t>
            </a:r>
            <a:r>
              <a:rPr spc="-235" dirty="0"/>
              <a:t> </a:t>
            </a:r>
            <a:r>
              <a:rPr spc="-170" dirty="0"/>
              <a:t>de</a:t>
            </a:r>
            <a:r>
              <a:rPr spc="-229" dirty="0"/>
              <a:t> </a:t>
            </a:r>
            <a:r>
              <a:rPr spc="-100" dirty="0"/>
              <a:t>la</a:t>
            </a:r>
            <a:r>
              <a:rPr spc="-229" dirty="0"/>
              <a:t> </a:t>
            </a:r>
            <a:r>
              <a:rPr spc="-155" dirty="0"/>
              <a:t>Deuda</a:t>
            </a:r>
            <a:r>
              <a:rPr spc="-235" dirty="0"/>
              <a:t> </a:t>
            </a:r>
            <a:r>
              <a:rPr spc="-160" dirty="0"/>
              <a:t>EMCALI</a:t>
            </a:r>
          </a:p>
        </p:txBody>
      </p:sp>
      <p:sp>
        <p:nvSpPr>
          <p:cNvPr id="3" name="object 3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3625" y="1498684"/>
            <a:ext cx="3544570" cy="2631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8115">
              <a:lnSpc>
                <a:spcPct val="114999"/>
              </a:lnSpc>
              <a:spcBef>
                <a:spcPts val="100"/>
              </a:spcBef>
            </a:pPr>
            <a:r>
              <a:rPr sz="1400" spc="-80" dirty="0">
                <a:latin typeface="Trebuchet MS"/>
                <a:cs typeface="Trebuchet MS"/>
              </a:rPr>
              <a:t>El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monto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pagar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por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año</a:t>
            </a:r>
            <a:r>
              <a:rPr sz="1400" spc="-90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asciende</a:t>
            </a:r>
            <a:r>
              <a:rPr sz="1400" b="1" spc="-114" dirty="0">
                <a:latin typeface="Trebuchet MS"/>
                <a:cs typeface="Trebuchet MS"/>
              </a:rPr>
              <a:t> </a:t>
            </a:r>
            <a:r>
              <a:rPr sz="1400" b="1" spc="-60" dirty="0">
                <a:latin typeface="Trebuchet MS"/>
                <a:cs typeface="Trebuchet MS"/>
              </a:rPr>
              <a:t>a</a:t>
            </a:r>
            <a:r>
              <a:rPr sz="1400" b="1" spc="-114" dirty="0">
                <a:latin typeface="Trebuchet MS"/>
                <a:cs typeface="Trebuchet MS"/>
              </a:rPr>
              <a:t> </a:t>
            </a:r>
            <a:r>
              <a:rPr sz="1400" b="1" spc="-185" dirty="0">
                <a:latin typeface="Trebuchet MS"/>
                <a:cs typeface="Trebuchet MS"/>
              </a:rPr>
              <a:t>E351.4</a:t>
            </a:r>
            <a:r>
              <a:rPr sz="1400" b="1" spc="-114" dirty="0">
                <a:latin typeface="Trebuchet MS"/>
                <a:cs typeface="Trebuchet MS"/>
              </a:rPr>
              <a:t> </a:t>
            </a:r>
            <a:r>
              <a:rPr sz="1400" b="1" spc="-55" dirty="0">
                <a:latin typeface="Trebuchet MS"/>
                <a:cs typeface="Trebuchet MS"/>
              </a:rPr>
              <a:t>mi llones</a:t>
            </a:r>
            <a:r>
              <a:rPr sz="1400" b="1" spc="-8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00" dirty="0">
                <a:latin typeface="Trebuchet MS"/>
                <a:cs typeface="Trebuchet MS"/>
              </a:rPr>
              <a:t>2024</a:t>
            </a:r>
            <a:r>
              <a:rPr sz="1400" spc="-75" dirty="0">
                <a:latin typeface="Trebuchet MS"/>
                <a:cs typeface="Trebuchet MS"/>
              </a:rPr>
              <a:t> y </a:t>
            </a:r>
            <a:r>
              <a:rPr sz="1400" spc="-20" dirty="0">
                <a:latin typeface="Trebuchet MS"/>
                <a:cs typeface="Trebuchet MS"/>
              </a:rPr>
              <a:t>2025.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1200"/>
              </a:spcBef>
            </a:pPr>
            <a:r>
              <a:rPr sz="1400" spc="-80" dirty="0">
                <a:latin typeface="Trebuchet MS"/>
                <a:cs typeface="Trebuchet MS"/>
              </a:rPr>
              <a:t>EMCALI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2016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aceptó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distribución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 </a:t>
            </a:r>
            <a:r>
              <a:rPr sz="1400" spc="-40" dirty="0">
                <a:latin typeface="Trebuchet MS"/>
                <a:cs typeface="Trebuchet MS"/>
              </a:rPr>
              <a:t>pagos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acumulados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b="1" spc="-100" dirty="0">
                <a:latin typeface="Trebuchet MS"/>
                <a:cs typeface="Trebuchet MS"/>
              </a:rPr>
              <a:t>con </a:t>
            </a:r>
            <a:r>
              <a:rPr sz="1400" b="1" spc="-60" dirty="0">
                <a:latin typeface="Trebuchet MS"/>
                <a:cs typeface="Trebuchet MS"/>
              </a:rPr>
              <a:t>la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85" dirty="0">
                <a:latin typeface="Trebuchet MS"/>
                <a:cs typeface="Trebuchet MS"/>
              </a:rPr>
              <a:t>condición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90" dirty="0">
                <a:latin typeface="Trebuchet MS"/>
                <a:cs typeface="Trebuchet MS"/>
              </a:rPr>
              <a:t>que</a:t>
            </a:r>
            <a:r>
              <a:rPr sz="1400" b="1" spc="-105" dirty="0">
                <a:latin typeface="Trebuchet MS"/>
                <a:cs typeface="Trebuchet MS"/>
              </a:rPr>
              <a:t> en </a:t>
            </a:r>
            <a:r>
              <a:rPr sz="1400" b="1" spc="-25" dirty="0">
                <a:latin typeface="Trebuchet MS"/>
                <a:cs typeface="Trebuchet MS"/>
              </a:rPr>
              <a:t>el </a:t>
            </a:r>
            <a:r>
              <a:rPr sz="1400" b="1" spc="-160" dirty="0">
                <a:latin typeface="Trebuchet MS"/>
                <a:cs typeface="Trebuchet MS"/>
              </a:rPr>
              <a:t>2023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70" dirty="0">
                <a:latin typeface="Trebuchet MS"/>
                <a:cs typeface="Trebuchet MS"/>
              </a:rPr>
              <a:t>el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65" dirty="0">
                <a:latin typeface="Trebuchet MS"/>
                <a:cs typeface="Trebuchet MS"/>
              </a:rPr>
              <a:t>Ministerio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90" dirty="0">
                <a:latin typeface="Trebuchet MS"/>
                <a:cs typeface="Trebuchet MS"/>
              </a:rPr>
              <a:t>Hacienda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90" dirty="0">
                <a:latin typeface="Trebuchet MS"/>
                <a:cs typeface="Trebuchet MS"/>
              </a:rPr>
              <a:t>y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Emcali </a:t>
            </a:r>
            <a:r>
              <a:rPr sz="1400" b="1" spc="-95" dirty="0">
                <a:latin typeface="Trebuchet MS"/>
                <a:cs typeface="Trebuchet MS"/>
              </a:rPr>
              <a:t>reprogramaran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60" dirty="0">
                <a:latin typeface="Trebuchet MS"/>
                <a:cs typeface="Trebuchet MS"/>
              </a:rPr>
              <a:t>la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deuda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70" dirty="0">
                <a:latin typeface="Trebuchet MS"/>
                <a:cs typeface="Trebuchet MS"/>
              </a:rPr>
              <a:t>del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155" dirty="0">
                <a:latin typeface="Trebuchet MS"/>
                <a:cs typeface="Trebuchet MS"/>
              </a:rPr>
              <a:t>2024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90" dirty="0">
                <a:latin typeface="Trebuchet MS"/>
                <a:cs typeface="Trebuchet MS"/>
              </a:rPr>
              <a:t>y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155" dirty="0">
                <a:latin typeface="Trebuchet MS"/>
                <a:cs typeface="Trebuchet MS"/>
              </a:rPr>
              <a:t>2025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60" dirty="0">
                <a:latin typeface="Trebuchet MS"/>
                <a:cs typeface="Trebuchet MS"/>
              </a:rPr>
              <a:t>a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25" dirty="0">
                <a:latin typeface="Trebuchet MS"/>
                <a:cs typeface="Trebuchet MS"/>
              </a:rPr>
              <a:t>un </a:t>
            </a:r>
            <a:r>
              <a:rPr sz="1400" b="1" spc="-100" dirty="0">
                <a:latin typeface="Trebuchet MS"/>
                <a:cs typeface="Trebuchet MS"/>
              </a:rPr>
              <a:t>nuevo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plazo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155" dirty="0">
                <a:latin typeface="Trebuchet MS"/>
                <a:cs typeface="Trebuchet MS"/>
              </a:rPr>
              <a:t>10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85" dirty="0">
                <a:latin typeface="Trebuchet MS"/>
                <a:cs typeface="Trebuchet MS"/>
              </a:rPr>
              <a:t>años</a:t>
            </a:r>
            <a:r>
              <a:rPr sz="1400" spc="-85" dirty="0">
                <a:latin typeface="Trebuchet MS"/>
                <a:cs typeface="Trebuchet MS"/>
              </a:rPr>
              <a:t>,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reprogramación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a </a:t>
            </a:r>
            <a:r>
              <a:rPr sz="1400" spc="-75" dirty="0">
                <a:latin typeface="Trebuchet MS"/>
                <a:cs typeface="Trebuchet MS"/>
              </a:rPr>
              <a:t>diciembre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6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2023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no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ha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podido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ser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realizada,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pesar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múltiples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gestiones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entre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10" dirty="0">
                <a:latin typeface="Trebuchet MS"/>
                <a:cs typeface="Trebuchet MS"/>
              </a:rPr>
              <a:t>2019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y </a:t>
            </a:r>
            <a:r>
              <a:rPr sz="1400" spc="-10" dirty="0">
                <a:latin typeface="Trebuchet MS"/>
                <a:cs typeface="Trebuchet MS"/>
              </a:rPr>
              <a:t>2023.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052830" cy="1469390"/>
          </a:xfrm>
          <a:custGeom>
            <a:avLst/>
            <a:gdLst/>
            <a:ahLst/>
            <a:cxnLst/>
            <a:rect l="l" t="t" r="r" b="b"/>
            <a:pathLst>
              <a:path w="1052830" h="1469390">
                <a:moveTo>
                  <a:pt x="0" y="1469374"/>
                </a:moveTo>
                <a:lnTo>
                  <a:pt x="0" y="0"/>
                </a:lnTo>
                <a:lnTo>
                  <a:pt x="1052643" y="0"/>
                </a:lnTo>
                <a:lnTo>
                  <a:pt x="1034172" y="19421"/>
                </a:lnTo>
                <a:lnTo>
                  <a:pt x="1008409" y="47839"/>
                </a:lnTo>
                <a:lnTo>
                  <a:pt x="959963" y="105192"/>
                </a:lnTo>
                <a:lnTo>
                  <a:pt x="915345" y="163129"/>
                </a:lnTo>
                <a:lnTo>
                  <a:pt x="874224" y="221524"/>
                </a:lnTo>
                <a:lnTo>
                  <a:pt x="836267" y="280254"/>
                </a:lnTo>
                <a:lnTo>
                  <a:pt x="801142" y="339191"/>
                </a:lnTo>
                <a:lnTo>
                  <a:pt x="768519" y="398212"/>
                </a:lnTo>
                <a:lnTo>
                  <a:pt x="738065" y="457192"/>
                </a:lnTo>
                <a:lnTo>
                  <a:pt x="709448" y="516004"/>
                </a:lnTo>
                <a:lnTo>
                  <a:pt x="682337" y="574524"/>
                </a:lnTo>
                <a:lnTo>
                  <a:pt x="656399" y="632626"/>
                </a:lnTo>
                <a:lnTo>
                  <a:pt x="631304" y="690187"/>
                </a:lnTo>
                <a:lnTo>
                  <a:pt x="594513" y="775235"/>
                </a:lnTo>
                <a:lnTo>
                  <a:pt x="582311" y="803178"/>
                </a:lnTo>
                <a:lnTo>
                  <a:pt x="557751" y="858360"/>
                </a:lnTo>
                <a:lnTo>
                  <a:pt x="532705" y="912498"/>
                </a:lnTo>
                <a:lnTo>
                  <a:pt x="506843" y="965467"/>
                </a:lnTo>
                <a:lnTo>
                  <a:pt x="479832" y="1017143"/>
                </a:lnTo>
                <a:lnTo>
                  <a:pt x="451340" y="1067400"/>
                </a:lnTo>
                <a:lnTo>
                  <a:pt x="421035" y="1116114"/>
                </a:lnTo>
                <a:lnTo>
                  <a:pt x="388587" y="1163158"/>
                </a:lnTo>
                <a:lnTo>
                  <a:pt x="353662" y="1208407"/>
                </a:lnTo>
                <a:lnTo>
                  <a:pt x="315930" y="1251738"/>
                </a:lnTo>
                <a:lnTo>
                  <a:pt x="275058" y="1293023"/>
                </a:lnTo>
                <a:lnTo>
                  <a:pt x="230715" y="1332139"/>
                </a:lnTo>
                <a:lnTo>
                  <a:pt x="182569" y="1368960"/>
                </a:lnTo>
                <a:lnTo>
                  <a:pt x="130288" y="1403360"/>
                </a:lnTo>
                <a:lnTo>
                  <a:pt x="73539" y="1435215"/>
                </a:lnTo>
                <a:lnTo>
                  <a:pt x="11993" y="1464400"/>
                </a:lnTo>
                <a:lnTo>
                  <a:pt x="0" y="1469374"/>
                </a:lnTo>
                <a:close/>
              </a:path>
            </a:pathLst>
          </a:custGeom>
          <a:solidFill>
            <a:srgbClr val="FA1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4696452"/>
            <a:ext cx="4046854" cy="115570"/>
          </a:xfrm>
          <a:custGeom>
            <a:avLst/>
            <a:gdLst/>
            <a:ahLst/>
            <a:cxnLst/>
            <a:rect l="l" t="t" r="r" b="b"/>
            <a:pathLst>
              <a:path w="4046854" h="115570">
                <a:moveTo>
                  <a:pt x="4046255" y="115199"/>
                </a:moveTo>
                <a:lnTo>
                  <a:pt x="0" y="115199"/>
                </a:lnTo>
                <a:lnTo>
                  <a:pt x="0" y="0"/>
                </a:lnTo>
                <a:lnTo>
                  <a:pt x="4046255" y="0"/>
                </a:lnTo>
                <a:lnTo>
                  <a:pt x="4046255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645025" y="1498684"/>
            <a:ext cx="3580129" cy="223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999"/>
              </a:lnSpc>
              <a:spcBef>
                <a:spcPts val="100"/>
              </a:spcBef>
            </a:pPr>
            <a:r>
              <a:rPr sz="1400" spc="-80" dirty="0">
                <a:latin typeface="Trebuchet MS"/>
                <a:cs typeface="Trebuchet MS"/>
              </a:rPr>
              <a:t>La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Compañía </a:t>
            </a:r>
            <a:r>
              <a:rPr sz="1400" spc="-75" dirty="0">
                <a:latin typeface="Trebuchet MS"/>
                <a:cs typeface="Trebuchet MS"/>
              </a:rPr>
              <a:t>y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ciudad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tienen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muy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buenas </a:t>
            </a:r>
            <a:r>
              <a:rPr sz="1400" spc="-85" dirty="0">
                <a:latin typeface="Trebuchet MS"/>
                <a:cs typeface="Trebuchet MS"/>
              </a:rPr>
              <a:t>expectativas,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pues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sin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perjuicio</a:t>
            </a:r>
            <a:r>
              <a:rPr sz="1400" spc="-55" dirty="0">
                <a:latin typeface="Trebuchet MS"/>
                <a:cs typeface="Trebuchet MS"/>
              </a:rPr>
              <a:t> del proceso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 </a:t>
            </a:r>
            <a:r>
              <a:rPr sz="1400" spc="-75" dirty="0">
                <a:latin typeface="Trebuchet MS"/>
                <a:cs typeface="Trebuchet MS"/>
              </a:rPr>
              <a:t>reperfilamiento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deuda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25" dirty="0">
                <a:latin typeface="Trebuchet MS"/>
                <a:cs typeface="Trebuchet MS"/>
              </a:rPr>
              <a:t>2024,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la </a:t>
            </a:r>
            <a:r>
              <a:rPr sz="1400" spc="-50" dirty="0">
                <a:latin typeface="Trebuchet MS"/>
                <a:cs typeface="Trebuchet MS"/>
              </a:rPr>
              <a:t>oportunidad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proyección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pagos,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si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se </a:t>
            </a:r>
            <a:r>
              <a:rPr sz="1400" spc="-75" dirty="0">
                <a:latin typeface="Trebuchet MS"/>
                <a:cs typeface="Trebuchet MS"/>
              </a:rPr>
              <a:t>hace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negociación, </a:t>
            </a:r>
            <a:r>
              <a:rPr sz="1400" b="1" spc="-65" dirty="0">
                <a:latin typeface="Trebuchet MS"/>
                <a:cs typeface="Trebuchet MS"/>
              </a:rPr>
              <a:t>sería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155" dirty="0">
                <a:latin typeface="Trebuchet MS"/>
                <a:cs typeface="Trebuchet MS"/>
              </a:rPr>
              <a:t>E150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mil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millones </a:t>
            </a:r>
            <a:r>
              <a:rPr sz="1400" b="1" spc="-80" dirty="0">
                <a:latin typeface="Trebuchet MS"/>
                <a:cs typeface="Trebuchet MS"/>
              </a:rPr>
              <a:t>proyectados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60" dirty="0">
                <a:latin typeface="Trebuchet MS"/>
                <a:cs typeface="Trebuchet MS"/>
              </a:rPr>
              <a:t>a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155" dirty="0">
                <a:latin typeface="Trebuchet MS"/>
                <a:cs typeface="Trebuchet MS"/>
              </a:rPr>
              <a:t>2024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90" dirty="0">
                <a:latin typeface="Trebuchet MS"/>
                <a:cs typeface="Trebuchet MS"/>
              </a:rPr>
              <a:t>que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90" dirty="0">
                <a:latin typeface="Trebuchet MS"/>
                <a:cs typeface="Trebuchet MS"/>
              </a:rPr>
              <a:t>entrarían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60" dirty="0">
                <a:latin typeface="Trebuchet MS"/>
                <a:cs typeface="Trebuchet MS"/>
              </a:rPr>
              <a:t>a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sumarse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60" dirty="0">
                <a:latin typeface="Trebuchet MS"/>
                <a:cs typeface="Trebuchet MS"/>
              </a:rPr>
              <a:t>a</a:t>
            </a:r>
            <a:r>
              <a:rPr sz="1400" b="1" spc="-120" dirty="0">
                <a:latin typeface="Trebuchet MS"/>
                <a:cs typeface="Trebuchet MS"/>
              </a:rPr>
              <a:t> </a:t>
            </a:r>
            <a:r>
              <a:rPr sz="1400" b="1" spc="-25" dirty="0">
                <a:latin typeface="Trebuchet MS"/>
                <a:cs typeface="Trebuchet MS"/>
              </a:rPr>
              <a:t>la </a:t>
            </a:r>
            <a:r>
              <a:rPr sz="1400" b="1" spc="-90" dirty="0">
                <a:latin typeface="Trebuchet MS"/>
                <a:cs typeface="Trebuchet MS"/>
              </a:rPr>
              <a:t>cifra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lang="es-ES" sz="1400" b="1" spc="-105" dirty="0" smtClean="0">
                <a:latin typeface="Trebuchet MS"/>
                <a:cs typeface="Trebuchet MS"/>
              </a:rPr>
              <a:t>$</a:t>
            </a:r>
            <a:r>
              <a:rPr sz="1400" b="1" spc="-145" dirty="0" smtClean="0">
                <a:latin typeface="Trebuchet MS"/>
                <a:cs typeface="Trebuchet MS"/>
              </a:rPr>
              <a:t>442</a:t>
            </a:r>
            <a:r>
              <a:rPr sz="1400" b="1" spc="-105" dirty="0" smtClean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mil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85" dirty="0">
                <a:latin typeface="Trebuchet MS"/>
                <a:cs typeface="Trebuchet MS"/>
              </a:rPr>
              <a:t>millones</a:t>
            </a:r>
            <a:r>
              <a:rPr sz="1400" spc="-85" dirty="0">
                <a:latin typeface="Trebuchet MS"/>
                <a:cs typeface="Trebuchet MS"/>
              </a:rPr>
              <a:t>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teniendo </a:t>
            </a:r>
            <a:r>
              <a:rPr sz="1400" spc="-30" dirty="0">
                <a:latin typeface="Trebuchet MS"/>
                <a:cs typeface="Trebuchet MS"/>
              </a:rPr>
              <a:t>así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prinler </a:t>
            </a:r>
            <a:r>
              <a:rPr sz="1400" spc="-50" dirty="0">
                <a:latin typeface="Trebuchet MS"/>
                <a:cs typeface="Trebuchet MS"/>
              </a:rPr>
              <a:t>plan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 </a:t>
            </a:r>
            <a:r>
              <a:rPr sz="1400" spc="-45" dirty="0">
                <a:latin typeface="Trebuchet MS"/>
                <a:cs typeface="Trebuchet MS"/>
              </a:rPr>
              <a:t>inversiones</a:t>
            </a:r>
            <a:r>
              <a:rPr sz="1400" spc="-55" dirty="0">
                <a:latin typeface="Trebuchet MS"/>
                <a:cs typeface="Trebuchet MS"/>
              </a:rPr>
              <a:t> 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aproximadamente </a:t>
            </a:r>
            <a:r>
              <a:rPr lang="es-ES" sz="1400" b="1" spc="-20" dirty="0">
                <a:latin typeface="Trebuchet MS"/>
                <a:cs typeface="Trebuchet MS"/>
              </a:rPr>
              <a:t>$</a:t>
            </a:r>
            <a:r>
              <a:rPr sz="1400" b="1" spc="-20" dirty="0" smtClean="0">
                <a:latin typeface="Trebuchet MS"/>
                <a:cs typeface="Trebuchet MS"/>
              </a:rPr>
              <a:t>500 </a:t>
            </a:r>
            <a:r>
              <a:rPr sz="1400" b="1" spc="-80" dirty="0">
                <a:latin typeface="Trebuchet MS"/>
                <a:cs typeface="Trebuchet MS"/>
              </a:rPr>
              <a:t>mil</a:t>
            </a:r>
            <a:r>
              <a:rPr sz="1400" b="1" spc="-120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millones</a:t>
            </a:r>
            <a:r>
              <a:rPr sz="1400" b="1" spc="-10" dirty="0">
                <a:solidFill>
                  <a:srgbClr val="111111"/>
                </a:solidFill>
                <a:latin typeface="Trebuchet MS"/>
                <a:cs typeface="Trebuchet MS"/>
              </a:rPr>
              <a:t>.</a:t>
            </a:r>
            <a:endParaRPr sz="1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9591" y="503825"/>
            <a:ext cx="41465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35" dirty="0"/>
              <a:t>Historia</a:t>
            </a:r>
            <a:r>
              <a:rPr spc="-235" dirty="0"/>
              <a:t> </a:t>
            </a:r>
            <a:r>
              <a:rPr spc="-170" dirty="0"/>
              <a:t>de</a:t>
            </a:r>
            <a:r>
              <a:rPr spc="-229" dirty="0"/>
              <a:t> </a:t>
            </a:r>
            <a:r>
              <a:rPr spc="-100" dirty="0"/>
              <a:t>la</a:t>
            </a:r>
            <a:r>
              <a:rPr spc="-229" dirty="0"/>
              <a:t> </a:t>
            </a:r>
            <a:r>
              <a:rPr spc="-155" dirty="0"/>
              <a:t>Deuda</a:t>
            </a:r>
            <a:r>
              <a:rPr spc="-235" dirty="0"/>
              <a:t> </a:t>
            </a:r>
            <a:r>
              <a:rPr spc="-160" dirty="0"/>
              <a:t>EMCALI</a:t>
            </a:r>
          </a:p>
        </p:txBody>
      </p:sp>
      <p:sp>
        <p:nvSpPr>
          <p:cNvPr id="3" name="object 3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9600" y="1469390"/>
            <a:ext cx="3602990" cy="2877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3340">
              <a:lnSpc>
                <a:spcPct val="114999"/>
              </a:lnSpc>
              <a:spcBef>
                <a:spcPts val="100"/>
              </a:spcBef>
            </a:pPr>
            <a:r>
              <a:rPr sz="1400" b="1" spc="-140" dirty="0">
                <a:latin typeface="Trebuchet MS"/>
                <a:cs typeface="Trebuchet MS"/>
              </a:rPr>
              <a:t>A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60" dirty="0">
                <a:latin typeface="Trebuchet MS"/>
                <a:cs typeface="Trebuchet MS"/>
              </a:rPr>
              <a:t>la</a:t>
            </a:r>
            <a:r>
              <a:rPr sz="1400" b="1" spc="-110" dirty="0">
                <a:latin typeface="Trebuchet MS"/>
                <a:cs typeface="Trebuchet MS"/>
              </a:rPr>
              <a:t> fecha,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110" dirty="0">
                <a:latin typeface="Trebuchet MS"/>
                <a:cs typeface="Trebuchet MS"/>
              </a:rPr>
              <a:t>EMCALI </a:t>
            </a:r>
            <a:r>
              <a:rPr sz="1400" b="1" spc="-85" dirty="0">
                <a:latin typeface="Trebuchet MS"/>
                <a:cs typeface="Trebuchet MS"/>
              </a:rPr>
              <a:t>ha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65" dirty="0">
                <a:latin typeface="Trebuchet MS"/>
                <a:cs typeface="Trebuchet MS"/>
              </a:rPr>
              <a:t>pagado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lang="es-ES" sz="1400" b="1" spc="-165" dirty="0">
                <a:latin typeface="Trebuchet MS"/>
                <a:cs typeface="Trebuchet MS"/>
              </a:rPr>
              <a:t>$</a:t>
            </a:r>
            <a:r>
              <a:rPr sz="1400" b="1" spc="-165" dirty="0" smtClean="0">
                <a:latin typeface="Trebuchet MS"/>
                <a:cs typeface="Trebuchet MS"/>
              </a:rPr>
              <a:t>416</a:t>
            </a:r>
            <a:r>
              <a:rPr sz="1400" b="1" spc="-110" dirty="0" smtClean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mil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millones </a:t>
            </a:r>
            <a:r>
              <a:rPr sz="1400" b="1" spc="-75" dirty="0">
                <a:latin typeface="Trebuchet MS"/>
                <a:cs typeface="Trebuchet MS"/>
              </a:rPr>
              <a:t>por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95" dirty="0">
                <a:latin typeface="Trebuchet MS"/>
                <a:cs typeface="Trebuchet MS"/>
              </a:rPr>
              <a:t>concepto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75" dirty="0">
                <a:latin typeface="Trebuchet MS"/>
                <a:cs typeface="Trebuchet MS"/>
              </a:rPr>
              <a:t>capital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90" dirty="0">
                <a:latin typeface="Trebuchet MS"/>
                <a:cs typeface="Trebuchet MS"/>
              </a:rPr>
              <a:t>y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lang="es-ES" sz="1400" b="1" spc="-165" dirty="0">
                <a:latin typeface="Trebuchet MS"/>
                <a:cs typeface="Trebuchet MS"/>
              </a:rPr>
              <a:t>$</a:t>
            </a:r>
            <a:r>
              <a:rPr sz="1400" b="1" spc="-165" dirty="0" smtClean="0">
                <a:latin typeface="Trebuchet MS"/>
                <a:cs typeface="Trebuchet MS"/>
              </a:rPr>
              <a:t>614</a:t>
            </a:r>
            <a:r>
              <a:rPr sz="1400" b="1" spc="-105" dirty="0" smtClean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mil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65" dirty="0">
                <a:latin typeface="Trebuchet MS"/>
                <a:cs typeface="Trebuchet MS"/>
              </a:rPr>
              <a:t>millones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25" dirty="0">
                <a:latin typeface="Trebuchet MS"/>
                <a:cs typeface="Trebuchet MS"/>
              </a:rPr>
              <a:t>por </a:t>
            </a:r>
            <a:r>
              <a:rPr sz="1400" b="1" spc="-95" dirty="0">
                <a:latin typeface="Trebuchet MS"/>
                <a:cs typeface="Trebuchet MS"/>
              </a:rPr>
              <a:t>concepto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95" dirty="0">
                <a:latin typeface="Trebuchet MS"/>
                <a:cs typeface="Trebuchet MS"/>
              </a:rPr>
              <a:t>intereses</a:t>
            </a:r>
            <a:r>
              <a:rPr sz="1400" spc="-95" dirty="0">
                <a:latin typeface="Trebuchet MS"/>
                <a:cs typeface="Trebuchet MS"/>
              </a:rPr>
              <a:t>.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Un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total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40" dirty="0">
                <a:latin typeface="Trebuchet MS"/>
                <a:cs typeface="Trebuchet MS"/>
              </a:rPr>
              <a:t>$1,03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billones </a:t>
            </a:r>
            <a:r>
              <a:rPr sz="1400" spc="-75" dirty="0">
                <a:latin typeface="Trebuchet MS"/>
                <a:cs typeface="Trebuchet MS"/>
              </a:rPr>
              <a:t>y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saldo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adeudado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70" dirty="0">
                <a:latin typeface="Trebuchet MS"/>
                <a:cs typeface="Trebuchet MS"/>
              </a:rPr>
              <a:t> capital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es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de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lang="es-ES" sz="1400" b="1" spc="-165" dirty="0">
                <a:latin typeface="Trebuchet MS"/>
                <a:cs typeface="Trebuchet MS"/>
              </a:rPr>
              <a:t>$</a:t>
            </a:r>
            <a:r>
              <a:rPr sz="1400" b="1" spc="-165" dirty="0" smtClean="0">
                <a:latin typeface="Trebuchet MS"/>
                <a:cs typeface="Trebuchet MS"/>
              </a:rPr>
              <a:t>702</a:t>
            </a:r>
            <a:r>
              <a:rPr sz="1400" b="1" spc="-114" dirty="0" smtClean="0">
                <a:latin typeface="Trebuchet MS"/>
                <a:cs typeface="Trebuchet MS"/>
              </a:rPr>
              <a:t> </a:t>
            </a:r>
            <a:r>
              <a:rPr sz="1400" b="1" spc="-25" dirty="0">
                <a:latin typeface="Trebuchet MS"/>
                <a:cs typeface="Trebuchet MS"/>
              </a:rPr>
              <a:t>mil </a:t>
            </a:r>
            <a:r>
              <a:rPr sz="1400" b="1" spc="-10" dirty="0">
                <a:latin typeface="Trebuchet MS"/>
                <a:cs typeface="Trebuchet MS"/>
              </a:rPr>
              <a:t>millones.</a:t>
            </a:r>
            <a:endParaRPr sz="1400" dirty="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1200"/>
              </a:spcBef>
            </a:pPr>
            <a:r>
              <a:rPr sz="1400" spc="-70" dirty="0">
                <a:latin typeface="Trebuchet MS"/>
                <a:cs typeface="Trebuchet MS"/>
              </a:rPr>
              <a:t>Lo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anterior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describe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100" dirty="0">
                <a:latin typeface="Trebuchet MS"/>
                <a:cs typeface="Trebuchet MS"/>
              </a:rPr>
              <a:t>que,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pese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Nación </a:t>
            </a:r>
            <a:r>
              <a:rPr sz="1400" spc="-40" dirty="0">
                <a:latin typeface="Trebuchet MS"/>
                <a:cs typeface="Trebuchet MS"/>
              </a:rPr>
              <a:t>asumió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50" dirty="0">
                <a:latin typeface="Trebuchet MS"/>
                <a:cs typeface="Trebuchet MS"/>
              </a:rPr>
              <a:t>80%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deuda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año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95" dirty="0">
                <a:latin typeface="Trebuchet MS"/>
                <a:cs typeface="Trebuchet MS"/>
              </a:rPr>
              <a:t>1986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y </a:t>
            </a:r>
            <a:r>
              <a:rPr sz="1400" spc="-75" dirty="0">
                <a:latin typeface="Trebuchet MS"/>
                <a:cs typeface="Trebuchet MS"/>
              </a:rPr>
              <a:t>ratificado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30" dirty="0">
                <a:latin typeface="Trebuchet MS"/>
                <a:cs typeface="Trebuchet MS"/>
              </a:rPr>
              <a:t>1995,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dicho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compromiso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no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se </a:t>
            </a:r>
            <a:r>
              <a:rPr sz="1400" spc="-80" dirty="0">
                <a:latin typeface="Trebuchet MS"/>
                <a:cs typeface="Trebuchet MS"/>
              </a:rPr>
              <a:t>cumplió.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Al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contrario,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b="1" spc="-105" dirty="0">
                <a:latin typeface="Trebuchet MS"/>
                <a:cs typeface="Trebuchet MS"/>
              </a:rPr>
              <a:t>Emcali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50" dirty="0">
                <a:latin typeface="Trebuchet MS"/>
                <a:cs typeface="Trebuchet MS"/>
              </a:rPr>
              <a:t>se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25" dirty="0">
                <a:latin typeface="Trebuchet MS"/>
                <a:cs typeface="Trebuchet MS"/>
              </a:rPr>
              <a:t>ha </a:t>
            </a:r>
            <a:r>
              <a:rPr sz="1400" b="1" spc="-70" dirty="0">
                <a:latin typeface="Trebuchet MS"/>
                <a:cs typeface="Trebuchet MS"/>
              </a:rPr>
              <a:t>responsabilizado</a:t>
            </a:r>
            <a:r>
              <a:rPr sz="1400" b="1" spc="-85" dirty="0">
                <a:latin typeface="Trebuchet MS"/>
                <a:cs typeface="Trebuchet MS"/>
              </a:rPr>
              <a:t> </a:t>
            </a:r>
            <a:r>
              <a:rPr sz="1400" b="1" spc="-60" dirty="0">
                <a:latin typeface="Trebuchet MS"/>
                <a:cs typeface="Trebuchet MS"/>
              </a:rPr>
              <a:t>al</a:t>
            </a:r>
            <a:r>
              <a:rPr sz="1400" b="1" spc="-85" dirty="0">
                <a:latin typeface="Trebuchet MS"/>
                <a:cs typeface="Trebuchet MS"/>
              </a:rPr>
              <a:t> </a:t>
            </a:r>
            <a:r>
              <a:rPr sz="1400" b="1" spc="-100" dirty="0">
                <a:latin typeface="Trebuchet MS"/>
                <a:cs typeface="Trebuchet MS"/>
              </a:rPr>
              <a:t>100%</a:t>
            </a:r>
            <a:r>
              <a:rPr sz="1400" spc="-100" dirty="0">
                <a:latin typeface="Trebuchet MS"/>
                <a:cs typeface="Trebuchet MS"/>
              </a:rPr>
              <a:t>,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efectuando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pagos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que </a:t>
            </a:r>
            <a:r>
              <a:rPr sz="1400" spc="-50" dirty="0">
                <a:latin typeface="Trebuchet MS"/>
                <a:cs typeface="Trebuchet MS"/>
              </a:rPr>
              <a:t>superan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valor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deuda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inicial.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052830" cy="1469390"/>
          </a:xfrm>
          <a:custGeom>
            <a:avLst/>
            <a:gdLst/>
            <a:ahLst/>
            <a:cxnLst/>
            <a:rect l="l" t="t" r="r" b="b"/>
            <a:pathLst>
              <a:path w="1052830" h="1469390">
                <a:moveTo>
                  <a:pt x="0" y="1469374"/>
                </a:moveTo>
                <a:lnTo>
                  <a:pt x="0" y="0"/>
                </a:lnTo>
                <a:lnTo>
                  <a:pt x="1052643" y="0"/>
                </a:lnTo>
                <a:lnTo>
                  <a:pt x="1034172" y="19421"/>
                </a:lnTo>
                <a:lnTo>
                  <a:pt x="1008409" y="47839"/>
                </a:lnTo>
                <a:lnTo>
                  <a:pt x="959963" y="105192"/>
                </a:lnTo>
                <a:lnTo>
                  <a:pt x="915345" y="163129"/>
                </a:lnTo>
                <a:lnTo>
                  <a:pt x="874224" y="221524"/>
                </a:lnTo>
                <a:lnTo>
                  <a:pt x="836267" y="280254"/>
                </a:lnTo>
                <a:lnTo>
                  <a:pt x="801142" y="339191"/>
                </a:lnTo>
                <a:lnTo>
                  <a:pt x="768519" y="398212"/>
                </a:lnTo>
                <a:lnTo>
                  <a:pt x="738065" y="457192"/>
                </a:lnTo>
                <a:lnTo>
                  <a:pt x="709448" y="516004"/>
                </a:lnTo>
                <a:lnTo>
                  <a:pt x="682337" y="574524"/>
                </a:lnTo>
                <a:lnTo>
                  <a:pt x="656399" y="632626"/>
                </a:lnTo>
                <a:lnTo>
                  <a:pt x="631304" y="690187"/>
                </a:lnTo>
                <a:lnTo>
                  <a:pt x="594513" y="775235"/>
                </a:lnTo>
                <a:lnTo>
                  <a:pt x="582311" y="803178"/>
                </a:lnTo>
                <a:lnTo>
                  <a:pt x="557751" y="858360"/>
                </a:lnTo>
                <a:lnTo>
                  <a:pt x="532705" y="912498"/>
                </a:lnTo>
                <a:lnTo>
                  <a:pt x="506843" y="965467"/>
                </a:lnTo>
                <a:lnTo>
                  <a:pt x="479832" y="1017143"/>
                </a:lnTo>
                <a:lnTo>
                  <a:pt x="451340" y="1067400"/>
                </a:lnTo>
                <a:lnTo>
                  <a:pt x="421035" y="1116114"/>
                </a:lnTo>
                <a:lnTo>
                  <a:pt x="388587" y="1163158"/>
                </a:lnTo>
                <a:lnTo>
                  <a:pt x="353662" y="1208407"/>
                </a:lnTo>
                <a:lnTo>
                  <a:pt x="315930" y="1251738"/>
                </a:lnTo>
                <a:lnTo>
                  <a:pt x="275058" y="1293023"/>
                </a:lnTo>
                <a:lnTo>
                  <a:pt x="230715" y="1332139"/>
                </a:lnTo>
                <a:lnTo>
                  <a:pt x="182569" y="1368960"/>
                </a:lnTo>
                <a:lnTo>
                  <a:pt x="130288" y="1403360"/>
                </a:lnTo>
                <a:lnTo>
                  <a:pt x="73539" y="1435215"/>
                </a:lnTo>
                <a:lnTo>
                  <a:pt x="11993" y="1464400"/>
                </a:lnTo>
                <a:lnTo>
                  <a:pt x="0" y="1469374"/>
                </a:lnTo>
                <a:close/>
              </a:path>
            </a:pathLst>
          </a:custGeom>
          <a:solidFill>
            <a:srgbClr val="FA1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4696452"/>
            <a:ext cx="4046854" cy="115570"/>
          </a:xfrm>
          <a:custGeom>
            <a:avLst/>
            <a:gdLst/>
            <a:ahLst/>
            <a:cxnLst/>
            <a:rect l="l" t="t" r="r" b="b"/>
            <a:pathLst>
              <a:path w="4046854" h="115570">
                <a:moveTo>
                  <a:pt x="4046255" y="115199"/>
                </a:moveTo>
                <a:lnTo>
                  <a:pt x="0" y="115199"/>
                </a:lnTo>
                <a:lnTo>
                  <a:pt x="0" y="0"/>
                </a:lnTo>
                <a:lnTo>
                  <a:pt x="4046255" y="0"/>
                </a:lnTo>
                <a:lnTo>
                  <a:pt x="4046255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645025" y="1498683"/>
            <a:ext cx="3899535" cy="296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999"/>
              </a:lnSpc>
              <a:spcBef>
                <a:spcPts val="100"/>
              </a:spcBef>
            </a:pPr>
            <a:r>
              <a:rPr sz="1400" spc="-60" dirty="0">
                <a:latin typeface="Trebuchet MS"/>
                <a:cs typeface="Trebuchet MS"/>
              </a:rPr>
              <a:t>Por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lo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expuesto,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0" dirty="0">
                <a:latin typeface="Trebuchet MS"/>
                <a:cs typeface="Trebuchet MS"/>
              </a:rPr>
              <a:t>E</a:t>
            </a:r>
            <a:r>
              <a:rPr sz="1400" b="1" spc="-100" dirty="0">
                <a:latin typeface="Trebuchet MS"/>
                <a:cs typeface="Trebuchet MS"/>
              </a:rPr>
              <a:t>MCALI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114" dirty="0">
                <a:latin typeface="Trebuchet MS"/>
                <a:cs typeface="Trebuchet MS"/>
              </a:rPr>
              <a:t>EICE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ESP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90" dirty="0">
                <a:latin typeface="Trebuchet MS"/>
                <a:cs typeface="Trebuchet MS"/>
              </a:rPr>
              <a:t>y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70" dirty="0">
                <a:latin typeface="Trebuchet MS"/>
                <a:cs typeface="Trebuchet MS"/>
              </a:rPr>
              <a:t>el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60" dirty="0">
                <a:latin typeface="Trebuchet MS"/>
                <a:cs typeface="Trebuchet MS"/>
              </a:rPr>
              <a:t>Distrito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25" dirty="0">
                <a:latin typeface="Trebuchet MS"/>
                <a:cs typeface="Trebuchet MS"/>
              </a:rPr>
              <a:t>de </a:t>
            </a:r>
            <a:r>
              <a:rPr sz="1400" b="1" spc="-60" dirty="0">
                <a:latin typeface="Trebuchet MS"/>
                <a:cs typeface="Trebuchet MS"/>
              </a:rPr>
              <a:t>Santiago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85" dirty="0">
                <a:latin typeface="Trebuchet MS"/>
                <a:cs typeface="Trebuchet MS"/>
              </a:rPr>
              <a:t>Cali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han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75" dirty="0">
                <a:latin typeface="Trebuchet MS"/>
                <a:cs typeface="Trebuchet MS"/>
              </a:rPr>
              <a:t>propuesto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60" dirty="0">
                <a:latin typeface="Trebuchet MS"/>
                <a:cs typeface="Trebuchet MS"/>
              </a:rPr>
              <a:t>a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60" dirty="0">
                <a:latin typeface="Trebuchet MS"/>
                <a:cs typeface="Trebuchet MS"/>
              </a:rPr>
              <a:t>la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Nación </a:t>
            </a:r>
            <a:r>
              <a:rPr sz="1400" b="1" spc="-80" dirty="0">
                <a:latin typeface="Trebuchet MS"/>
                <a:cs typeface="Trebuchet MS"/>
              </a:rPr>
              <a:t>participar</a:t>
            </a:r>
            <a:r>
              <a:rPr sz="1400" b="1" spc="-85" dirty="0">
                <a:latin typeface="Trebuchet MS"/>
                <a:cs typeface="Trebuchet MS"/>
              </a:rPr>
              <a:t> </a:t>
            </a:r>
            <a:r>
              <a:rPr sz="1400" b="1" spc="-105" dirty="0">
                <a:latin typeface="Trebuchet MS"/>
                <a:cs typeface="Trebuchet MS"/>
              </a:rPr>
              <a:t>conjuntamente</a:t>
            </a:r>
            <a:r>
              <a:rPr sz="1400" b="1" spc="-80" dirty="0">
                <a:latin typeface="Trebuchet MS"/>
                <a:cs typeface="Trebuchet MS"/>
              </a:rPr>
              <a:t> </a:t>
            </a:r>
            <a:r>
              <a:rPr sz="1400" b="1" spc="-105" dirty="0">
                <a:latin typeface="Trebuchet MS"/>
                <a:cs typeface="Trebuchet MS"/>
              </a:rPr>
              <a:t>en</a:t>
            </a:r>
            <a:r>
              <a:rPr sz="1400" b="1" spc="-80" dirty="0">
                <a:latin typeface="Trebuchet MS"/>
                <a:cs typeface="Trebuchet MS"/>
              </a:rPr>
              <a:t> </a:t>
            </a:r>
            <a:r>
              <a:rPr sz="1400" b="1" spc="-95" dirty="0">
                <a:latin typeface="Trebuchet MS"/>
                <a:cs typeface="Trebuchet MS"/>
              </a:rPr>
              <a:t>una</a:t>
            </a:r>
            <a:r>
              <a:rPr sz="1400" b="1" spc="-80" dirty="0">
                <a:latin typeface="Trebuchet MS"/>
                <a:cs typeface="Trebuchet MS"/>
              </a:rPr>
              <a:t> </a:t>
            </a:r>
            <a:r>
              <a:rPr sz="1400" b="1" spc="-85" dirty="0">
                <a:latin typeface="Trebuchet MS"/>
                <a:cs typeface="Trebuchet MS"/>
              </a:rPr>
              <a:t>fiducia</a:t>
            </a:r>
            <a:r>
              <a:rPr sz="1400" b="1" spc="-80" dirty="0">
                <a:latin typeface="Trebuchet MS"/>
                <a:cs typeface="Trebuchet MS"/>
              </a:rPr>
              <a:t> </a:t>
            </a:r>
            <a:r>
              <a:rPr sz="1400" b="1" spc="-35" dirty="0">
                <a:latin typeface="Trebuchet MS"/>
                <a:cs typeface="Trebuchet MS"/>
              </a:rPr>
              <a:t>de </a:t>
            </a:r>
            <a:r>
              <a:rPr sz="1400" b="1" spc="-80" dirty="0">
                <a:latin typeface="Trebuchet MS"/>
                <a:cs typeface="Trebuchet MS"/>
              </a:rPr>
              <a:t>administración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90" dirty="0">
                <a:latin typeface="Trebuchet MS"/>
                <a:cs typeface="Trebuchet MS"/>
              </a:rPr>
              <a:t>y </a:t>
            </a:r>
            <a:r>
              <a:rPr sz="1400" b="1" spc="-50" dirty="0">
                <a:latin typeface="Trebuchet MS"/>
                <a:cs typeface="Trebuchet MS"/>
              </a:rPr>
              <a:t>pagos</a:t>
            </a:r>
            <a:r>
              <a:rPr sz="1400" b="1" spc="-90" dirty="0">
                <a:latin typeface="Trebuchet MS"/>
                <a:cs typeface="Trebuchet MS"/>
              </a:rPr>
              <a:t> para generar </a:t>
            </a:r>
            <a:r>
              <a:rPr sz="1400" b="1" spc="-70" dirty="0">
                <a:latin typeface="Trebuchet MS"/>
                <a:cs typeface="Trebuchet MS"/>
              </a:rPr>
              <a:t>bienes</a:t>
            </a:r>
            <a:r>
              <a:rPr sz="1400" b="1" spc="-114" dirty="0">
                <a:latin typeface="Trebuchet MS"/>
                <a:cs typeface="Trebuchet MS"/>
              </a:rPr>
              <a:t> </a:t>
            </a:r>
            <a:r>
              <a:rPr sz="1400" b="1" spc="-45" dirty="0">
                <a:latin typeface="Trebuchet MS"/>
                <a:cs typeface="Trebuchet MS"/>
              </a:rPr>
              <a:t>públicos </a:t>
            </a:r>
            <a:r>
              <a:rPr sz="1400" b="1" spc="-60" dirty="0">
                <a:latin typeface="Trebuchet MS"/>
                <a:cs typeface="Trebuchet MS"/>
              </a:rPr>
              <a:t>adscritos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60" dirty="0">
                <a:latin typeface="Trebuchet MS"/>
                <a:cs typeface="Trebuchet MS"/>
              </a:rPr>
              <a:t>a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110" dirty="0">
                <a:latin typeface="Trebuchet MS"/>
                <a:cs typeface="Trebuchet MS"/>
              </a:rPr>
              <a:t>EMCALI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114" dirty="0">
                <a:latin typeface="Trebuchet MS"/>
                <a:cs typeface="Trebuchet MS"/>
              </a:rPr>
              <a:t>EICE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ESP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90" dirty="0">
                <a:latin typeface="Trebuchet MS"/>
                <a:cs typeface="Trebuchet MS"/>
              </a:rPr>
              <a:t>que</a:t>
            </a:r>
            <a:r>
              <a:rPr sz="1400" b="1" spc="-95" dirty="0">
                <a:latin typeface="Trebuchet MS"/>
                <a:cs typeface="Trebuchet MS"/>
              </a:rPr>
              <a:t> fortalezcan </a:t>
            </a:r>
            <a:r>
              <a:rPr sz="1400" b="1" spc="-25" dirty="0">
                <a:latin typeface="Trebuchet MS"/>
                <a:cs typeface="Trebuchet MS"/>
              </a:rPr>
              <a:t>la </a:t>
            </a:r>
            <a:r>
              <a:rPr sz="1400" b="1" spc="-75" dirty="0">
                <a:latin typeface="Trebuchet MS"/>
                <a:cs typeface="Trebuchet MS"/>
              </a:rPr>
              <a:t>prestación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30" dirty="0">
                <a:latin typeface="Trebuchet MS"/>
                <a:cs typeface="Trebuchet MS"/>
              </a:rPr>
              <a:t>los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65" dirty="0">
                <a:latin typeface="Trebuchet MS"/>
                <a:cs typeface="Trebuchet MS"/>
              </a:rPr>
              <a:t>servicios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60" dirty="0">
                <a:latin typeface="Trebuchet MS"/>
                <a:cs typeface="Trebuchet MS"/>
              </a:rPr>
              <a:t>la</a:t>
            </a:r>
            <a:r>
              <a:rPr sz="1400" b="1" spc="-105" dirty="0">
                <a:latin typeface="Trebuchet MS"/>
                <a:cs typeface="Trebuchet MS"/>
              </a:rPr>
              <a:t> empresa</a:t>
            </a:r>
            <a:r>
              <a:rPr sz="1400" spc="-105" dirty="0">
                <a:latin typeface="Trebuchet MS"/>
                <a:cs typeface="Trebuchet MS"/>
              </a:rPr>
              <a:t>,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así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como </a:t>
            </a:r>
            <a:r>
              <a:rPr sz="1400" spc="-75" dirty="0">
                <a:latin typeface="Trebuchet MS"/>
                <a:cs typeface="Trebuchet MS"/>
              </a:rPr>
              <a:t>modificar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55" dirty="0">
                <a:latin typeface="Trebuchet MS"/>
                <a:cs typeface="Trebuchet MS"/>
              </a:rPr>
              <a:t> esquema de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devolución de </a:t>
            </a:r>
            <a:r>
              <a:rPr sz="1400" spc="-70" dirty="0">
                <a:latin typeface="Trebuchet MS"/>
                <a:cs typeface="Trebuchet MS"/>
              </a:rPr>
              <a:t>recursos,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 </a:t>
            </a:r>
            <a:r>
              <a:rPr sz="1400" spc="-75" dirty="0">
                <a:latin typeface="Trebuchet MS"/>
                <a:cs typeface="Trebuchet MS"/>
              </a:rPr>
              <a:t>manera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pueda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agilizar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disposición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los </a:t>
            </a:r>
            <a:r>
              <a:rPr sz="1400" spc="-35" dirty="0">
                <a:latin typeface="Trebuchet MS"/>
                <a:cs typeface="Trebuchet MS"/>
              </a:rPr>
              <a:t>mismos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por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parte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Emcali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como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ejecutor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los </a:t>
            </a:r>
            <a:r>
              <a:rPr sz="1400" spc="-75" dirty="0">
                <a:latin typeface="Trebuchet MS"/>
                <a:cs typeface="Trebuchet MS"/>
              </a:rPr>
              <a:t>proyectos.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Esto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permitirá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contar</a:t>
            </a:r>
            <a:r>
              <a:rPr sz="1400" spc="-60" dirty="0">
                <a:latin typeface="Trebuchet MS"/>
                <a:cs typeface="Trebuchet MS"/>
              </a:rPr>
              <a:t> con </a:t>
            </a:r>
            <a:r>
              <a:rPr sz="1400" spc="-50" dirty="0">
                <a:latin typeface="Trebuchet MS"/>
                <a:cs typeface="Trebuchet MS"/>
              </a:rPr>
              <a:t>recursos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para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la </a:t>
            </a:r>
            <a:r>
              <a:rPr sz="1400" spc="-50" dirty="0">
                <a:latin typeface="Trebuchet MS"/>
                <a:cs typeface="Trebuchet MS"/>
              </a:rPr>
              <a:t>inversión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reformulación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presupuesto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para </a:t>
            </a:r>
            <a:r>
              <a:rPr sz="1400" spc="-25" dirty="0">
                <a:latin typeface="Trebuchet MS"/>
                <a:cs typeface="Trebuchet MS"/>
              </a:rPr>
              <a:t>la </a:t>
            </a:r>
            <a:r>
              <a:rPr sz="1400" spc="-65" dirty="0">
                <a:latin typeface="Trebuchet MS"/>
                <a:cs typeface="Trebuchet MS"/>
              </a:rPr>
              <a:t>vigencia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2024.</a:t>
            </a:r>
            <a:endParaRPr sz="1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291520"/>
            <a:ext cx="1952625" cy="852169"/>
          </a:xfrm>
          <a:custGeom>
            <a:avLst/>
            <a:gdLst/>
            <a:ahLst/>
            <a:cxnLst/>
            <a:rect l="l" t="t" r="r" b="b"/>
            <a:pathLst>
              <a:path w="1952625" h="852170">
                <a:moveTo>
                  <a:pt x="1952394" y="851979"/>
                </a:moveTo>
                <a:lnTo>
                  <a:pt x="0" y="851979"/>
                </a:lnTo>
                <a:lnTo>
                  <a:pt x="0" y="0"/>
                </a:lnTo>
                <a:lnTo>
                  <a:pt x="11250" y="5449"/>
                </a:lnTo>
                <a:lnTo>
                  <a:pt x="43918" y="20249"/>
                </a:lnTo>
                <a:lnTo>
                  <a:pt x="109300" y="46959"/>
                </a:lnTo>
                <a:lnTo>
                  <a:pt x="174692" y="70069"/>
                </a:lnTo>
                <a:lnTo>
                  <a:pt x="240031" y="89879"/>
                </a:lnTo>
                <a:lnTo>
                  <a:pt x="305255" y="106692"/>
                </a:lnTo>
                <a:lnTo>
                  <a:pt x="370301" y="120811"/>
                </a:lnTo>
                <a:lnTo>
                  <a:pt x="435107" y="132535"/>
                </a:lnTo>
                <a:lnTo>
                  <a:pt x="499611" y="142168"/>
                </a:lnTo>
                <a:lnTo>
                  <a:pt x="563750" y="150012"/>
                </a:lnTo>
                <a:lnTo>
                  <a:pt x="659137" y="159081"/>
                </a:lnTo>
                <a:lnTo>
                  <a:pt x="753353" y="165821"/>
                </a:lnTo>
                <a:lnTo>
                  <a:pt x="997260" y="180156"/>
                </a:lnTo>
                <a:lnTo>
                  <a:pt x="1056232" y="184547"/>
                </a:lnTo>
                <a:lnTo>
                  <a:pt x="1114277" y="189865"/>
                </a:lnTo>
                <a:lnTo>
                  <a:pt x="1171333" y="196412"/>
                </a:lnTo>
                <a:lnTo>
                  <a:pt x="1227338" y="204489"/>
                </a:lnTo>
                <a:lnTo>
                  <a:pt x="1282228" y="214398"/>
                </a:lnTo>
                <a:lnTo>
                  <a:pt x="1335942" y="226442"/>
                </a:lnTo>
                <a:lnTo>
                  <a:pt x="1388417" y="240922"/>
                </a:lnTo>
                <a:lnTo>
                  <a:pt x="1439591" y="258139"/>
                </a:lnTo>
                <a:lnTo>
                  <a:pt x="1489401" y="278396"/>
                </a:lnTo>
                <a:lnTo>
                  <a:pt x="1537785" y="301994"/>
                </a:lnTo>
                <a:lnTo>
                  <a:pt x="1584680" y="329236"/>
                </a:lnTo>
                <a:lnTo>
                  <a:pt x="1630024" y="360423"/>
                </a:lnTo>
                <a:lnTo>
                  <a:pt x="1673754" y="395856"/>
                </a:lnTo>
                <a:lnTo>
                  <a:pt x="1715809" y="435839"/>
                </a:lnTo>
                <a:lnTo>
                  <a:pt x="1756126" y="480672"/>
                </a:lnTo>
                <a:lnTo>
                  <a:pt x="1794641" y="530658"/>
                </a:lnTo>
                <a:lnTo>
                  <a:pt x="1831294" y="586098"/>
                </a:lnTo>
                <a:lnTo>
                  <a:pt x="1866020" y="647294"/>
                </a:lnTo>
                <a:lnTo>
                  <a:pt x="1898759" y="714548"/>
                </a:lnTo>
                <a:lnTo>
                  <a:pt x="1914363" y="750541"/>
                </a:lnTo>
                <a:lnTo>
                  <a:pt x="1929447" y="788162"/>
                </a:lnTo>
                <a:lnTo>
                  <a:pt x="1944003" y="827448"/>
                </a:lnTo>
                <a:lnTo>
                  <a:pt x="1952394" y="85197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99591" y="503825"/>
            <a:ext cx="41465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35" dirty="0"/>
              <a:t>Historia</a:t>
            </a:r>
            <a:r>
              <a:rPr spc="-235" dirty="0"/>
              <a:t> </a:t>
            </a:r>
            <a:r>
              <a:rPr spc="-170" dirty="0"/>
              <a:t>de</a:t>
            </a:r>
            <a:r>
              <a:rPr spc="-229" dirty="0"/>
              <a:t> </a:t>
            </a:r>
            <a:r>
              <a:rPr spc="-100" dirty="0"/>
              <a:t>la</a:t>
            </a:r>
            <a:r>
              <a:rPr spc="-229" dirty="0"/>
              <a:t> </a:t>
            </a:r>
            <a:r>
              <a:rPr spc="-155" dirty="0"/>
              <a:t>Deuda</a:t>
            </a:r>
            <a:r>
              <a:rPr spc="-235" dirty="0"/>
              <a:t> </a:t>
            </a:r>
            <a:r>
              <a:rPr spc="-160" dirty="0"/>
              <a:t>EMCALI</a:t>
            </a:r>
          </a:p>
        </p:txBody>
      </p:sp>
      <p:sp>
        <p:nvSpPr>
          <p:cNvPr id="4" name="object 4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53374" y="1356900"/>
            <a:ext cx="2817599" cy="330689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583099" y="1705574"/>
            <a:ext cx="1328420" cy="306705"/>
          </a:xfrm>
          <a:custGeom>
            <a:avLst/>
            <a:gdLst/>
            <a:ahLst/>
            <a:cxnLst/>
            <a:rect l="l" t="t" r="r" b="b"/>
            <a:pathLst>
              <a:path w="1328420" h="306705">
                <a:moveTo>
                  <a:pt x="1277348" y="306299"/>
                </a:moveTo>
                <a:lnTo>
                  <a:pt x="51050" y="306299"/>
                </a:lnTo>
                <a:lnTo>
                  <a:pt x="31179" y="302288"/>
                </a:lnTo>
                <a:lnTo>
                  <a:pt x="14952" y="291347"/>
                </a:lnTo>
                <a:lnTo>
                  <a:pt x="4011" y="275120"/>
                </a:lnTo>
                <a:lnTo>
                  <a:pt x="0" y="255248"/>
                </a:lnTo>
                <a:lnTo>
                  <a:pt x="0" y="51050"/>
                </a:lnTo>
                <a:lnTo>
                  <a:pt x="4011" y="31179"/>
                </a:lnTo>
                <a:lnTo>
                  <a:pt x="14952" y="14952"/>
                </a:lnTo>
                <a:lnTo>
                  <a:pt x="31179" y="4011"/>
                </a:lnTo>
                <a:lnTo>
                  <a:pt x="51050" y="0"/>
                </a:lnTo>
                <a:lnTo>
                  <a:pt x="1277348" y="0"/>
                </a:lnTo>
                <a:lnTo>
                  <a:pt x="1313447" y="14952"/>
                </a:lnTo>
                <a:lnTo>
                  <a:pt x="1328399" y="51050"/>
                </a:lnTo>
                <a:lnTo>
                  <a:pt x="1328399" y="255248"/>
                </a:lnTo>
                <a:lnTo>
                  <a:pt x="1324388" y="275120"/>
                </a:lnTo>
                <a:lnTo>
                  <a:pt x="1313447" y="291347"/>
                </a:lnTo>
                <a:lnTo>
                  <a:pt x="1297220" y="302288"/>
                </a:lnTo>
                <a:lnTo>
                  <a:pt x="1277348" y="3062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962" y="1734138"/>
            <a:ext cx="3999865" cy="2606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228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Trebuchet MS"/>
                <a:cs typeface="Trebuchet MS"/>
              </a:rPr>
              <a:t>Conclusiones</a:t>
            </a:r>
            <a:endParaRPr sz="1400" dirty="0">
              <a:latin typeface="Trebuchet MS"/>
              <a:cs typeface="Trebuchet MS"/>
            </a:endParaRPr>
          </a:p>
          <a:p>
            <a:pPr marL="356235" marR="5080" indent="-344170" algn="just">
              <a:lnSpc>
                <a:spcPct val="120400"/>
              </a:lnSpc>
              <a:spcBef>
                <a:spcPts val="1500"/>
              </a:spcBef>
              <a:buSzPct val="115384"/>
              <a:buFont typeface="Microsoft Sans Serif"/>
              <a:buChar char="●"/>
              <a:tabLst>
                <a:tab pos="356235" algn="l"/>
              </a:tabLst>
            </a:pPr>
            <a:r>
              <a:rPr sz="1300" spc="-80" dirty="0">
                <a:latin typeface="Trebuchet MS"/>
                <a:cs typeface="Trebuchet MS"/>
              </a:rPr>
              <a:t>La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deuda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inicial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b="1" spc="-65" dirty="0">
                <a:latin typeface="Trebuchet MS"/>
                <a:cs typeface="Trebuchet MS"/>
              </a:rPr>
              <a:t>ascendió</a:t>
            </a:r>
            <a:r>
              <a:rPr sz="1300" b="1" spc="-125" dirty="0">
                <a:latin typeface="Trebuchet MS"/>
                <a:cs typeface="Trebuchet MS"/>
              </a:rPr>
              <a:t> </a:t>
            </a:r>
            <a:r>
              <a:rPr sz="1300" b="1" spc="-50" dirty="0">
                <a:latin typeface="Trebuchet MS"/>
                <a:cs typeface="Trebuchet MS"/>
              </a:rPr>
              <a:t>a</a:t>
            </a:r>
            <a:r>
              <a:rPr sz="1300" b="1" spc="-125" dirty="0">
                <a:latin typeface="Trebuchet MS"/>
                <a:cs typeface="Trebuchet MS"/>
              </a:rPr>
              <a:t> </a:t>
            </a:r>
            <a:r>
              <a:rPr lang="es-ES" sz="1300" b="1" spc="-125" dirty="0" smtClean="0">
                <a:latin typeface="Trebuchet MS"/>
                <a:cs typeface="Trebuchet MS"/>
              </a:rPr>
              <a:t>$</a:t>
            </a:r>
            <a:r>
              <a:rPr sz="1300" b="1" spc="-125" dirty="0" smtClean="0">
                <a:latin typeface="Trebuchet MS"/>
                <a:cs typeface="Trebuchet MS"/>
              </a:rPr>
              <a:t>248 </a:t>
            </a:r>
            <a:r>
              <a:rPr sz="1300" b="1" spc="-70" dirty="0">
                <a:latin typeface="Trebuchet MS"/>
                <a:cs typeface="Trebuchet MS"/>
              </a:rPr>
              <a:t>mil</a:t>
            </a:r>
            <a:r>
              <a:rPr sz="1300" b="1" spc="-125" dirty="0">
                <a:latin typeface="Trebuchet MS"/>
                <a:cs typeface="Trebuchet MS"/>
              </a:rPr>
              <a:t> </a:t>
            </a:r>
            <a:r>
              <a:rPr sz="1300" b="1" spc="-65" dirty="0">
                <a:latin typeface="Trebuchet MS"/>
                <a:cs typeface="Trebuchet MS"/>
              </a:rPr>
              <a:t>millones</a:t>
            </a:r>
            <a:r>
              <a:rPr sz="1300" b="1" spc="-9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suscrita</a:t>
            </a:r>
            <a:r>
              <a:rPr sz="1300" spc="-3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en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convenio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Ajuste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Financiero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en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95" dirty="0">
                <a:latin typeface="Trebuchet MS"/>
                <a:cs typeface="Trebuchet MS"/>
              </a:rPr>
              <a:t>2003.</a:t>
            </a:r>
            <a:endParaRPr sz="1300" dirty="0">
              <a:latin typeface="Trebuchet MS"/>
              <a:cs typeface="Trebuchet MS"/>
            </a:endParaRPr>
          </a:p>
          <a:p>
            <a:pPr marL="356235" marR="82550" indent="-344170" algn="just">
              <a:lnSpc>
                <a:spcPct val="117700"/>
              </a:lnSpc>
              <a:spcBef>
                <a:spcPts val="150"/>
              </a:spcBef>
              <a:buSzPct val="115384"/>
              <a:buFont typeface="Microsoft Sans Serif"/>
              <a:buChar char="●"/>
              <a:tabLst>
                <a:tab pos="356235" algn="l"/>
              </a:tabLst>
            </a:pPr>
            <a:r>
              <a:rPr sz="1300" b="1" spc="-90" dirty="0">
                <a:latin typeface="Trebuchet MS"/>
                <a:cs typeface="Trebuchet MS"/>
              </a:rPr>
              <a:t>El</a:t>
            </a:r>
            <a:r>
              <a:rPr sz="1300" b="1" spc="-125" dirty="0">
                <a:latin typeface="Trebuchet MS"/>
                <a:cs typeface="Trebuchet MS"/>
              </a:rPr>
              <a:t> </a:t>
            </a:r>
            <a:r>
              <a:rPr sz="1300" b="1" spc="-55" dirty="0">
                <a:latin typeface="Trebuchet MS"/>
                <a:cs typeface="Trebuchet MS"/>
              </a:rPr>
              <a:t>otrosí</a:t>
            </a:r>
            <a:r>
              <a:rPr sz="1300" b="1" spc="-125" dirty="0">
                <a:latin typeface="Trebuchet MS"/>
                <a:cs typeface="Trebuchet MS"/>
              </a:rPr>
              <a:t> </a:t>
            </a:r>
            <a:r>
              <a:rPr sz="1300" b="1" spc="-110" dirty="0">
                <a:latin typeface="Trebuchet MS"/>
                <a:cs typeface="Trebuchet MS"/>
              </a:rPr>
              <a:t>No.</a:t>
            </a:r>
            <a:r>
              <a:rPr sz="1300" b="1" spc="-125" dirty="0">
                <a:latin typeface="Trebuchet MS"/>
                <a:cs typeface="Trebuchet MS"/>
              </a:rPr>
              <a:t> </a:t>
            </a:r>
            <a:r>
              <a:rPr sz="1300" b="1" spc="-170" dirty="0">
                <a:latin typeface="Trebuchet MS"/>
                <a:cs typeface="Trebuchet MS"/>
              </a:rPr>
              <a:t>2</a:t>
            </a:r>
            <a:r>
              <a:rPr sz="1300" b="1" spc="-125" dirty="0">
                <a:latin typeface="Trebuchet MS"/>
                <a:cs typeface="Trebuchet MS"/>
              </a:rPr>
              <a:t> </a:t>
            </a:r>
            <a:r>
              <a:rPr sz="1300" b="1" spc="-50" dirty="0">
                <a:latin typeface="Trebuchet MS"/>
                <a:cs typeface="Trebuchet MS"/>
              </a:rPr>
              <a:t>al</a:t>
            </a:r>
            <a:r>
              <a:rPr sz="1300" b="1" spc="-125" dirty="0">
                <a:latin typeface="Trebuchet MS"/>
                <a:cs typeface="Trebuchet MS"/>
              </a:rPr>
              <a:t> </a:t>
            </a:r>
            <a:r>
              <a:rPr sz="1300" b="1" spc="-85" dirty="0">
                <a:latin typeface="Trebuchet MS"/>
                <a:cs typeface="Trebuchet MS"/>
              </a:rPr>
              <a:t>acuerdo</a:t>
            </a:r>
            <a:r>
              <a:rPr sz="1300" b="1" spc="-125" dirty="0">
                <a:latin typeface="Trebuchet MS"/>
                <a:cs typeface="Trebuchet MS"/>
              </a:rPr>
              <a:t> </a:t>
            </a:r>
            <a:r>
              <a:rPr sz="1300" b="1" spc="-70" dirty="0">
                <a:latin typeface="Trebuchet MS"/>
                <a:cs typeface="Trebuchet MS"/>
              </a:rPr>
              <a:t>de</a:t>
            </a:r>
            <a:r>
              <a:rPr sz="1300" b="1" spc="-125" dirty="0">
                <a:latin typeface="Trebuchet MS"/>
                <a:cs typeface="Trebuchet MS"/>
              </a:rPr>
              <a:t> </a:t>
            </a:r>
            <a:r>
              <a:rPr sz="1300" b="1" spc="-45" dirty="0">
                <a:latin typeface="Trebuchet MS"/>
                <a:cs typeface="Trebuchet MS"/>
              </a:rPr>
              <a:t>pagos</a:t>
            </a:r>
            <a:r>
              <a:rPr sz="1300" b="1" spc="-125" dirty="0">
                <a:latin typeface="Trebuchet MS"/>
                <a:cs typeface="Trebuchet MS"/>
              </a:rPr>
              <a:t> </a:t>
            </a:r>
            <a:r>
              <a:rPr sz="1300" b="1" spc="-55" dirty="0">
                <a:latin typeface="Trebuchet MS"/>
                <a:cs typeface="Trebuchet MS"/>
              </a:rPr>
              <a:t>suscrito</a:t>
            </a:r>
            <a:r>
              <a:rPr sz="1300" b="1" spc="-125" dirty="0">
                <a:latin typeface="Trebuchet MS"/>
                <a:cs typeface="Trebuchet MS"/>
              </a:rPr>
              <a:t> </a:t>
            </a:r>
            <a:r>
              <a:rPr sz="1300" b="1" spc="-95" dirty="0">
                <a:latin typeface="Trebuchet MS"/>
                <a:cs typeface="Trebuchet MS"/>
              </a:rPr>
              <a:t>en</a:t>
            </a:r>
            <a:r>
              <a:rPr sz="1300" b="1" spc="-125" dirty="0">
                <a:latin typeface="Trebuchet MS"/>
                <a:cs typeface="Trebuchet MS"/>
              </a:rPr>
              <a:t> </a:t>
            </a:r>
            <a:r>
              <a:rPr sz="1300" b="1" spc="-120" dirty="0">
                <a:latin typeface="Trebuchet MS"/>
                <a:cs typeface="Trebuchet MS"/>
              </a:rPr>
              <a:t>2009</a:t>
            </a:r>
            <a:r>
              <a:rPr sz="1300" spc="-120" dirty="0">
                <a:latin typeface="Trebuchet MS"/>
                <a:cs typeface="Trebuchet MS"/>
              </a:rPr>
              <a:t>,</a:t>
            </a:r>
            <a:r>
              <a:rPr sz="1300" spc="-17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firmado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en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junio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105" dirty="0">
                <a:latin typeface="Trebuchet MS"/>
                <a:cs typeface="Trebuchet MS"/>
              </a:rPr>
              <a:t>2016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definió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valor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deuda</a:t>
            </a:r>
            <a:r>
              <a:rPr sz="1300" spc="-2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en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204" dirty="0">
                <a:latin typeface="Trebuchet MS"/>
                <a:cs typeface="Trebuchet MS"/>
              </a:rPr>
              <a:t>$1.1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billones.</a:t>
            </a:r>
            <a:endParaRPr sz="1300" dirty="0">
              <a:latin typeface="Trebuchet MS"/>
              <a:cs typeface="Trebuchet MS"/>
            </a:endParaRPr>
          </a:p>
          <a:p>
            <a:pPr marL="356235" marR="294640" indent="-344170" algn="just">
              <a:lnSpc>
                <a:spcPct val="120400"/>
              </a:lnSpc>
              <a:spcBef>
                <a:spcPts val="105"/>
              </a:spcBef>
              <a:buSzPct val="115384"/>
              <a:buFont typeface="Microsoft Sans Serif"/>
              <a:buChar char="●"/>
              <a:tabLst>
                <a:tab pos="356235" algn="l"/>
              </a:tabLst>
            </a:pPr>
            <a:r>
              <a:rPr sz="1300" spc="-50" dirty="0">
                <a:latin typeface="Trebuchet MS"/>
                <a:cs typeface="Trebuchet MS"/>
              </a:rPr>
              <a:t>Pagos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realizados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entre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105" dirty="0">
                <a:latin typeface="Trebuchet MS"/>
                <a:cs typeface="Trebuchet MS"/>
              </a:rPr>
              <a:t>2016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90" dirty="0">
                <a:latin typeface="Trebuchet MS"/>
                <a:cs typeface="Trebuchet MS"/>
              </a:rPr>
              <a:t> </a:t>
            </a:r>
            <a:r>
              <a:rPr sz="1300" spc="-95" dirty="0">
                <a:latin typeface="Trebuchet MS"/>
                <a:cs typeface="Trebuchet MS"/>
              </a:rPr>
              <a:t>2023 </a:t>
            </a:r>
            <a:r>
              <a:rPr sz="1300" b="1" spc="-70" dirty="0">
                <a:latin typeface="Trebuchet MS"/>
                <a:cs typeface="Trebuchet MS"/>
              </a:rPr>
              <a:t>ascienden</a:t>
            </a:r>
            <a:r>
              <a:rPr sz="1300" b="1" spc="-125" dirty="0">
                <a:latin typeface="Trebuchet MS"/>
                <a:cs typeface="Trebuchet MS"/>
              </a:rPr>
              <a:t> </a:t>
            </a:r>
            <a:r>
              <a:rPr sz="1300" b="1" spc="-50" dirty="0">
                <a:latin typeface="Trebuchet MS"/>
                <a:cs typeface="Trebuchet MS"/>
              </a:rPr>
              <a:t>a</a:t>
            </a:r>
            <a:r>
              <a:rPr sz="1300" b="1" spc="-125" dirty="0">
                <a:latin typeface="Trebuchet MS"/>
                <a:cs typeface="Trebuchet MS"/>
              </a:rPr>
              <a:t> </a:t>
            </a:r>
            <a:r>
              <a:rPr lang="es-ES" sz="1300" b="1" spc="-180" dirty="0">
                <a:latin typeface="Trebuchet MS"/>
                <a:cs typeface="Trebuchet MS"/>
              </a:rPr>
              <a:t>$</a:t>
            </a:r>
            <a:r>
              <a:rPr sz="1300" b="1" spc="-180" dirty="0" smtClean="0">
                <a:latin typeface="Trebuchet MS"/>
                <a:cs typeface="Trebuchet MS"/>
              </a:rPr>
              <a:t>1</a:t>
            </a:r>
            <a:r>
              <a:rPr sz="1300" b="1" spc="-110" dirty="0" smtClean="0">
                <a:latin typeface="Trebuchet MS"/>
                <a:cs typeface="Trebuchet MS"/>
              </a:rPr>
              <a:t> </a:t>
            </a:r>
            <a:r>
              <a:rPr sz="1300" b="1" spc="-55" dirty="0">
                <a:latin typeface="Trebuchet MS"/>
                <a:cs typeface="Trebuchet MS"/>
              </a:rPr>
              <a:t>billón</a:t>
            </a:r>
            <a:endParaRPr sz="1300" dirty="0">
              <a:latin typeface="Trebuchet MS"/>
              <a:cs typeface="Trebuchet MS"/>
            </a:endParaRPr>
          </a:p>
          <a:p>
            <a:pPr marL="356235" marR="211454" indent="-344170" algn="just">
              <a:lnSpc>
                <a:spcPct val="120400"/>
              </a:lnSpc>
              <a:spcBef>
                <a:spcPts val="110"/>
              </a:spcBef>
              <a:buSzPct val="115384"/>
              <a:buFont typeface="Microsoft Sans Serif"/>
              <a:buChar char="●"/>
              <a:tabLst>
                <a:tab pos="356235" algn="l"/>
              </a:tabLst>
            </a:pPr>
            <a:r>
              <a:rPr sz="1300" spc="-50" dirty="0">
                <a:latin typeface="Trebuchet MS"/>
                <a:cs typeface="Trebuchet MS"/>
              </a:rPr>
              <a:t>Se </a:t>
            </a:r>
            <a:r>
              <a:rPr sz="1300" spc="-85" dirty="0">
                <a:latin typeface="Trebuchet MS"/>
                <a:cs typeface="Trebuchet MS"/>
              </a:rPr>
              <a:t>tiene</a:t>
            </a:r>
            <a:r>
              <a:rPr sz="1300" spc="-10" dirty="0">
                <a:latin typeface="Trebuchet MS"/>
                <a:cs typeface="Trebuchet MS"/>
              </a:rPr>
              <a:t> </a:t>
            </a:r>
            <a:r>
              <a:rPr sz="1300" b="1" spc="-65" dirty="0">
                <a:latin typeface="Trebuchet MS"/>
                <a:cs typeface="Trebuchet MS"/>
              </a:rPr>
              <a:t>disponible</a:t>
            </a:r>
            <a:r>
              <a:rPr sz="1300" b="1" spc="-35" dirty="0">
                <a:latin typeface="Trebuchet MS"/>
                <a:cs typeface="Trebuchet MS"/>
              </a:rPr>
              <a:t> </a:t>
            </a:r>
            <a:r>
              <a:rPr lang="es-ES" sz="1300" b="1" spc="-175" dirty="0">
                <a:latin typeface="Trebuchet MS"/>
                <a:cs typeface="Trebuchet MS"/>
              </a:rPr>
              <a:t>$</a:t>
            </a:r>
            <a:r>
              <a:rPr sz="1300" b="1" spc="-175" dirty="0" smtClean="0">
                <a:latin typeface="Trebuchet MS"/>
                <a:cs typeface="Trebuchet MS"/>
              </a:rPr>
              <a:t>442</a:t>
            </a:r>
            <a:r>
              <a:rPr sz="1300" b="1" spc="80" dirty="0" smtClean="0">
                <a:latin typeface="Trebuchet MS"/>
                <a:cs typeface="Trebuchet MS"/>
              </a:rPr>
              <a:t> </a:t>
            </a:r>
            <a:r>
              <a:rPr sz="1300" b="1" spc="-120" dirty="0">
                <a:latin typeface="Trebuchet MS"/>
                <a:cs typeface="Trebuchet MS"/>
              </a:rPr>
              <a:t>mil</a:t>
            </a:r>
            <a:r>
              <a:rPr sz="1300" b="1" spc="25" dirty="0">
                <a:latin typeface="Trebuchet MS"/>
                <a:cs typeface="Trebuchet MS"/>
              </a:rPr>
              <a:t> </a:t>
            </a:r>
            <a:r>
              <a:rPr sz="1300" b="1" spc="-70" dirty="0">
                <a:latin typeface="Trebuchet MS"/>
                <a:cs typeface="Trebuchet MS"/>
              </a:rPr>
              <a:t>millones</a:t>
            </a:r>
            <a:r>
              <a:rPr sz="1300" b="1" spc="-10" dirty="0">
                <a:latin typeface="Trebuchet MS"/>
                <a:cs typeface="Trebuchet MS"/>
              </a:rPr>
              <a:t> </a:t>
            </a:r>
            <a:r>
              <a:rPr sz="1300" spc="-95" dirty="0">
                <a:latin typeface="Trebuchet MS"/>
                <a:cs typeface="Trebuchet MS"/>
              </a:rPr>
              <a:t>en</a:t>
            </a:r>
            <a:r>
              <a:rPr sz="1300" spc="25" dirty="0">
                <a:latin typeface="Trebuchet MS"/>
                <a:cs typeface="Trebuchet MS"/>
              </a:rPr>
              <a:t> </a:t>
            </a:r>
            <a:r>
              <a:rPr sz="1300" spc="-105" dirty="0">
                <a:latin typeface="Trebuchet MS"/>
                <a:cs typeface="Trebuchet MS"/>
              </a:rPr>
              <a:t>la</a:t>
            </a:r>
            <a:r>
              <a:rPr sz="1300" spc="25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Nación </a:t>
            </a:r>
            <a:r>
              <a:rPr sz="1300" spc="-70" dirty="0">
                <a:latin typeface="Trebuchet MS"/>
                <a:cs typeface="Trebuchet MS"/>
              </a:rPr>
              <a:t>para </a:t>
            </a:r>
            <a:r>
              <a:rPr sz="1300" spc="-10" dirty="0">
                <a:latin typeface="Trebuchet MS"/>
                <a:cs typeface="Trebuchet MS"/>
              </a:rPr>
              <a:t>inversión.</a:t>
            </a:r>
            <a:endParaRPr sz="1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97249" y="1304375"/>
            <a:ext cx="8147050" cy="3839210"/>
            <a:chOff x="997249" y="1304375"/>
            <a:chExt cx="8147050" cy="3839210"/>
          </a:xfrm>
        </p:grpSpPr>
        <p:sp>
          <p:nvSpPr>
            <p:cNvPr id="3" name="object 3"/>
            <p:cNvSpPr/>
            <p:nvPr/>
          </p:nvSpPr>
          <p:spPr>
            <a:xfrm>
              <a:off x="7475005" y="2824648"/>
              <a:ext cx="1669414" cy="2319020"/>
            </a:xfrm>
            <a:custGeom>
              <a:avLst/>
              <a:gdLst/>
              <a:ahLst/>
              <a:cxnLst/>
              <a:rect l="l" t="t" r="r" b="b"/>
              <a:pathLst>
                <a:path w="1669415" h="2319020">
                  <a:moveTo>
                    <a:pt x="1668994" y="2318851"/>
                  </a:moveTo>
                  <a:lnTo>
                    <a:pt x="0" y="2318851"/>
                  </a:lnTo>
                  <a:lnTo>
                    <a:pt x="23362" y="2297299"/>
                  </a:lnTo>
                  <a:lnTo>
                    <a:pt x="57327" y="2264515"/>
                  </a:lnTo>
                  <a:lnTo>
                    <a:pt x="89813" y="2231690"/>
                  </a:lnTo>
                  <a:lnTo>
                    <a:pt x="120859" y="2198831"/>
                  </a:lnTo>
                  <a:lnTo>
                    <a:pt x="150508" y="2165943"/>
                  </a:lnTo>
                  <a:lnTo>
                    <a:pt x="178798" y="2133034"/>
                  </a:lnTo>
                  <a:lnTo>
                    <a:pt x="205772" y="2100109"/>
                  </a:lnTo>
                  <a:lnTo>
                    <a:pt x="231469" y="2067176"/>
                  </a:lnTo>
                  <a:lnTo>
                    <a:pt x="255930" y="2034241"/>
                  </a:lnTo>
                  <a:lnTo>
                    <a:pt x="279196" y="2001310"/>
                  </a:lnTo>
                  <a:lnTo>
                    <a:pt x="301308" y="1968390"/>
                  </a:lnTo>
                  <a:lnTo>
                    <a:pt x="322306" y="1935487"/>
                  </a:lnTo>
                  <a:lnTo>
                    <a:pt x="342230" y="1902608"/>
                  </a:lnTo>
                  <a:lnTo>
                    <a:pt x="379021" y="1836949"/>
                  </a:lnTo>
                  <a:lnTo>
                    <a:pt x="412007" y="1771463"/>
                  </a:lnTo>
                  <a:lnTo>
                    <a:pt x="441513" y="1706203"/>
                  </a:lnTo>
                  <a:lnTo>
                    <a:pt x="467863" y="1641221"/>
                  </a:lnTo>
                  <a:lnTo>
                    <a:pt x="491382" y="1576569"/>
                  </a:lnTo>
                  <a:lnTo>
                    <a:pt x="512397" y="1512300"/>
                  </a:lnTo>
                  <a:lnTo>
                    <a:pt x="531231" y="1448464"/>
                  </a:lnTo>
                  <a:lnTo>
                    <a:pt x="548210" y="1385115"/>
                  </a:lnTo>
                  <a:lnTo>
                    <a:pt x="563658" y="1322305"/>
                  </a:lnTo>
                  <a:lnTo>
                    <a:pt x="577902" y="1260085"/>
                  </a:lnTo>
                  <a:lnTo>
                    <a:pt x="591266" y="1198508"/>
                  </a:lnTo>
                  <a:lnTo>
                    <a:pt x="616653" y="1077489"/>
                  </a:lnTo>
                  <a:lnTo>
                    <a:pt x="622957" y="1047718"/>
                  </a:lnTo>
                  <a:lnTo>
                    <a:pt x="635801" y="988800"/>
                  </a:lnTo>
                  <a:lnTo>
                    <a:pt x="649227" y="930759"/>
                  </a:lnTo>
                  <a:lnTo>
                    <a:pt x="663560" y="873647"/>
                  </a:lnTo>
                  <a:lnTo>
                    <a:pt x="679127" y="817517"/>
                  </a:lnTo>
                  <a:lnTo>
                    <a:pt x="696251" y="762419"/>
                  </a:lnTo>
                  <a:lnTo>
                    <a:pt x="715259" y="708407"/>
                  </a:lnTo>
                  <a:lnTo>
                    <a:pt x="736474" y="655533"/>
                  </a:lnTo>
                  <a:lnTo>
                    <a:pt x="760222" y="603848"/>
                  </a:lnTo>
                  <a:lnTo>
                    <a:pt x="786829" y="553405"/>
                  </a:lnTo>
                  <a:lnTo>
                    <a:pt x="816618" y="504255"/>
                  </a:lnTo>
                  <a:lnTo>
                    <a:pt x="849916" y="456452"/>
                  </a:lnTo>
                  <a:lnTo>
                    <a:pt x="887047" y="410046"/>
                  </a:lnTo>
                  <a:lnTo>
                    <a:pt x="928337" y="365090"/>
                  </a:lnTo>
                  <a:lnTo>
                    <a:pt x="974109" y="321637"/>
                  </a:lnTo>
                  <a:lnTo>
                    <a:pt x="1024691" y="279737"/>
                  </a:lnTo>
                  <a:lnTo>
                    <a:pt x="1080405" y="239444"/>
                  </a:lnTo>
                  <a:lnTo>
                    <a:pt x="1141579" y="200810"/>
                  </a:lnTo>
                  <a:lnTo>
                    <a:pt x="1208535" y="163885"/>
                  </a:lnTo>
                  <a:lnTo>
                    <a:pt x="1244284" y="146081"/>
                  </a:lnTo>
                  <a:lnTo>
                    <a:pt x="1281601" y="128724"/>
                  </a:lnTo>
                  <a:lnTo>
                    <a:pt x="1320526" y="111820"/>
                  </a:lnTo>
                  <a:lnTo>
                    <a:pt x="1361100" y="95376"/>
                  </a:lnTo>
                  <a:lnTo>
                    <a:pt x="1403364" y="79400"/>
                  </a:lnTo>
                  <a:lnTo>
                    <a:pt x="1447358" y="63896"/>
                  </a:lnTo>
                  <a:lnTo>
                    <a:pt x="1493123" y="48872"/>
                  </a:lnTo>
                  <a:lnTo>
                    <a:pt x="1540700" y="34334"/>
                  </a:lnTo>
                  <a:lnTo>
                    <a:pt x="1590129" y="20289"/>
                  </a:lnTo>
                  <a:lnTo>
                    <a:pt x="1641451" y="6744"/>
                  </a:lnTo>
                  <a:lnTo>
                    <a:pt x="1668994" y="0"/>
                  </a:lnTo>
                  <a:lnTo>
                    <a:pt x="1668994" y="231885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97249" y="1304375"/>
              <a:ext cx="7287259" cy="3420110"/>
            </a:xfrm>
            <a:custGeom>
              <a:avLst/>
              <a:gdLst/>
              <a:ahLst/>
              <a:cxnLst/>
              <a:rect l="l" t="t" r="r" b="b"/>
              <a:pathLst>
                <a:path w="7287259" h="3420110">
                  <a:moveTo>
                    <a:pt x="6716738" y="3419699"/>
                  </a:moveTo>
                  <a:lnTo>
                    <a:pt x="569961" y="3419699"/>
                  </a:lnTo>
                  <a:lnTo>
                    <a:pt x="520782" y="3417607"/>
                  </a:lnTo>
                  <a:lnTo>
                    <a:pt x="472766" y="3411445"/>
                  </a:lnTo>
                  <a:lnTo>
                    <a:pt x="426082" y="3401384"/>
                  </a:lnTo>
                  <a:lnTo>
                    <a:pt x="380901" y="3387595"/>
                  </a:lnTo>
                  <a:lnTo>
                    <a:pt x="337396" y="3370248"/>
                  </a:lnTo>
                  <a:lnTo>
                    <a:pt x="295737" y="3349517"/>
                  </a:lnTo>
                  <a:lnTo>
                    <a:pt x="256095" y="3325570"/>
                  </a:lnTo>
                  <a:lnTo>
                    <a:pt x="218641" y="3298580"/>
                  </a:lnTo>
                  <a:lnTo>
                    <a:pt x="183546" y="3268717"/>
                  </a:lnTo>
                  <a:lnTo>
                    <a:pt x="150982" y="3236153"/>
                  </a:lnTo>
                  <a:lnTo>
                    <a:pt x="121119" y="3201058"/>
                  </a:lnTo>
                  <a:lnTo>
                    <a:pt x="94129" y="3163604"/>
                  </a:lnTo>
                  <a:lnTo>
                    <a:pt x="70182" y="3123962"/>
                  </a:lnTo>
                  <a:lnTo>
                    <a:pt x="49451" y="3082303"/>
                  </a:lnTo>
                  <a:lnTo>
                    <a:pt x="32104" y="3038798"/>
                  </a:lnTo>
                  <a:lnTo>
                    <a:pt x="18315" y="2993617"/>
                  </a:lnTo>
                  <a:lnTo>
                    <a:pt x="8254" y="2946933"/>
                  </a:lnTo>
                  <a:lnTo>
                    <a:pt x="2092" y="2898917"/>
                  </a:lnTo>
                  <a:lnTo>
                    <a:pt x="0" y="2849738"/>
                  </a:lnTo>
                  <a:lnTo>
                    <a:pt x="0" y="569961"/>
                  </a:lnTo>
                  <a:lnTo>
                    <a:pt x="2092" y="520782"/>
                  </a:lnTo>
                  <a:lnTo>
                    <a:pt x="8254" y="472766"/>
                  </a:lnTo>
                  <a:lnTo>
                    <a:pt x="18315" y="426082"/>
                  </a:lnTo>
                  <a:lnTo>
                    <a:pt x="32104" y="380901"/>
                  </a:lnTo>
                  <a:lnTo>
                    <a:pt x="49451" y="337396"/>
                  </a:lnTo>
                  <a:lnTo>
                    <a:pt x="70182" y="295737"/>
                  </a:lnTo>
                  <a:lnTo>
                    <a:pt x="94129" y="256095"/>
                  </a:lnTo>
                  <a:lnTo>
                    <a:pt x="121119" y="218641"/>
                  </a:lnTo>
                  <a:lnTo>
                    <a:pt x="150982" y="183546"/>
                  </a:lnTo>
                  <a:lnTo>
                    <a:pt x="183546" y="150982"/>
                  </a:lnTo>
                  <a:lnTo>
                    <a:pt x="218641" y="121119"/>
                  </a:lnTo>
                  <a:lnTo>
                    <a:pt x="256095" y="94129"/>
                  </a:lnTo>
                  <a:lnTo>
                    <a:pt x="295737" y="70182"/>
                  </a:lnTo>
                  <a:lnTo>
                    <a:pt x="337396" y="49451"/>
                  </a:lnTo>
                  <a:lnTo>
                    <a:pt x="380901" y="32104"/>
                  </a:lnTo>
                  <a:lnTo>
                    <a:pt x="426082" y="18315"/>
                  </a:lnTo>
                  <a:lnTo>
                    <a:pt x="472766" y="8254"/>
                  </a:lnTo>
                  <a:lnTo>
                    <a:pt x="520782" y="2092"/>
                  </a:lnTo>
                  <a:lnTo>
                    <a:pt x="569961" y="0"/>
                  </a:lnTo>
                  <a:lnTo>
                    <a:pt x="6716738" y="0"/>
                  </a:lnTo>
                  <a:lnTo>
                    <a:pt x="6766852" y="2205"/>
                  </a:lnTo>
                  <a:lnTo>
                    <a:pt x="6816246" y="8751"/>
                  </a:lnTo>
                  <a:lnTo>
                    <a:pt x="6864656" y="19527"/>
                  </a:lnTo>
                  <a:lnTo>
                    <a:pt x="6911820" y="34425"/>
                  </a:lnTo>
                  <a:lnTo>
                    <a:pt x="6957475" y="53336"/>
                  </a:lnTo>
                  <a:lnTo>
                    <a:pt x="7001360" y="76151"/>
                  </a:lnTo>
                  <a:lnTo>
                    <a:pt x="7043211" y="102762"/>
                  </a:lnTo>
                  <a:lnTo>
                    <a:pt x="7082766" y="133061"/>
                  </a:lnTo>
                  <a:lnTo>
                    <a:pt x="7119762" y="166937"/>
                  </a:lnTo>
                  <a:lnTo>
                    <a:pt x="7153638" y="203934"/>
                  </a:lnTo>
                  <a:lnTo>
                    <a:pt x="7183937" y="243488"/>
                  </a:lnTo>
                  <a:lnTo>
                    <a:pt x="7210548" y="285339"/>
                  </a:lnTo>
                  <a:lnTo>
                    <a:pt x="7233363" y="329223"/>
                  </a:lnTo>
                  <a:lnTo>
                    <a:pt x="7252274" y="374879"/>
                  </a:lnTo>
                  <a:lnTo>
                    <a:pt x="7267172" y="422043"/>
                  </a:lnTo>
                  <a:lnTo>
                    <a:pt x="7277948" y="470453"/>
                  </a:lnTo>
                  <a:lnTo>
                    <a:pt x="7284494" y="519846"/>
                  </a:lnTo>
                  <a:lnTo>
                    <a:pt x="7286699" y="569961"/>
                  </a:lnTo>
                  <a:lnTo>
                    <a:pt x="7286699" y="2849738"/>
                  </a:lnTo>
                  <a:lnTo>
                    <a:pt x="7284607" y="2898917"/>
                  </a:lnTo>
                  <a:lnTo>
                    <a:pt x="7278445" y="2946933"/>
                  </a:lnTo>
                  <a:lnTo>
                    <a:pt x="7268384" y="2993617"/>
                  </a:lnTo>
                  <a:lnTo>
                    <a:pt x="7254595" y="3038798"/>
                  </a:lnTo>
                  <a:lnTo>
                    <a:pt x="7237248" y="3082303"/>
                  </a:lnTo>
                  <a:lnTo>
                    <a:pt x="7216516" y="3123962"/>
                  </a:lnTo>
                  <a:lnTo>
                    <a:pt x="7192570" y="3163604"/>
                  </a:lnTo>
                  <a:lnTo>
                    <a:pt x="7165580" y="3201058"/>
                  </a:lnTo>
                  <a:lnTo>
                    <a:pt x="7135717" y="3236153"/>
                  </a:lnTo>
                  <a:lnTo>
                    <a:pt x="7103152" y="3268717"/>
                  </a:lnTo>
                  <a:lnTo>
                    <a:pt x="7068058" y="3298580"/>
                  </a:lnTo>
                  <a:lnTo>
                    <a:pt x="7030604" y="3325570"/>
                  </a:lnTo>
                  <a:lnTo>
                    <a:pt x="6990962" y="3349517"/>
                  </a:lnTo>
                  <a:lnTo>
                    <a:pt x="6949303" y="3370248"/>
                  </a:lnTo>
                  <a:lnTo>
                    <a:pt x="6905797" y="3387595"/>
                  </a:lnTo>
                  <a:lnTo>
                    <a:pt x="6860617" y="3401384"/>
                  </a:lnTo>
                  <a:lnTo>
                    <a:pt x="6813933" y="3411445"/>
                  </a:lnTo>
                  <a:lnTo>
                    <a:pt x="6765916" y="3417607"/>
                  </a:lnTo>
                  <a:lnTo>
                    <a:pt x="6716738" y="3419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662" y="2193400"/>
              <a:ext cx="6400674" cy="234177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499591" y="503825"/>
            <a:ext cx="41465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35" dirty="0">
                <a:latin typeface="Trebuchet MS"/>
                <a:cs typeface="Trebuchet MS"/>
              </a:rPr>
              <a:t>Historia</a:t>
            </a:r>
            <a:r>
              <a:rPr sz="2800" b="1" spc="-235" dirty="0">
                <a:latin typeface="Trebuchet MS"/>
                <a:cs typeface="Trebuchet MS"/>
              </a:rPr>
              <a:t> </a:t>
            </a:r>
            <a:r>
              <a:rPr sz="2800" b="1" spc="-170" dirty="0">
                <a:latin typeface="Trebuchet MS"/>
                <a:cs typeface="Trebuchet MS"/>
              </a:rPr>
              <a:t>de</a:t>
            </a:r>
            <a:r>
              <a:rPr sz="2800" b="1" spc="-229" dirty="0">
                <a:latin typeface="Trebuchet MS"/>
                <a:cs typeface="Trebuchet MS"/>
              </a:rPr>
              <a:t> </a:t>
            </a:r>
            <a:r>
              <a:rPr sz="2800" b="1" spc="-100" dirty="0">
                <a:latin typeface="Trebuchet MS"/>
                <a:cs typeface="Trebuchet MS"/>
              </a:rPr>
              <a:t>la</a:t>
            </a:r>
            <a:r>
              <a:rPr sz="2800" b="1" spc="-229" dirty="0">
                <a:latin typeface="Trebuchet MS"/>
                <a:cs typeface="Trebuchet MS"/>
              </a:rPr>
              <a:t> </a:t>
            </a:r>
            <a:r>
              <a:rPr sz="2800" b="1" spc="-155" dirty="0">
                <a:latin typeface="Trebuchet MS"/>
                <a:cs typeface="Trebuchet MS"/>
              </a:rPr>
              <a:t>Deuda</a:t>
            </a:r>
            <a:r>
              <a:rPr sz="2800" b="1" spc="-235" dirty="0">
                <a:latin typeface="Trebuchet MS"/>
                <a:cs typeface="Trebuchet MS"/>
              </a:rPr>
              <a:t> </a:t>
            </a:r>
            <a:r>
              <a:rPr sz="2800" b="1" spc="-160" dirty="0">
                <a:latin typeface="Trebuchet MS"/>
                <a:cs typeface="Trebuchet MS"/>
              </a:rPr>
              <a:t>EMCALI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306253" y="1484603"/>
            <a:ext cx="4533265" cy="58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0740" marR="5080" indent="-828675">
              <a:lnSpc>
                <a:spcPct val="114999"/>
              </a:lnSpc>
              <a:spcBef>
                <a:spcPts val="100"/>
              </a:spcBef>
            </a:pPr>
            <a:r>
              <a:rPr sz="1600" b="1" spc="-90" dirty="0">
                <a:latin typeface="Trebuchet MS"/>
                <a:cs typeface="Trebuchet MS"/>
              </a:rPr>
              <a:t>Deuda</a:t>
            </a:r>
            <a:r>
              <a:rPr sz="1600" b="1" spc="-120" dirty="0">
                <a:latin typeface="Trebuchet MS"/>
                <a:cs typeface="Trebuchet MS"/>
              </a:rPr>
              <a:t> con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-85" dirty="0">
                <a:latin typeface="Trebuchet MS"/>
                <a:cs typeface="Trebuchet MS"/>
              </a:rPr>
              <a:t>el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-90" dirty="0">
                <a:latin typeface="Trebuchet MS"/>
                <a:cs typeface="Trebuchet MS"/>
              </a:rPr>
              <a:t>ministerio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de</a:t>
            </a:r>
            <a:r>
              <a:rPr sz="1600" b="1" spc="-120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hacienda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y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-105" dirty="0">
                <a:latin typeface="Trebuchet MS"/>
                <a:cs typeface="Trebuchet MS"/>
              </a:rPr>
              <a:t>crédito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-70" dirty="0">
                <a:latin typeface="Trebuchet MS"/>
                <a:cs typeface="Trebuchet MS"/>
              </a:rPr>
              <a:t>público </a:t>
            </a:r>
            <a:r>
              <a:rPr sz="1600" b="1" spc="-114" dirty="0">
                <a:latin typeface="Trebuchet MS"/>
                <a:cs typeface="Trebuchet MS"/>
              </a:rPr>
              <a:t>Resumen</a:t>
            </a:r>
            <a:r>
              <a:rPr sz="1600" b="1" spc="-120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de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-40" dirty="0">
                <a:latin typeface="Trebuchet MS"/>
                <a:cs typeface="Trebuchet MS"/>
              </a:rPr>
              <a:t>los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-95" dirty="0">
                <a:latin typeface="Trebuchet MS"/>
                <a:cs typeface="Trebuchet MS"/>
              </a:rPr>
              <a:t>acuerdos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de</a:t>
            </a:r>
            <a:r>
              <a:rPr sz="1600" b="1" spc="-120" dirty="0">
                <a:latin typeface="Trebuchet MS"/>
                <a:cs typeface="Trebuchet MS"/>
              </a:rPr>
              <a:t> </a:t>
            </a:r>
            <a:r>
              <a:rPr sz="1600" b="1" spc="-20" dirty="0">
                <a:latin typeface="Trebuchet MS"/>
                <a:cs typeface="Trebuchet MS"/>
              </a:rPr>
              <a:t>pago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291520"/>
            <a:ext cx="1952625" cy="852169"/>
          </a:xfrm>
          <a:custGeom>
            <a:avLst/>
            <a:gdLst/>
            <a:ahLst/>
            <a:cxnLst/>
            <a:rect l="l" t="t" r="r" b="b"/>
            <a:pathLst>
              <a:path w="1952625" h="852170">
                <a:moveTo>
                  <a:pt x="1952394" y="851979"/>
                </a:moveTo>
                <a:lnTo>
                  <a:pt x="0" y="851979"/>
                </a:lnTo>
                <a:lnTo>
                  <a:pt x="0" y="0"/>
                </a:lnTo>
                <a:lnTo>
                  <a:pt x="11250" y="5449"/>
                </a:lnTo>
                <a:lnTo>
                  <a:pt x="43918" y="20249"/>
                </a:lnTo>
                <a:lnTo>
                  <a:pt x="109300" y="46959"/>
                </a:lnTo>
                <a:lnTo>
                  <a:pt x="174692" y="70069"/>
                </a:lnTo>
                <a:lnTo>
                  <a:pt x="240031" y="89879"/>
                </a:lnTo>
                <a:lnTo>
                  <a:pt x="305255" y="106692"/>
                </a:lnTo>
                <a:lnTo>
                  <a:pt x="370301" y="120811"/>
                </a:lnTo>
                <a:lnTo>
                  <a:pt x="435107" y="132535"/>
                </a:lnTo>
                <a:lnTo>
                  <a:pt x="499611" y="142168"/>
                </a:lnTo>
                <a:lnTo>
                  <a:pt x="563750" y="150012"/>
                </a:lnTo>
                <a:lnTo>
                  <a:pt x="659137" y="159081"/>
                </a:lnTo>
                <a:lnTo>
                  <a:pt x="753353" y="165821"/>
                </a:lnTo>
                <a:lnTo>
                  <a:pt x="997260" y="180156"/>
                </a:lnTo>
                <a:lnTo>
                  <a:pt x="1056232" y="184547"/>
                </a:lnTo>
                <a:lnTo>
                  <a:pt x="1114277" y="189865"/>
                </a:lnTo>
                <a:lnTo>
                  <a:pt x="1171333" y="196412"/>
                </a:lnTo>
                <a:lnTo>
                  <a:pt x="1227338" y="204489"/>
                </a:lnTo>
                <a:lnTo>
                  <a:pt x="1282228" y="214398"/>
                </a:lnTo>
                <a:lnTo>
                  <a:pt x="1335942" y="226442"/>
                </a:lnTo>
                <a:lnTo>
                  <a:pt x="1388417" y="240922"/>
                </a:lnTo>
                <a:lnTo>
                  <a:pt x="1439591" y="258139"/>
                </a:lnTo>
                <a:lnTo>
                  <a:pt x="1489401" y="278396"/>
                </a:lnTo>
                <a:lnTo>
                  <a:pt x="1537785" y="301994"/>
                </a:lnTo>
                <a:lnTo>
                  <a:pt x="1584680" y="329236"/>
                </a:lnTo>
                <a:lnTo>
                  <a:pt x="1630024" y="360423"/>
                </a:lnTo>
                <a:lnTo>
                  <a:pt x="1673754" y="395856"/>
                </a:lnTo>
                <a:lnTo>
                  <a:pt x="1715809" y="435839"/>
                </a:lnTo>
                <a:lnTo>
                  <a:pt x="1756126" y="480672"/>
                </a:lnTo>
                <a:lnTo>
                  <a:pt x="1794641" y="530658"/>
                </a:lnTo>
                <a:lnTo>
                  <a:pt x="1831294" y="586098"/>
                </a:lnTo>
                <a:lnTo>
                  <a:pt x="1866020" y="647294"/>
                </a:lnTo>
                <a:lnTo>
                  <a:pt x="1898759" y="714548"/>
                </a:lnTo>
                <a:lnTo>
                  <a:pt x="1914363" y="750541"/>
                </a:lnTo>
                <a:lnTo>
                  <a:pt x="1929447" y="788162"/>
                </a:lnTo>
                <a:lnTo>
                  <a:pt x="1944003" y="827448"/>
                </a:lnTo>
                <a:lnTo>
                  <a:pt x="1952394" y="85197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98848" y="185407"/>
            <a:ext cx="41465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35" dirty="0"/>
              <a:t>Historia</a:t>
            </a:r>
            <a:r>
              <a:rPr spc="-235" dirty="0"/>
              <a:t> </a:t>
            </a:r>
            <a:r>
              <a:rPr spc="-170" dirty="0"/>
              <a:t>de</a:t>
            </a:r>
            <a:r>
              <a:rPr spc="-229" dirty="0"/>
              <a:t> </a:t>
            </a:r>
            <a:r>
              <a:rPr spc="-100" dirty="0"/>
              <a:t>la</a:t>
            </a:r>
            <a:r>
              <a:rPr spc="-229" dirty="0"/>
              <a:t> </a:t>
            </a:r>
            <a:r>
              <a:rPr spc="-155" dirty="0"/>
              <a:t>Deuda</a:t>
            </a:r>
            <a:r>
              <a:rPr spc="-235" dirty="0"/>
              <a:t> </a:t>
            </a:r>
            <a:r>
              <a:rPr spc="-160" dirty="0"/>
              <a:t>EMCALI</a:t>
            </a:r>
          </a:p>
        </p:txBody>
      </p:sp>
      <p:sp>
        <p:nvSpPr>
          <p:cNvPr id="4" name="object 4"/>
          <p:cNvSpPr/>
          <p:nvPr/>
        </p:nvSpPr>
        <p:spPr>
          <a:xfrm>
            <a:off x="430653" y="707307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559" y="892657"/>
            <a:ext cx="4905375" cy="40167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657350"/>
            <a:ext cx="34988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70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44039"/>
            <a:ext cx="1851660" cy="1299845"/>
          </a:xfrm>
          <a:custGeom>
            <a:avLst/>
            <a:gdLst/>
            <a:ahLst/>
            <a:cxnLst/>
            <a:rect l="l" t="t" r="r" b="b"/>
            <a:pathLst>
              <a:path w="1851660" h="1299845">
                <a:moveTo>
                  <a:pt x="1851199" y="1299460"/>
                </a:moveTo>
                <a:lnTo>
                  <a:pt x="0" y="1299460"/>
                </a:lnTo>
                <a:lnTo>
                  <a:pt x="0" y="0"/>
                </a:lnTo>
                <a:lnTo>
                  <a:pt x="26039" y="29657"/>
                </a:lnTo>
                <a:lnTo>
                  <a:pt x="56685" y="62967"/>
                </a:lnTo>
                <a:lnTo>
                  <a:pt x="87433" y="94858"/>
                </a:lnTo>
                <a:lnTo>
                  <a:pt x="118274" y="125374"/>
                </a:lnTo>
                <a:lnTo>
                  <a:pt x="149198" y="154560"/>
                </a:lnTo>
                <a:lnTo>
                  <a:pt x="180196" y="182460"/>
                </a:lnTo>
                <a:lnTo>
                  <a:pt x="211257" y="209119"/>
                </a:lnTo>
                <a:lnTo>
                  <a:pt x="242371" y="234582"/>
                </a:lnTo>
                <a:lnTo>
                  <a:pt x="273529" y="258893"/>
                </a:lnTo>
                <a:lnTo>
                  <a:pt x="304721" y="282097"/>
                </a:lnTo>
                <a:lnTo>
                  <a:pt x="335937" y="304238"/>
                </a:lnTo>
                <a:lnTo>
                  <a:pt x="398401" y="345513"/>
                </a:lnTo>
                <a:lnTo>
                  <a:pt x="460844" y="383075"/>
                </a:lnTo>
                <a:lnTo>
                  <a:pt x="523185" y="417279"/>
                </a:lnTo>
                <a:lnTo>
                  <a:pt x="585348" y="448485"/>
                </a:lnTo>
                <a:lnTo>
                  <a:pt x="647252" y="477048"/>
                </a:lnTo>
                <a:lnTo>
                  <a:pt x="708820" y="503327"/>
                </a:lnTo>
                <a:lnTo>
                  <a:pt x="769972" y="527678"/>
                </a:lnTo>
                <a:lnTo>
                  <a:pt x="830629" y="550458"/>
                </a:lnTo>
                <a:lnTo>
                  <a:pt x="1123750" y="653304"/>
                </a:lnTo>
                <a:lnTo>
                  <a:pt x="1151895" y="663640"/>
                </a:lnTo>
                <a:lnTo>
                  <a:pt x="1207422" y="684918"/>
                </a:lnTo>
                <a:lnTo>
                  <a:pt x="1261864" y="707306"/>
                </a:lnTo>
                <a:lnTo>
                  <a:pt x="1315143" y="731159"/>
                </a:lnTo>
                <a:lnTo>
                  <a:pt x="1367180" y="756834"/>
                </a:lnTo>
                <a:lnTo>
                  <a:pt x="1417896" y="784690"/>
                </a:lnTo>
                <a:lnTo>
                  <a:pt x="1467213" y="815083"/>
                </a:lnTo>
                <a:lnTo>
                  <a:pt x="1515052" y="848371"/>
                </a:lnTo>
                <a:lnTo>
                  <a:pt x="1561334" y="884910"/>
                </a:lnTo>
                <a:lnTo>
                  <a:pt x="1605980" y="925058"/>
                </a:lnTo>
                <a:lnTo>
                  <a:pt x="1648912" y="969172"/>
                </a:lnTo>
                <a:lnTo>
                  <a:pt x="1690052" y="1017609"/>
                </a:lnTo>
                <a:lnTo>
                  <a:pt x="1729319" y="1070727"/>
                </a:lnTo>
                <a:lnTo>
                  <a:pt x="1766637" y="1128883"/>
                </a:lnTo>
                <a:lnTo>
                  <a:pt x="1801925" y="1192433"/>
                </a:lnTo>
                <a:lnTo>
                  <a:pt x="1835105" y="1261735"/>
                </a:lnTo>
                <a:lnTo>
                  <a:pt x="1850881" y="1298655"/>
                </a:lnTo>
                <a:lnTo>
                  <a:pt x="1851199" y="129946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9835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Gobernanza,</a:t>
            </a:r>
            <a:r>
              <a:rPr spc="-175" dirty="0"/>
              <a:t> </a:t>
            </a:r>
            <a:r>
              <a:rPr spc="-145" dirty="0"/>
              <a:t>gobierno</a:t>
            </a:r>
            <a:r>
              <a:rPr spc="-175" dirty="0"/>
              <a:t> </a:t>
            </a:r>
            <a:r>
              <a:rPr spc="-140" dirty="0"/>
              <a:t>corporativo</a:t>
            </a:r>
          </a:p>
        </p:txBody>
      </p:sp>
      <p:sp>
        <p:nvSpPr>
          <p:cNvPr id="4" name="object 4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67462" y="2179989"/>
            <a:ext cx="4030345" cy="1827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95" dirty="0">
                <a:latin typeface="Trebuchet MS"/>
                <a:cs typeface="Trebuchet MS"/>
              </a:rPr>
              <a:t>Planes</a:t>
            </a:r>
            <a:r>
              <a:rPr sz="2000" b="1" spc="-155" dirty="0">
                <a:latin typeface="Trebuchet MS"/>
                <a:cs typeface="Trebuchet MS"/>
              </a:rPr>
              <a:t> </a:t>
            </a:r>
            <a:r>
              <a:rPr sz="2000" b="1" spc="-125" dirty="0">
                <a:latin typeface="Trebuchet MS"/>
                <a:cs typeface="Trebuchet MS"/>
              </a:rPr>
              <a:t>de</a:t>
            </a:r>
            <a:r>
              <a:rPr sz="2000" b="1" spc="-150" dirty="0">
                <a:latin typeface="Trebuchet MS"/>
                <a:cs typeface="Trebuchet MS"/>
              </a:rPr>
              <a:t> </a:t>
            </a:r>
            <a:r>
              <a:rPr sz="2000" b="1" spc="-45" dirty="0">
                <a:latin typeface="Trebuchet MS"/>
                <a:cs typeface="Trebuchet MS"/>
              </a:rPr>
              <a:t>Implementación</a:t>
            </a:r>
            <a:endParaRPr sz="2000" dirty="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2125"/>
              </a:spcBef>
            </a:pPr>
            <a:r>
              <a:rPr sz="1400" b="1" spc="-110" dirty="0">
                <a:latin typeface="Trebuchet MS"/>
                <a:cs typeface="Trebuchet MS"/>
              </a:rPr>
              <a:t>EMCALI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165" dirty="0">
                <a:latin typeface="Trebuchet MS"/>
                <a:cs typeface="Trebuchet MS"/>
              </a:rPr>
              <a:t>E.I.C.E.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165" dirty="0">
                <a:latin typeface="Trebuchet MS"/>
                <a:cs typeface="Trebuchet MS"/>
              </a:rPr>
              <a:t>E.S.P.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tiene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plan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implementación </a:t>
            </a:r>
            <a:r>
              <a:rPr sz="1400" spc="-70" dirty="0">
                <a:latin typeface="Trebuchet MS"/>
                <a:cs typeface="Trebuchet MS"/>
              </a:rPr>
              <a:t>para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Sistema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Gobierno</a:t>
            </a:r>
            <a:r>
              <a:rPr sz="1400" spc="-70" dirty="0">
                <a:latin typeface="Trebuchet MS"/>
                <a:cs typeface="Trebuchet MS"/>
              </a:rPr>
              <a:t> Corporativo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basado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el </a:t>
            </a:r>
            <a:r>
              <a:rPr sz="1400" spc="-35" dirty="0">
                <a:latin typeface="Trebuchet MS"/>
                <a:cs typeface="Trebuchet MS"/>
              </a:rPr>
              <a:t>análisis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información.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El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proceso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implementación </a:t>
            </a:r>
            <a:r>
              <a:rPr sz="1400" spc="-60" dirty="0">
                <a:latin typeface="Trebuchet MS"/>
                <a:cs typeface="Trebuchet MS"/>
              </a:rPr>
              <a:t>incorpora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actividades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diferentes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dependencias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para </a:t>
            </a:r>
            <a:r>
              <a:rPr sz="1400" spc="-90" dirty="0">
                <a:latin typeface="Trebuchet MS"/>
                <a:cs typeface="Trebuchet MS"/>
              </a:rPr>
              <a:t>mejorar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relación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entre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órganos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empresa.</a:t>
            </a:r>
            <a:endParaRPr sz="1400" dirty="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5262" y="1376574"/>
            <a:ext cx="2814299" cy="34634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89706" y="4417676"/>
            <a:ext cx="422909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spc="-415" dirty="0">
                <a:solidFill>
                  <a:srgbClr val="EEEEEE"/>
                </a:solidFill>
                <a:latin typeface="Trebuchet MS"/>
                <a:cs typeface="Trebuchet MS"/>
              </a:rPr>
              <a:t>01</a:t>
            </a:r>
            <a:endParaRPr sz="3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8650" y="1304375"/>
            <a:ext cx="7287259" cy="3649345"/>
          </a:xfrm>
          <a:custGeom>
            <a:avLst/>
            <a:gdLst/>
            <a:ahLst/>
            <a:cxnLst/>
            <a:rect l="l" t="t" r="r" b="b"/>
            <a:pathLst>
              <a:path w="7287259" h="3649345">
                <a:moveTo>
                  <a:pt x="6678487" y="3649199"/>
                </a:moveTo>
                <a:lnTo>
                  <a:pt x="608212" y="3649199"/>
                </a:lnTo>
                <a:lnTo>
                  <a:pt x="560680" y="3647370"/>
                </a:lnTo>
                <a:lnTo>
                  <a:pt x="514149" y="3641970"/>
                </a:lnTo>
                <a:lnTo>
                  <a:pt x="468754" y="3633136"/>
                </a:lnTo>
                <a:lnTo>
                  <a:pt x="424630" y="3621003"/>
                </a:lnTo>
                <a:lnTo>
                  <a:pt x="381912" y="3605706"/>
                </a:lnTo>
                <a:lnTo>
                  <a:pt x="340735" y="3587380"/>
                </a:lnTo>
                <a:lnTo>
                  <a:pt x="301235" y="3566161"/>
                </a:lnTo>
                <a:lnTo>
                  <a:pt x="263547" y="3542183"/>
                </a:lnTo>
                <a:lnTo>
                  <a:pt x="227806" y="3515582"/>
                </a:lnTo>
                <a:lnTo>
                  <a:pt x="194147" y="3486493"/>
                </a:lnTo>
                <a:lnTo>
                  <a:pt x="162706" y="3455052"/>
                </a:lnTo>
                <a:lnTo>
                  <a:pt x="133617" y="3421393"/>
                </a:lnTo>
                <a:lnTo>
                  <a:pt x="107016" y="3385652"/>
                </a:lnTo>
                <a:lnTo>
                  <a:pt x="83038" y="3347964"/>
                </a:lnTo>
                <a:lnTo>
                  <a:pt x="61819" y="3308464"/>
                </a:lnTo>
                <a:lnTo>
                  <a:pt x="43493" y="3267287"/>
                </a:lnTo>
                <a:lnTo>
                  <a:pt x="28196" y="3224569"/>
                </a:lnTo>
                <a:lnTo>
                  <a:pt x="16063" y="3180445"/>
                </a:lnTo>
                <a:lnTo>
                  <a:pt x="7229" y="3135050"/>
                </a:lnTo>
                <a:lnTo>
                  <a:pt x="1829" y="3088519"/>
                </a:lnTo>
                <a:lnTo>
                  <a:pt x="0" y="3040987"/>
                </a:lnTo>
                <a:lnTo>
                  <a:pt x="0" y="608212"/>
                </a:lnTo>
                <a:lnTo>
                  <a:pt x="1829" y="560680"/>
                </a:lnTo>
                <a:lnTo>
                  <a:pt x="7229" y="514149"/>
                </a:lnTo>
                <a:lnTo>
                  <a:pt x="16063" y="468754"/>
                </a:lnTo>
                <a:lnTo>
                  <a:pt x="28196" y="424630"/>
                </a:lnTo>
                <a:lnTo>
                  <a:pt x="43493" y="381912"/>
                </a:lnTo>
                <a:lnTo>
                  <a:pt x="61819" y="340735"/>
                </a:lnTo>
                <a:lnTo>
                  <a:pt x="83038" y="301235"/>
                </a:lnTo>
                <a:lnTo>
                  <a:pt x="107016" y="263547"/>
                </a:lnTo>
                <a:lnTo>
                  <a:pt x="133617" y="227806"/>
                </a:lnTo>
                <a:lnTo>
                  <a:pt x="162706" y="194147"/>
                </a:lnTo>
                <a:lnTo>
                  <a:pt x="194147" y="162706"/>
                </a:lnTo>
                <a:lnTo>
                  <a:pt x="227806" y="133617"/>
                </a:lnTo>
                <a:lnTo>
                  <a:pt x="263547" y="107016"/>
                </a:lnTo>
                <a:lnTo>
                  <a:pt x="301235" y="83038"/>
                </a:lnTo>
                <a:lnTo>
                  <a:pt x="340735" y="61819"/>
                </a:lnTo>
                <a:lnTo>
                  <a:pt x="381912" y="43493"/>
                </a:lnTo>
                <a:lnTo>
                  <a:pt x="424630" y="28196"/>
                </a:lnTo>
                <a:lnTo>
                  <a:pt x="468754" y="16063"/>
                </a:lnTo>
                <a:lnTo>
                  <a:pt x="514149" y="7229"/>
                </a:lnTo>
                <a:lnTo>
                  <a:pt x="560680" y="1829"/>
                </a:lnTo>
                <a:lnTo>
                  <a:pt x="608212" y="0"/>
                </a:lnTo>
                <a:lnTo>
                  <a:pt x="6678487" y="0"/>
                </a:lnTo>
                <a:lnTo>
                  <a:pt x="6726647" y="1908"/>
                </a:lnTo>
                <a:lnTo>
                  <a:pt x="6774207" y="7576"/>
                </a:lnTo>
                <a:lnTo>
                  <a:pt x="6820962" y="16920"/>
                </a:lnTo>
                <a:lnTo>
                  <a:pt x="6866708" y="29855"/>
                </a:lnTo>
                <a:lnTo>
                  <a:pt x="6911240" y="46297"/>
                </a:lnTo>
                <a:lnTo>
                  <a:pt x="6954355" y="66160"/>
                </a:lnTo>
                <a:lnTo>
                  <a:pt x="6995849" y="89361"/>
                </a:lnTo>
                <a:lnTo>
                  <a:pt x="7035517" y="115814"/>
                </a:lnTo>
                <a:lnTo>
                  <a:pt x="7073154" y="145436"/>
                </a:lnTo>
                <a:lnTo>
                  <a:pt x="7108558" y="178141"/>
                </a:lnTo>
                <a:lnTo>
                  <a:pt x="7141263" y="213544"/>
                </a:lnTo>
                <a:lnTo>
                  <a:pt x="7170884" y="251182"/>
                </a:lnTo>
                <a:lnTo>
                  <a:pt x="7197338" y="290850"/>
                </a:lnTo>
                <a:lnTo>
                  <a:pt x="7220538" y="332344"/>
                </a:lnTo>
                <a:lnTo>
                  <a:pt x="7240402" y="375459"/>
                </a:lnTo>
                <a:lnTo>
                  <a:pt x="7256843" y="419991"/>
                </a:lnTo>
                <a:lnTo>
                  <a:pt x="7269779" y="465737"/>
                </a:lnTo>
                <a:lnTo>
                  <a:pt x="7279123" y="512492"/>
                </a:lnTo>
                <a:lnTo>
                  <a:pt x="7284791" y="560051"/>
                </a:lnTo>
                <a:lnTo>
                  <a:pt x="7286699" y="608212"/>
                </a:lnTo>
                <a:lnTo>
                  <a:pt x="7286699" y="3040987"/>
                </a:lnTo>
                <a:lnTo>
                  <a:pt x="7284870" y="3088519"/>
                </a:lnTo>
                <a:lnTo>
                  <a:pt x="7279470" y="3135050"/>
                </a:lnTo>
                <a:lnTo>
                  <a:pt x="7270636" y="3180445"/>
                </a:lnTo>
                <a:lnTo>
                  <a:pt x="7258503" y="3224569"/>
                </a:lnTo>
                <a:lnTo>
                  <a:pt x="7243206" y="3267287"/>
                </a:lnTo>
                <a:lnTo>
                  <a:pt x="7224880" y="3308464"/>
                </a:lnTo>
                <a:lnTo>
                  <a:pt x="7203661" y="3347964"/>
                </a:lnTo>
                <a:lnTo>
                  <a:pt x="7179683" y="3385652"/>
                </a:lnTo>
                <a:lnTo>
                  <a:pt x="7153082" y="3421393"/>
                </a:lnTo>
                <a:lnTo>
                  <a:pt x="7123993" y="3455052"/>
                </a:lnTo>
                <a:lnTo>
                  <a:pt x="7092552" y="3486493"/>
                </a:lnTo>
                <a:lnTo>
                  <a:pt x="7058893" y="3515582"/>
                </a:lnTo>
                <a:lnTo>
                  <a:pt x="7023152" y="3542183"/>
                </a:lnTo>
                <a:lnTo>
                  <a:pt x="6985463" y="3566161"/>
                </a:lnTo>
                <a:lnTo>
                  <a:pt x="6945963" y="3587380"/>
                </a:lnTo>
                <a:lnTo>
                  <a:pt x="6904787" y="3605706"/>
                </a:lnTo>
                <a:lnTo>
                  <a:pt x="6862069" y="3621003"/>
                </a:lnTo>
                <a:lnTo>
                  <a:pt x="6817944" y="3633136"/>
                </a:lnTo>
                <a:lnTo>
                  <a:pt x="6772549" y="3641970"/>
                </a:lnTo>
                <a:lnTo>
                  <a:pt x="6726018" y="3647370"/>
                </a:lnTo>
                <a:lnTo>
                  <a:pt x="6678487" y="36491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34890" y="503825"/>
            <a:ext cx="58762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40" dirty="0">
                <a:latin typeface="Trebuchet MS"/>
                <a:cs typeface="Trebuchet MS"/>
              </a:rPr>
              <a:t>Los</a:t>
            </a:r>
            <a:r>
              <a:rPr sz="2800" b="1" spc="-235" dirty="0">
                <a:latin typeface="Trebuchet MS"/>
                <a:cs typeface="Trebuchet MS"/>
              </a:rPr>
              <a:t> </a:t>
            </a:r>
            <a:r>
              <a:rPr sz="2800" b="1" spc="-135" dirty="0">
                <a:latin typeface="Trebuchet MS"/>
                <a:cs typeface="Trebuchet MS"/>
              </a:rPr>
              <a:t>negocios</a:t>
            </a:r>
            <a:r>
              <a:rPr sz="2800" b="1" spc="-229" dirty="0">
                <a:latin typeface="Trebuchet MS"/>
                <a:cs typeface="Trebuchet MS"/>
              </a:rPr>
              <a:t> </a:t>
            </a:r>
            <a:r>
              <a:rPr sz="2800" spc="-145" dirty="0">
                <a:latin typeface="Trebuchet MS"/>
                <a:cs typeface="Trebuchet MS"/>
              </a:rPr>
              <a:t>Acueducto</a:t>
            </a:r>
            <a:r>
              <a:rPr sz="2800" spc="-155" dirty="0">
                <a:latin typeface="Trebuchet MS"/>
                <a:cs typeface="Trebuchet MS"/>
              </a:rPr>
              <a:t> </a:t>
            </a:r>
            <a:r>
              <a:rPr sz="2800" spc="-145" dirty="0">
                <a:latin typeface="Trebuchet MS"/>
                <a:cs typeface="Trebuchet MS"/>
              </a:rPr>
              <a:t>y</a:t>
            </a:r>
            <a:r>
              <a:rPr sz="2800" spc="-150" dirty="0">
                <a:latin typeface="Trebuchet MS"/>
                <a:cs typeface="Trebuchet MS"/>
              </a:rPr>
              <a:t> </a:t>
            </a:r>
            <a:r>
              <a:rPr sz="2800" spc="-95" dirty="0">
                <a:latin typeface="Trebuchet MS"/>
                <a:cs typeface="Trebuchet MS"/>
              </a:rPr>
              <a:t>Alcantarillado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8713470" cy="1217930"/>
            <a:chOff x="0" y="0"/>
            <a:chExt cx="8713470" cy="1217930"/>
          </a:xfrm>
        </p:grpSpPr>
        <p:sp>
          <p:nvSpPr>
            <p:cNvPr id="5" name="object 5"/>
            <p:cNvSpPr/>
            <p:nvPr/>
          </p:nvSpPr>
          <p:spPr>
            <a:xfrm>
              <a:off x="430653" y="1017725"/>
              <a:ext cx="8282940" cy="115570"/>
            </a:xfrm>
            <a:custGeom>
              <a:avLst/>
              <a:gdLst/>
              <a:ahLst/>
              <a:cxnLst/>
              <a:rect l="l" t="t" r="r" b="b"/>
              <a:pathLst>
                <a:path w="8282940" h="115569">
                  <a:moveTo>
                    <a:pt x="82826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8282699" y="0"/>
                  </a:lnTo>
                  <a:lnTo>
                    <a:pt x="82826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640839" cy="1217930"/>
            </a:xfrm>
            <a:custGeom>
              <a:avLst/>
              <a:gdLst/>
              <a:ahLst/>
              <a:cxnLst/>
              <a:rect l="l" t="t" r="r" b="b"/>
              <a:pathLst>
                <a:path w="1640839" h="1217930">
                  <a:moveTo>
                    <a:pt x="0" y="1217393"/>
                  </a:moveTo>
                  <a:lnTo>
                    <a:pt x="0" y="0"/>
                  </a:lnTo>
                  <a:lnTo>
                    <a:pt x="1640441" y="0"/>
                  </a:lnTo>
                  <a:lnTo>
                    <a:pt x="1622763" y="71677"/>
                  </a:lnTo>
                  <a:lnTo>
                    <a:pt x="1609542" y="118167"/>
                  </a:lnTo>
                  <a:lnTo>
                    <a:pt x="1595589" y="162350"/>
                  </a:lnTo>
                  <a:lnTo>
                    <a:pt x="1580916" y="204296"/>
                  </a:lnTo>
                  <a:lnTo>
                    <a:pt x="1565539" y="244076"/>
                  </a:lnTo>
                  <a:lnTo>
                    <a:pt x="1549472" y="281761"/>
                  </a:lnTo>
                  <a:lnTo>
                    <a:pt x="1532730" y="317420"/>
                  </a:lnTo>
                  <a:lnTo>
                    <a:pt x="1497276" y="382947"/>
                  </a:lnTo>
                  <a:lnTo>
                    <a:pt x="1459292" y="441220"/>
                  </a:lnTo>
                  <a:lnTo>
                    <a:pt x="1418894" y="492804"/>
                  </a:lnTo>
                  <a:lnTo>
                    <a:pt x="1376197" y="538264"/>
                  </a:lnTo>
                  <a:lnTo>
                    <a:pt x="1331316" y="578164"/>
                  </a:lnTo>
                  <a:lnTo>
                    <a:pt x="1284367" y="613069"/>
                  </a:lnTo>
                  <a:lnTo>
                    <a:pt x="1235464" y="643542"/>
                  </a:lnTo>
                  <a:lnTo>
                    <a:pt x="1184723" y="670149"/>
                  </a:lnTo>
                  <a:lnTo>
                    <a:pt x="1132260" y="693454"/>
                  </a:lnTo>
                  <a:lnTo>
                    <a:pt x="1078189" y="714021"/>
                  </a:lnTo>
                  <a:lnTo>
                    <a:pt x="1022626" y="732415"/>
                  </a:lnTo>
                  <a:lnTo>
                    <a:pt x="965686" y="749199"/>
                  </a:lnTo>
                  <a:lnTo>
                    <a:pt x="907485" y="764939"/>
                  </a:lnTo>
                  <a:lnTo>
                    <a:pt x="726462" y="811537"/>
                  </a:lnTo>
                  <a:lnTo>
                    <a:pt x="695507" y="819953"/>
                  </a:lnTo>
                  <a:lnTo>
                    <a:pt x="633054" y="837978"/>
                  </a:lnTo>
                  <a:lnTo>
                    <a:pt x="569973" y="858063"/>
                  </a:lnTo>
                  <a:lnTo>
                    <a:pt x="506380" y="880772"/>
                  </a:lnTo>
                  <a:lnTo>
                    <a:pt x="442390" y="906669"/>
                  </a:lnTo>
                  <a:lnTo>
                    <a:pt x="378117" y="936320"/>
                  </a:lnTo>
                  <a:lnTo>
                    <a:pt x="313678" y="970288"/>
                  </a:lnTo>
                  <a:lnTo>
                    <a:pt x="249187" y="1009138"/>
                  </a:lnTo>
                  <a:lnTo>
                    <a:pt x="216958" y="1030571"/>
                  </a:lnTo>
                  <a:lnTo>
                    <a:pt x="184760" y="1053435"/>
                  </a:lnTo>
                  <a:lnTo>
                    <a:pt x="152606" y="1077802"/>
                  </a:lnTo>
                  <a:lnTo>
                    <a:pt x="120512" y="1103743"/>
                  </a:lnTo>
                  <a:lnTo>
                    <a:pt x="88491" y="1131327"/>
                  </a:lnTo>
                  <a:lnTo>
                    <a:pt x="56558" y="1160625"/>
                  </a:lnTo>
                  <a:lnTo>
                    <a:pt x="24728" y="1191709"/>
                  </a:lnTo>
                  <a:lnTo>
                    <a:pt x="0" y="121739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24288" y="1423665"/>
            <a:ext cx="23602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10" dirty="0">
                <a:latin typeface="Trebuchet MS"/>
                <a:cs typeface="Trebuchet MS"/>
              </a:rPr>
              <a:t>PÉRDIDAS</a:t>
            </a:r>
            <a:r>
              <a:rPr sz="2000" b="1" spc="-114" dirty="0">
                <a:latin typeface="Trebuchet MS"/>
                <a:cs typeface="Trebuchet MS"/>
              </a:rPr>
              <a:t> </a:t>
            </a:r>
            <a:r>
              <a:rPr sz="2000" b="1" spc="-185" dirty="0">
                <a:latin typeface="Trebuchet MS"/>
                <a:cs typeface="Trebuchet MS"/>
              </a:rPr>
              <a:t>ACUEDUCTO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9659" y="1818900"/>
            <a:ext cx="5367481" cy="30197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66027" y="158525"/>
            <a:ext cx="46990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spc="-170" dirty="0">
                <a:solidFill>
                  <a:srgbClr val="EEEEEE"/>
                </a:solidFill>
                <a:latin typeface="Trebuchet MS"/>
                <a:cs typeface="Trebuchet MS"/>
              </a:rPr>
              <a:t>04</a:t>
            </a:r>
            <a:endParaRPr sz="3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30899" y="1270749"/>
            <a:ext cx="7613650" cy="3872865"/>
            <a:chOff x="1530899" y="1270749"/>
            <a:chExt cx="7613650" cy="3872865"/>
          </a:xfrm>
        </p:grpSpPr>
        <p:sp>
          <p:nvSpPr>
            <p:cNvPr id="3" name="object 3"/>
            <p:cNvSpPr/>
            <p:nvPr/>
          </p:nvSpPr>
          <p:spPr>
            <a:xfrm>
              <a:off x="6602737" y="3071489"/>
              <a:ext cx="2541270" cy="2072005"/>
            </a:xfrm>
            <a:custGeom>
              <a:avLst/>
              <a:gdLst/>
              <a:ahLst/>
              <a:cxnLst/>
              <a:rect l="l" t="t" r="r" b="b"/>
              <a:pathLst>
                <a:path w="2541270" h="2072004">
                  <a:moveTo>
                    <a:pt x="2541262" y="2072010"/>
                  </a:moveTo>
                  <a:lnTo>
                    <a:pt x="0" y="2072010"/>
                  </a:lnTo>
                  <a:lnTo>
                    <a:pt x="3827" y="2050644"/>
                  </a:lnTo>
                  <a:lnTo>
                    <a:pt x="14073" y="1998193"/>
                  </a:lnTo>
                  <a:lnTo>
                    <a:pt x="24862" y="1947384"/>
                  </a:lnTo>
                  <a:lnTo>
                    <a:pt x="36188" y="1898187"/>
                  </a:lnTo>
                  <a:lnTo>
                    <a:pt x="48042" y="1850572"/>
                  </a:lnTo>
                  <a:lnTo>
                    <a:pt x="60419" y="1804507"/>
                  </a:lnTo>
                  <a:lnTo>
                    <a:pt x="73311" y="1759961"/>
                  </a:lnTo>
                  <a:lnTo>
                    <a:pt x="86711" y="1716903"/>
                  </a:lnTo>
                  <a:lnTo>
                    <a:pt x="100612" y="1675301"/>
                  </a:lnTo>
                  <a:lnTo>
                    <a:pt x="115008" y="1635126"/>
                  </a:lnTo>
                  <a:lnTo>
                    <a:pt x="129892" y="1596346"/>
                  </a:lnTo>
                  <a:lnTo>
                    <a:pt x="145255" y="1558930"/>
                  </a:lnTo>
                  <a:lnTo>
                    <a:pt x="161092" y="1522847"/>
                  </a:lnTo>
                  <a:lnTo>
                    <a:pt x="177396" y="1488065"/>
                  </a:lnTo>
                  <a:lnTo>
                    <a:pt x="211375" y="1422283"/>
                  </a:lnTo>
                  <a:lnTo>
                    <a:pt x="247136" y="1361337"/>
                  </a:lnTo>
                  <a:lnTo>
                    <a:pt x="284623" y="1304976"/>
                  </a:lnTo>
                  <a:lnTo>
                    <a:pt x="323782" y="1252954"/>
                  </a:lnTo>
                  <a:lnTo>
                    <a:pt x="364556" y="1205022"/>
                  </a:lnTo>
                  <a:lnTo>
                    <a:pt x="406890" y="1160932"/>
                  </a:lnTo>
                  <a:lnTo>
                    <a:pt x="450727" y="1120435"/>
                  </a:lnTo>
                  <a:lnTo>
                    <a:pt x="496012" y="1083283"/>
                  </a:lnTo>
                  <a:lnTo>
                    <a:pt x="542690" y="1049228"/>
                  </a:lnTo>
                  <a:lnTo>
                    <a:pt x="590704" y="1018021"/>
                  </a:lnTo>
                  <a:lnTo>
                    <a:pt x="640000" y="989415"/>
                  </a:lnTo>
                  <a:lnTo>
                    <a:pt x="690520" y="963160"/>
                  </a:lnTo>
                  <a:lnTo>
                    <a:pt x="742211" y="939009"/>
                  </a:lnTo>
                  <a:lnTo>
                    <a:pt x="795015" y="916713"/>
                  </a:lnTo>
                  <a:lnTo>
                    <a:pt x="848877" y="896024"/>
                  </a:lnTo>
                  <a:lnTo>
                    <a:pt x="903741" y="876694"/>
                  </a:lnTo>
                  <a:lnTo>
                    <a:pt x="959552" y="858474"/>
                  </a:lnTo>
                  <a:lnTo>
                    <a:pt x="1044922" y="832683"/>
                  </a:lnTo>
                  <a:lnTo>
                    <a:pt x="1341553" y="749962"/>
                  </a:lnTo>
                  <a:lnTo>
                    <a:pt x="1433438" y="722892"/>
                  </a:lnTo>
                  <a:lnTo>
                    <a:pt x="1495262" y="703492"/>
                  </a:lnTo>
                  <a:lnTo>
                    <a:pt x="1557476" y="682720"/>
                  </a:lnTo>
                  <a:lnTo>
                    <a:pt x="1620024" y="660326"/>
                  </a:lnTo>
                  <a:lnTo>
                    <a:pt x="1682850" y="636063"/>
                  </a:lnTo>
                  <a:lnTo>
                    <a:pt x="1745898" y="609683"/>
                  </a:lnTo>
                  <a:lnTo>
                    <a:pt x="1809114" y="580936"/>
                  </a:lnTo>
                  <a:lnTo>
                    <a:pt x="1872440" y="549576"/>
                  </a:lnTo>
                  <a:lnTo>
                    <a:pt x="1935821" y="515353"/>
                  </a:lnTo>
                  <a:lnTo>
                    <a:pt x="1999202" y="478019"/>
                  </a:lnTo>
                  <a:lnTo>
                    <a:pt x="2062527" y="437327"/>
                  </a:lnTo>
                  <a:lnTo>
                    <a:pt x="2094151" y="415643"/>
                  </a:lnTo>
                  <a:lnTo>
                    <a:pt x="2125740" y="393027"/>
                  </a:lnTo>
                  <a:lnTo>
                    <a:pt x="2157288" y="369446"/>
                  </a:lnTo>
                  <a:lnTo>
                    <a:pt x="2188786" y="344871"/>
                  </a:lnTo>
                  <a:lnTo>
                    <a:pt x="2220229" y="319270"/>
                  </a:lnTo>
                  <a:lnTo>
                    <a:pt x="2251608" y="292611"/>
                  </a:lnTo>
                  <a:lnTo>
                    <a:pt x="2282918" y="264865"/>
                  </a:lnTo>
                  <a:lnTo>
                    <a:pt x="2314152" y="236000"/>
                  </a:lnTo>
                  <a:lnTo>
                    <a:pt x="2345301" y="205984"/>
                  </a:lnTo>
                  <a:lnTo>
                    <a:pt x="2376361" y="174787"/>
                  </a:lnTo>
                  <a:lnTo>
                    <a:pt x="2407322" y="142378"/>
                  </a:lnTo>
                  <a:lnTo>
                    <a:pt x="2438179" y="108726"/>
                  </a:lnTo>
                  <a:lnTo>
                    <a:pt x="2468924" y="73800"/>
                  </a:lnTo>
                  <a:lnTo>
                    <a:pt x="2499551" y="37568"/>
                  </a:lnTo>
                  <a:lnTo>
                    <a:pt x="2530052" y="0"/>
                  </a:lnTo>
                  <a:lnTo>
                    <a:pt x="2541262" y="8921"/>
                  </a:lnTo>
                  <a:lnTo>
                    <a:pt x="2541262" y="207201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30899" y="1270749"/>
              <a:ext cx="6082665" cy="3649345"/>
            </a:xfrm>
            <a:custGeom>
              <a:avLst/>
              <a:gdLst/>
              <a:ahLst/>
              <a:cxnLst/>
              <a:rect l="l" t="t" r="r" b="b"/>
              <a:pathLst>
                <a:path w="6082665" h="3649345">
                  <a:moveTo>
                    <a:pt x="5473987" y="3649199"/>
                  </a:moveTo>
                  <a:lnTo>
                    <a:pt x="608212" y="3649199"/>
                  </a:lnTo>
                  <a:lnTo>
                    <a:pt x="560680" y="3647370"/>
                  </a:lnTo>
                  <a:lnTo>
                    <a:pt x="514149" y="3641970"/>
                  </a:lnTo>
                  <a:lnTo>
                    <a:pt x="468754" y="3633136"/>
                  </a:lnTo>
                  <a:lnTo>
                    <a:pt x="424630" y="3621003"/>
                  </a:lnTo>
                  <a:lnTo>
                    <a:pt x="381912" y="3605706"/>
                  </a:lnTo>
                  <a:lnTo>
                    <a:pt x="340735" y="3587380"/>
                  </a:lnTo>
                  <a:lnTo>
                    <a:pt x="301235" y="3566161"/>
                  </a:lnTo>
                  <a:lnTo>
                    <a:pt x="263547" y="3542183"/>
                  </a:lnTo>
                  <a:lnTo>
                    <a:pt x="227806" y="3515582"/>
                  </a:lnTo>
                  <a:lnTo>
                    <a:pt x="194147" y="3486493"/>
                  </a:lnTo>
                  <a:lnTo>
                    <a:pt x="162706" y="3455052"/>
                  </a:lnTo>
                  <a:lnTo>
                    <a:pt x="133617" y="3421393"/>
                  </a:lnTo>
                  <a:lnTo>
                    <a:pt x="107016" y="3385652"/>
                  </a:lnTo>
                  <a:lnTo>
                    <a:pt x="83038" y="3347964"/>
                  </a:lnTo>
                  <a:lnTo>
                    <a:pt x="61819" y="3308464"/>
                  </a:lnTo>
                  <a:lnTo>
                    <a:pt x="43493" y="3267287"/>
                  </a:lnTo>
                  <a:lnTo>
                    <a:pt x="28196" y="3224569"/>
                  </a:lnTo>
                  <a:lnTo>
                    <a:pt x="16063" y="3180445"/>
                  </a:lnTo>
                  <a:lnTo>
                    <a:pt x="7229" y="3135050"/>
                  </a:lnTo>
                  <a:lnTo>
                    <a:pt x="1829" y="3088519"/>
                  </a:lnTo>
                  <a:lnTo>
                    <a:pt x="0" y="3040987"/>
                  </a:lnTo>
                  <a:lnTo>
                    <a:pt x="0" y="608212"/>
                  </a:lnTo>
                  <a:lnTo>
                    <a:pt x="1829" y="560680"/>
                  </a:lnTo>
                  <a:lnTo>
                    <a:pt x="7229" y="514149"/>
                  </a:lnTo>
                  <a:lnTo>
                    <a:pt x="16063" y="468754"/>
                  </a:lnTo>
                  <a:lnTo>
                    <a:pt x="28196" y="424630"/>
                  </a:lnTo>
                  <a:lnTo>
                    <a:pt x="43493" y="381912"/>
                  </a:lnTo>
                  <a:lnTo>
                    <a:pt x="61819" y="340735"/>
                  </a:lnTo>
                  <a:lnTo>
                    <a:pt x="83038" y="301235"/>
                  </a:lnTo>
                  <a:lnTo>
                    <a:pt x="107016" y="263547"/>
                  </a:lnTo>
                  <a:lnTo>
                    <a:pt x="133617" y="227806"/>
                  </a:lnTo>
                  <a:lnTo>
                    <a:pt x="162706" y="194147"/>
                  </a:lnTo>
                  <a:lnTo>
                    <a:pt x="194147" y="162706"/>
                  </a:lnTo>
                  <a:lnTo>
                    <a:pt x="227806" y="133617"/>
                  </a:lnTo>
                  <a:lnTo>
                    <a:pt x="263547" y="107016"/>
                  </a:lnTo>
                  <a:lnTo>
                    <a:pt x="301235" y="83038"/>
                  </a:lnTo>
                  <a:lnTo>
                    <a:pt x="340735" y="61819"/>
                  </a:lnTo>
                  <a:lnTo>
                    <a:pt x="381912" y="43493"/>
                  </a:lnTo>
                  <a:lnTo>
                    <a:pt x="424630" y="28196"/>
                  </a:lnTo>
                  <a:lnTo>
                    <a:pt x="468754" y="16063"/>
                  </a:lnTo>
                  <a:lnTo>
                    <a:pt x="514149" y="7229"/>
                  </a:lnTo>
                  <a:lnTo>
                    <a:pt x="560680" y="1829"/>
                  </a:lnTo>
                  <a:lnTo>
                    <a:pt x="608212" y="0"/>
                  </a:lnTo>
                  <a:lnTo>
                    <a:pt x="5473987" y="0"/>
                  </a:lnTo>
                  <a:lnTo>
                    <a:pt x="5522147" y="1908"/>
                  </a:lnTo>
                  <a:lnTo>
                    <a:pt x="5569707" y="7576"/>
                  </a:lnTo>
                  <a:lnTo>
                    <a:pt x="5616462" y="16920"/>
                  </a:lnTo>
                  <a:lnTo>
                    <a:pt x="5662208" y="29855"/>
                  </a:lnTo>
                  <a:lnTo>
                    <a:pt x="5706740" y="46297"/>
                  </a:lnTo>
                  <a:lnTo>
                    <a:pt x="5749855" y="66160"/>
                  </a:lnTo>
                  <a:lnTo>
                    <a:pt x="5791349" y="89361"/>
                  </a:lnTo>
                  <a:lnTo>
                    <a:pt x="5831017" y="115814"/>
                  </a:lnTo>
                  <a:lnTo>
                    <a:pt x="5868654" y="145436"/>
                  </a:lnTo>
                  <a:lnTo>
                    <a:pt x="5904058" y="178141"/>
                  </a:lnTo>
                  <a:lnTo>
                    <a:pt x="5936763" y="213544"/>
                  </a:lnTo>
                  <a:lnTo>
                    <a:pt x="5966384" y="251182"/>
                  </a:lnTo>
                  <a:lnTo>
                    <a:pt x="5992838" y="290850"/>
                  </a:lnTo>
                  <a:lnTo>
                    <a:pt x="6016038" y="332344"/>
                  </a:lnTo>
                  <a:lnTo>
                    <a:pt x="6035902" y="375459"/>
                  </a:lnTo>
                  <a:lnTo>
                    <a:pt x="6052343" y="419991"/>
                  </a:lnTo>
                  <a:lnTo>
                    <a:pt x="6065279" y="465737"/>
                  </a:lnTo>
                  <a:lnTo>
                    <a:pt x="6074623" y="512492"/>
                  </a:lnTo>
                  <a:lnTo>
                    <a:pt x="6080291" y="560051"/>
                  </a:lnTo>
                  <a:lnTo>
                    <a:pt x="6082199" y="608212"/>
                  </a:lnTo>
                  <a:lnTo>
                    <a:pt x="6082199" y="3040987"/>
                  </a:lnTo>
                  <a:lnTo>
                    <a:pt x="6080370" y="3088519"/>
                  </a:lnTo>
                  <a:lnTo>
                    <a:pt x="6074970" y="3135050"/>
                  </a:lnTo>
                  <a:lnTo>
                    <a:pt x="6066136" y="3180445"/>
                  </a:lnTo>
                  <a:lnTo>
                    <a:pt x="6054003" y="3224569"/>
                  </a:lnTo>
                  <a:lnTo>
                    <a:pt x="6038706" y="3267287"/>
                  </a:lnTo>
                  <a:lnTo>
                    <a:pt x="6020380" y="3308464"/>
                  </a:lnTo>
                  <a:lnTo>
                    <a:pt x="5999161" y="3347964"/>
                  </a:lnTo>
                  <a:lnTo>
                    <a:pt x="5975183" y="3385652"/>
                  </a:lnTo>
                  <a:lnTo>
                    <a:pt x="5948582" y="3421393"/>
                  </a:lnTo>
                  <a:lnTo>
                    <a:pt x="5919493" y="3455052"/>
                  </a:lnTo>
                  <a:lnTo>
                    <a:pt x="5888052" y="3486493"/>
                  </a:lnTo>
                  <a:lnTo>
                    <a:pt x="5854393" y="3515582"/>
                  </a:lnTo>
                  <a:lnTo>
                    <a:pt x="5818652" y="3542183"/>
                  </a:lnTo>
                  <a:lnTo>
                    <a:pt x="5780963" y="3566161"/>
                  </a:lnTo>
                  <a:lnTo>
                    <a:pt x="5741463" y="3587380"/>
                  </a:lnTo>
                  <a:lnTo>
                    <a:pt x="5700287" y="3605706"/>
                  </a:lnTo>
                  <a:lnTo>
                    <a:pt x="5657569" y="3621003"/>
                  </a:lnTo>
                  <a:lnTo>
                    <a:pt x="5613444" y="3633136"/>
                  </a:lnTo>
                  <a:lnTo>
                    <a:pt x="5568049" y="3641970"/>
                  </a:lnTo>
                  <a:lnTo>
                    <a:pt x="5521518" y="3647370"/>
                  </a:lnTo>
                  <a:lnTo>
                    <a:pt x="5473987" y="3649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1662" y="1576112"/>
              <a:ext cx="5400674" cy="303847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169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35" dirty="0"/>
              <a:t> </a:t>
            </a:r>
            <a:r>
              <a:rPr spc="-135" dirty="0"/>
              <a:t>negocios</a:t>
            </a:r>
            <a:r>
              <a:rPr spc="-229" dirty="0"/>
              <a:t> </a:t>
            </a:r>
            <a:r>
              <a:rPr b="0" spc="-145" dirty="0">
                <a:latin typeface="Trebuchet MS"/>
                <a:cs typeface="Trebuchet MS"/>
              </a:rPr>
              <a:t>Acueducto</a:t>
            </a:r>
            <a:r>
              <a:rPr b="0" spc="-155" dirty="0">
                <a:latin typeface="Trebuchet MS"/>
                <a:cs typeface="Trebuchet MS"/>
              </a:rPr>
              <a:t> </a:t>
            </a:r>
            <a:r>
              <a:rPr b="0" spc="-145" dirty="0">
                <a:latin typeface="Trebuchet MS"/>
                <a:cs typeface="Trebuchet MS"/>
              </a:rPr>
              <a:t>y</a:t>
            </a:r>
            <a:r>
              <a:rPr b="0" spc="-150" dirty="0">
                <a:latin typeface="Trebuchet MS"/>
                <a:cs typeface="Trebuchet MS"/>
              </a:rPr>
              <a:t> </a:t>
            </a:r>
            <a:r>
              <a:rPr b="0" spc="-95" dirty="0">
                <a:latin typeface="Trebuchet MS"/>
                <a:cs typeface="Trebuchet MS"/>
              </a:rPr>
              <a:t>Alcantarillado</a:t>
            </a:r>
          </a:p>
        </p:txBody>
      </p:sp>
      <p:sp>
        <p:nvSpPr>
          <p:cNvPr id="7" name="object 7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85633" y="0"/>
              <a:ext cx="4958366" cy="51434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034324" y="599"/>
              <a:ext cx="4109720" cy="5143500"/>
            </a:xfrm>
            <a:custGeom>
              <a:avLst/>
              <a:gdLst/>
              <a:ahLst/>
              <a:cxnLst/>
              <a:rect l="l" t="t" r="r" b="b"/>
              <a:pathLst>
                <a:path w="4109720" h="5143500">
                  <a:moveTo>
                    <a:pt x="0" y="0"/>
                  </a:moveTo>
                  <a:lnTo>
                    <a:pt x="4109674" y="0"/>
                  </a:lnTo>
                  <a:lnTo>
                    <a:pt x="4109674" y="5142899"/>
                  </a:lnTo>
                  <a:lnTo>
                    <a:pt x="0" y="51428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1100">
                <a:alpha val="4124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99"/>
              <a:ext cx="6997700" cy="5143500"/>
            </a:xfrm>
            <a:custGeom>
              <a:avLst/>
              <a:gdLst/>
              <a:ahLst/>
              <a:cxnLst/>
              <a:rect l="l" t="t" r="r" b="b"/>
              <a:pathLst>
                <a:path w="6997700" h="5143500">
                  <a:moveTo>
                    <a:pt x="5679247" y="5142899"/>
                  </a:moveTo>
                  <a:lnTo>
                    <a:pt x="0" y="5142899"/>
                  </a:lnTo>
                  <a:lnTo>
                    <a:pt x="0" y="0"/>
                  </a:lnTo>
                  <a:lnTo>
                    <a:pt x="6617738" y="0"/>
                  </a:lnTo>
                  <a:lnTo>
                    <a:pt x="6641983" y="51087"/>
                  </a:lnTo>
                  <a:lnTo>
                    <a:pt x="6665328" y="101498"/>
                  </a:lnTo>
                  <a:lnTo>
                    <a:pt x="6687785" y="151242"/>
                  </a:lnTo>
                  <a:lnTo>
                    <a:pt x="6709362" y="200327"/>
                  </a:lnTo>
                  <a:lnTo>
                    <a:pt x="6730070" y="248764"/>
                  </a:lnTo>
                  <a:lnTo>
                    <a:pt x="6749919" y="296560"/>
                  </a:lnTo>
                  <a:lnTo>
                    <a:pt x="6768919" y="343725"/>
                  </a:lnTo>
                  <a:lnTo>
                    <a:pt x="6787079" y="390269"/>
                  </a:lnTo>
                  <a:lnTo>
                    <a:pt x="6804410" y="436200"/>
                  </a:lnTo>
                  <a:lnTo>
                    <a:pt x="6820921" y="481528"/>
                  </a:lnTo>
                  <a:lnTo>
                    <a:pt x="6836622" y="526261"/>
                  </a:lnTo>
                  <a:lnTo>
                    <a:pt x="6851524" y="570409"/>
                  </a:lnTo>
                  <a:lnTo>
                    <a:pt x="6865636" y="613982"/>
                  </a:lnTo>
                  <a:lnTo>
                    <a:pt x="6878968" y="656987"/>
                  </a:lnTo>
                  <a:lnTo>
                    <a:pt x="6891531" y="699435"/>
                  </a:lnTo>
                  <a:lnTo>
                    <a:pt x="6903333" y="741334"/>
                  </a:lnTo>
                  <a:lnTo>
                    <a:pt x="6914385" y="782693"/>
                  </a:lnTo>
                  <a:lnTo>
                    <a:pt x="6924697" y="823523"/>
                  </a:lnTo>
                  <a:lnTo>
                    <a:pt x="6934279" y="863831"/>
                  </a:lnTo>
                  <a:lnTo>
                    <a:pt x="6943140" y="903627"/>
                  </a:lnTo>
                  <a:lnTo>
                    <a:pt x="6951291" y="942920"/>
                  </a:lnTo>
                  <a:lnTo>
                    <a:pt x="6958742" y="981720"/>
                  </a:lnTo>
                  <a:lnTo>
                    <a:pt x="6965502" y="1020035"/>
                  </a:lnTo>
                  <a:lnTo>
                    <a:pt x="6971581" y="1057875"/>
                  </a:lnTo>
                  <a:lnTo>
                    <a:pt x="6981738" y="1132164"/>
                  </a:lnTo>
                  <a:lnTo>
                    <a:pt x="6989291" y="1204662"/>
                  </a:lnTo>
                  <a:lnTo>
                    <a:pt x="6994320" y="1275440"/>
                  </a:lnTo>
                  <a:lnTo>
                    <a:pt x="6996904" y="1344573"/>
                  </a:lnTo>
                  <a:lnTo>
                    <a:pt x="6997305" y="1378545"/>
                  </a:lnTo>
                  <a:lnTo>
                    <a:pt x="6997123" y="1412133"/>
                  </a:lnTo>
                  <a:lnTo>
                    <a:pt x="6995057" y="1478194"/>
                  </a:lnTo>
                  <a:lnTo>
                    <a:pt x="6990783" y="1542829"/>
                  </a:lnTo>
                  <a:lnTo>
                    <a:pt x="6984383" y="1606110"/>
                  </a:lnTo>
                  <a:lnTo>
                    <a:pt x="6975934" y="1668111"/>
                  </a:lnTo>
                  <a:lnTo>
                    <a:pt x="6965518" y="1728906"/>
                  </a:lnTo>
                  <a:lnTo>
                    <a:pt x="6953212" y="1788567"/>
                  </a:lnTo>
                  <a:lnTo>
                    <a:pt x="6939096" y="1847167"/>
                  </a:lnTo>
                  <a:lnTo>
                    <a:pt x="6923251" y="1904779"/>
                  </a:lnTo>
                  <a:lnTo>
                    <a:pt x="6905754" y="1961478"/>
                  </a:lnTo>
                  <a:lnTo>
                    <a:pt x="6886686" y="2017335"/>
                  </a:lnTo>
                  <a:lnTo>
                    <a:pt x="6866126" y="2072424"/>
                  </a:lnTo>
                  <a:lnTo>
                    <a:pt x="6844154" y="2126819"/>
                  </a:lnTo>
                  <a:lnTo>
                    <a:pt x="6820847" y="2180592"/>
                  </a:lnTo>
                  <a:lnTo>
                    <a:pt x="6796287" y="2233816"/>
                  </a:lnTo>
                  <a:lnTo>
                    <a:pt x="6770553" y="2286564"/>
                  </a:lnTo>
                  <a:lnTo>
                    <a:pt x="6743723" y="2338911"/>
                  </a:lnTo>
                  <a:lnTo>
                    <a:pt x="6715877" y="2390928"/>
                  </a:lnTo>
                  <a:lnTo>
                    <a:pt x="6687095" y="2442689"/>
                  </a:lnTo>
                  <a:lnTo>
                    <a:pt x="6657456" y="2494268"/>
                  </a:lnTo>
                  <a:lnTo>
                    <a:pt x="6627039" y="2545736"/>
                  </a:lnTo>
                  <a:lnTo>
                    <a:pt x="6595924" y="2597168"/>
                  </a:lnTo>
                  <a:lnTo>
                    <a:pt x="6564190" y="2648637"/>
                  </a:lnTo>
                  <a:lnTo>
                    <a:pt x="6515602" y="2726069"/>
                  </a:lnTo>
                  <a:lnTo>
                    <a:pt x="6365235" y="2962313"/>
                  </a:lnTo>
                  <a:lnTo>
                    <a:pt x="6331391" y="3016086"/>
                  </a:lnTo>
                  <a:lnTo>
                    <a:pt x="6297564" y="3070480"/>
                  </a:lnTo>
                  <a:lnTo>
                    <a:pt x="6263832" y="3125570"/>
                  </a:lnTo>
                  <a:lnTo>
                    <a:pt x="6230275" y="3181427"/>
                  </a:lnTo>
                  <a:lnTo>
                    <a:pt x="6196972" y="3238125"/>
                  </a:lnTo>
                  <a:lnTo>
                    <a:pt x="6164003" y="3295738"/>
                  </a:lnTo>
                  <a:lnTo>
                    <a:pt x="6131448" y="3354338"/>
                  </a:lnTo>
                  <a:lnTo>
                    <a:pt x="6099384" y="3413999"/>
                  </a:lnTo>
                  <a:lnTo>
                    <a:pt x="6067892" y="3474794"/>
                  </a:lnTo>
                  <a:lnTo>
                    <a:pt x="6037052" y="3536795"/>
                  </a:lnTo>
                  <a:lnTo>
                    <a:pt x="6006942" y="3600076"/>
                  </a:lnTo>
                  <a:lnTo>
                    <a:pt x="5977642" y="3664711"/>
                  </a:lnTo>
                  <a:lnTo>
                    <a:pt x="5949232" y="3730772"/>
                  </a:lnTo>
                  <a:lnTo>
                    <a:pt x="5921790" y="3798332"/>
                  </a:lnTo>
                  <a:lnTo>
                    <a:pt x="5895397" y="3867465"/>
                  </a:lnTo>
                  <a:lnTo>
                    <a:pt x="5870131" y="3938243"/>
                  </a:lnTo>
                  <a:lnTo>
                    <a:pt x="5846071" y="4010741"/>
                  </a:lnTo>
                  <a:lnTo>
                    <a:pt x="5834519" y="4047657"/>
                  </a:lnTo>
                  <a:lnTo>
                    <a:pt x="5823298" y="4085030"/>
                  </a:lnTo>
                  <a:lnTo>
                    <a:pt x="5812419" y="4122870"/>
                  </a:lnTo>
                  <a:lnTo>
                    <a:pt x="5801891" y="4161185"/>
                  </a:lnTo>
                  <a:lnTo>
                    <a:pt x="5791724" y="4199984"/>
                  </a:lnTo>
                  <a:lnTo>
                    <a:pt x="5781929" y="4239278"/>
                  </a:lnTo>
                  <a:lnTo>
                    <a:pt x="5772515" y="4279074"/>
                  </a:lnTo>
                  <a:lnTo>
                    <a:pt x="5763491" y="4319382"/>
                  </a:lnTo>
                  <a:lnTo>
                    <a:pt x="5754869" y="4360211"/>
                  </a:lnTo>
                  <a:lnTo>
                    <a:pt x="5746657" y="4401571"/>
                  </a:lnTo>
                  <a:lnTo>
                    <a:pt x="5738866" y="4443470"/>
                  </a:lnTo>
                  <a:lnTo>
                    <a:pt x="5731506" y="4485918"/>
                  </a:lnTo>
                  <a:lnTo>
                    <a:pt x="5724587" y="4528923"/>
                  </a:lnTo>
                  <a:lnTo>
                    <a:pt x="5718118" y="4572495"/>
                  </a:lnTo>
                  <a:lnTo>
                    <a:pt x="5712110" y="4616643"/>
                  </a:lnTo>
                  <a:lnTo>
                    <a:pt x="5706572" y="4661377"/>
                  </a:lnTo>
                  <a:lnTo>
                    <a:pt x="5701514" y="4706705"/>
                  </a:lnTo>
                  <a:lnTo>
                    <a:pt x="5696947" y="4752636"/>
                  </a:lnTo>
                  <a:lnTo>
                    <a:pt x="5692879" y="4799179"/>
                  </a:lnTo>
                  <a:lnTo>
                    <a:pt x="5689322" y="4846345"/>
                  </a:lnTo>
                  <a:lnTo>
                    <a:pt x="5686285" y="4894141"/>
                  </a:lnTo>
                  <a:lnTo>
                    <a:pt x="5683778" y="4942577"/>
                  </a:lnTo>
                  <a:lnTo>
                    <a:pt x="5681811" y="4991663"/>
                  </a:lnTo>
                  <a:lnTo>
                    <a:pt x="5680393" y="5041406"/>
                  </a:lnTo>
                  <a:lnTo>
                    <a:pt x="5679536" y="5091817"/>
                  </a:lnTo>
                  <a:lnTo>
                    <a:pt x="5679247" y="514289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35" dirty="0"/>
              <a:t> </a:t>
            </a:r>
            <a:r>
              <a:rPr spc="-135" dirty="0"/>
              <a:t>negocios</a:t>
            </a:r>
            <a:r>
              <a:rPr spc="-229" dirty="0"/>
              <a:t> </a:t>
            </a:r>
            <a:r>
              <a:rPr b="0" spc="-145" dirty="0">
                <a:latin typeface="Trebuchet MS"/>
                <a:cs typeface="Trebuchet MS"/>
              </a:rPr>
              <a:t>Acueducto</a:t>
            </a:r>
            <a:r>
              <a:rPr b="0" spc="-155" dirty="0">
                <a:latin typeface="Trebuchet MS"/>
                <a:cs typeface="Trebuchet MS"/>
              </a:rPr>
              <a:t> </a:t>
            </a:r>
            <a:r>
              <a:rPr b="0" spc="-145" dirty="0">
                <a:latin typeface="Trebuchet MS"/>
                <a:cs typeface="Trebuchet MS"/>
              </a:rPr>
              <a:t>y</a:t>
            </a:r>
            <a:r>
              <a:rPr b="0" spc="-150" dirty="0">
                <a:latin typeface="Trebuchet MS"/>
                <a:cs typeface="Trebuchet MS"/>
              </a:rPr>
              <a:t> </a:t>
            </a:r>
            <a:r>
              <a:rPr b="0" spc="-95" dirty="0">
                <a:latin typeface="Trebuchet MS"/>
                <a:cs typeface="Trebuchet MS"/>
              </a:rPr>
              <a:t>Alcantarillado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430650" y="1017724"/>
            <a:ext cx="6270625" cy="3543935"/>
            <a:chOff x="430650" y="1017724"/>
            <a:chExt cx="6270625" cy="3543935"/>
          </a:xfrm>
        </p:grpSpPr>
        <p:sp>
          <p:nvSpPr>
            <p:cNvPr id="8" name="object 8"/>
            <p:cNvSpPr/>
            <p:nvPr/>
          </p:nvSpPr>
          <p:spPr>
            <a:xfrm>
              <a:off x="430650" y="1017724"/>
              <a:ext cx="6270625" cy="115570"/>
            </a:xfrm>
            <a:custGeom>
              <a:avLst/>
              <a:gdLst/>
              <a:ahLst/>
              <a:cxnLst/>
              <a:rect l="l" t="t" r="r" b="b"/>
              <a:pathLst>
                <a:path w="6270625" h="115569">
                  <a:moveTo>
                    <a:pt x="62705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6270599" y="0"/>
                  </a:lnTo>
                  <a:lnTo>
                    <a:pt x="62705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59249" y="1345474"/>
              <a:ext cx="4712335" cy="3216275"/>
            </a:xfrm>
            <a:custGeom>
              <a:avLst/>
              <a:gdLst/>
              <a:ahLst/>
              <a:cxnLst/>
              <a:rect l="l" t="t" r="r" b="b"/>
              <a:pathLst>
                <a:path w="4712335" h="3216275">
                  <a:moveTo>
                    <a:pt x="4175789" y="3215999"/>
                  </a:moveTo>
                  <a:lnTo>
                    <a:pt x="536010" y="3215999"/>
                  </a:lnTo>
                  <a:lnTo>
                    <a:pt x="487222" y="3213809"/>
                  </a:lnTo>
                  <a:lnTo>
                    <a:pt x="439662" y="3207364"/>
                  </a:lnTo>
                  <a:lnTo>
                    <a:pt x="393517" y="3196853"/>
                  </a:lnTo>
                  <a:lnTo>
                    <a:pt x="348979" y="3182465"/>
                  </a:lnTo>
                  <a:lnTo>
                    <a:pt x="306235" y="3164391"/>
                  </a:lnTo>
                  <a:lnTo>
                    <a:pt x="265475" y="3142818"/>
                  </a:lnTo>
                  <a:lnTo>
                    <a:pt x="226889" y="3117937"/>
                  </a:lnTo>
                  <a:lnTo>
                    <a:pt x="190665" y="3089937"/>
                  </a:lnTo>
                  <a:lnTo>
                    <a:pt x="156993" y="3059006"/>
                  </a:lnTo>
                  <a:lnTo>
                    <a:pt x="126063" y="3025334"/>
                  </a:lnTo>
                  <a:lnTo>
                    <a:pt x="98062" y="2989110"/>
                  </a:lnTo>
                  <a:lnTo>
                    <a:pt x="73181" y="2950524"/>
                  </a:lnTo>
                  <a:lnTo>
                    <a:pt x="51608" y="2909764"/>
                  </a:lnTo>
                  <a:lnTo>
                    <a:pt x="33534" y="2867020"/>
                  </a:lnTo>
                  <a:lnTo>
                    <a:pt x="19146" y="2822482"/>
                  </a:lnTo>
                  <a:lnTo>
                    <a:pt x="8635" y="2776338"/>
                  </a:lnTo>
                  <a:lnTo>
                    <a:pt x="2190" y="2728777"/>
                  </a:lnTo>
                  <a:lnTo>
                    <a:pt x="0" y="2679989"/>
                  </a:lnTo>
                  <a:lnTo>
                    <a:pt x="0" y="536010"/>
                  </a:lnTo>
                  <a:lnTo>
                    <a:pt x="2190" y="487222"/>
                  </a:lnTo>
                  <a:lnTo>
                    <a:pt x="8635" y="439662"/>
                  </a:lnTo>
                  <a:lnTo>
                    <a:pt x="19146" y="393517"/>
                  </a:lnTo>
                  <a:lnTo>
                    <a:pt x="33534" y="348979"/>
                  </a:lnTo>
                  <a:lnTo>
                    <a:pt x="51608" y="306235"/>
                  </a:lnTo>
                  <a:lnTo>
                    <a:pt x="73181" y="265475"/>
                  </a:lnTo>
                  <a:lnTo>
                    <a:pt x="98062" y="226889"/>
                  </a:lnTo>
                  <a:lnTo>
                    <a:pt x="126063" y="190665"/>
                  </a:lnTo>
                  <a:lnTo>
                    <a:pt x="156993" y="156993"/>
                  </a:lnTo>
                  <a:lnTo>
                    <a:pt x="190665" y="126063"/>
                  </a:lnTo>
                  <a:lnTo>
                    <a:pt x="226889" y="98062"/>
                  </a:lnTo>
                  <a:lnTo>
                    <a:pt x="265475" y="73181"/>
                  </a:lnTo>
                  <a:lnTo>
                    <a:pt x="306235" y="51608"/>
                  </a:lnTo>
                  <a:lnTo>
                    <a:pt x="348979" y="33534"/>
                  </a:lnTo>
                  <a:lnTo>
                    <a:pt x="393517" y="19146"/>
                  </a:lnTo>
                  <a:lnTo>
                    <a:pt x="439662" y="8635"/>
                  </a:lnTo>
                  <a:lnTo>
                    <a:pt x="487222" y="2190"/>
                  </a:lnTo>
                  <a:lnTo>
                    <a:pt x="536010" y="0"/>
                  </a:lnTo>
                  <a:lnTo>
                    <a:pt x="4175789" y="0"/>
                  </a:lnTo>
                  <a:lnTo>
                    <a:pt x="4222918" y="2074"/>
                  </a:lnTo>
                  <a:lnTo>
                    <a:pt x="4269370" y="8229"/>
                  </a:lnTo>
                  <a:lnTo>
                    <a:pt x="4314896" y="18364"/>
                  </a:lnTo>
                  <a:lnTo>
                    <a:pt x="4359251" y="32374"/>
                  </a:lnTo>
                  <a:lnTo>
                    <a:pt x="4402186" y="50159"/>
                  </a:lnTo>
                  <a:lnTo>
                    <a:pt x="4443457" y="71615"/>
                  </a:lnTo>
                  <a:lnTo>
                    <a:pt x="4482815" y="96641"/>
                  </a:lnTo>
                  <a:lnTo>
                    <a:pt x="4520013" y="125135"/>
                  </a:lnTo>
                  <a:lnTo>
                    <a:pt x="4554806" y="156993"/>
                  </a:lnTo>
                  <a:lnTo>
                    <a:pt x="4586664" y="191786"/>
                  </a:lnTo>
                  <a:lnTo>
                    <a:pt x="4615158" y="228985"/>
                  </a:lnTo>
                  <a:lnTo>
                    <a:pt x="4640184" y="268342"/>
                  </a:lnTo>
                  <a:lnTo>
                    <a:pt x="4661641" y="309613"/>
                  </a:lnTo>
                  <a:lnTo>
                    <a:pt x="4679425" y="352548"/>
                  </a:lnTo>
                  <a:lnTo>
                    <a:pt x="4693436" y="396903"/>
                  </a:lnTo>
                  <a:lnTo>
                    <a:pt x="4703570" y="442429"/>
                  </a:lnTo>
                  <a:lnTo>
                    <a:pt x="4709725" y="488881"/>
                  </a:lnTo>
                  <a:lnTo>
                    <a:pt x="4711799" y="536010"/>
                  </a:lnTo>
                  <a:lnTo>
                    <a:pt x="4711799" y="2679989"/>
                  </a:lnTo>
                  <a:lnTo>
                    <a:pt x="4709609" y="2728777"/>
                  </a:lnTo>
                  <a:lnTo>
                    <a:pt x="4703164" y="2776338"/>
                  </a:lnTo>
                  <a:lnTo>
                    <a:pt x="4692653" y="2822482"/>
                  </a:lnTo>
                  <a:lnTo>
                    <a:pt x="4678265" y="2867020"/>
                  </a:lnTo>
                  <a:lnTo>
                    <a:pt x="4660191" y="2909764"/>
                  </a:lnTo>
                  <a:lnTo>
                    <a:pt x="4638618" y="2950524"/>
                  </a:lnTo>
                  <a:lnTo>
                    <a:pt x="4613737" y="2989110"/>
                  </a:lnTo>
                  <a:lnTo>
                    <a:pt x="4585737" y="3025334"/>
                  </a:lnTo>
                  <a:lnTo>
                    <a:pt x="4554806" y="3059006"/>
                  </a:lnTo>
                  <a:lnTo>
                    <a:pt x="4521134" y="3089937"/>
                  </a:lnTo>
                  <a:lnTo>
                    <a:pt x="4484910" y="3117937"/>
                  </a:lnTo>
                  <a:lnTo>
                    <a:pt x="4446324" y="3142818"/>
                  </a:lnTo>
                  <a:lnTo>
                    <a:pt x="4405564" y="3164391"/>
                  </a:lnTo>
                  <a:lnTo>
                    <a:pt x="4362820" y="3182465"/>
                  </a:lnTo>
                  <a:lnTo>
                    <a:pt x="4318282" y="3196853"/>
                  </a:lnTo>
                  <a:lnTo>
                    <a:pt x="4272138" y="3207364"/>
                  </a:lnTo>
                  <a:lnTo>
                    <a:pt x="4224577" y="3213809"/>
                  </a:lnTo>
                  <a:lnTo>
                    <a:pt x="4175789" y="3215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89267" y="1637246"/>
            <a:ext cx="4236720" cy="2621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14" dirty="0">
                <a:solidFill>
                  <a:srgbClr val="111111"/>
                </a:solidFill>
                <a:latin typeface="Trebuchet MS"/>
                <a:cs typeface="Trebuchet MS"/>
              </a:rPr>
              <a:t>Proyecto</a:t>
            </a:r>
            <a:r>
              <a:rPr sz="1600" b="1" spc="-10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600" b="1" spc="-95" dirty="0">
                <a:solidFill>
                  <a:srgbClr val="111111"/>
                </a:solidFill>
                <a:latin typeface="Trebuchet MS"/>
                <a:cs typeface="Trebuchet MS"/>
              </a:rPr>
              <a:t>filtración</a:t>
            </a:r>
            <a:r>
              <a:rPr sz="1600" b="1" spc="-10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600" b="1" spc="-130" dirty="0">
                <a:solidFill>
                  <a:srgbClr val="111111"/>
                </a:solidFill>
                <a:latin typeface="Trebuchet MS"/>
                <a:cs typeface="Trebuchet MS"/>
              </a:rPr>
              <a:t>en</a:t>
            </a:r>
            <a:r>
              <a:rPr sz="1600" b="1" spc="-105" dirty="0">
                <a:solidFill>
                  <a:srgbClr val="111111"/>
                </a:solidFill>
                <a:latin typeface="Trebuchet MS"/>
                <a:cs typeface="Trebuchet MS"/>
              </a:rPr>
              <a:t> lecho</a:t>
            </a:r>
            <a:r>
              <a:rPr sz="1600" b="1" spc="-10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600" b="1" spc="-75" dirty="0">
                <a:solidFill>
                  <a:srgbClr val="111111"/>
                </a:solidFill>
                <a:latin typeface="Trebuchet MS"/>
                <a:cs typeface="Trebuchet MS"/>
              </a:rPr>
              <a:t>del</a:t>
            </a:r>
            <a:r>
              <a:rPr sz="1600" b="1" spc="-10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600" b="1" spc="-25" dirty="0">
                <a:solidFill>
                  <a:srgbClr val="111111"/>
                </a:solidFill>
                <a:latin typeface="Trebuchet MS"/>
                <a:cs typeface="Trebuchet MS"/>
              </a:rPr>
              <a:t>río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10"/>
              </a:spcBef>
            </a:pPr>
            <a:endParaRPr sz="1600">
              <a:latin typeface="Trebuchet MS"/>
              <a:cs typeface="Trebuchet MS"/>
            </a:endParaRPr>
          </a:p>
          <a:p>
            <a:pPr marL="12700" marR="5080">
              <a:lnSpc>
                <a:spcPts val="1650"/>
              </a:lnSpc>
            </a:pPr>
            <a:r>
              <a:rPr sz="1400" spc="-80" dirty="0">
                <a:solidFill>
                  <a:srgbClr val="111111"/>
                </a:solidFill>
                <a:latin typeface="Trebuchet MS"/>
                <a:cs typeface="Trebuchet MS"/>
              </a:rPr>
              <a:t>El 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proyecto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de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construcción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de</a:t>
            </a:r>
            <a:r>
              <a:rPr sz="1400" spc="-8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40" dirty="0">
                <a:solidFill>
                  <a:srgbClr val="111111"/>
                </a:solidFill>
                <a:latin typeface="Trebuchet MS"/>
                <a:cs typeface="Trebuchet MS"/>
              </a:rPr>
              <a:t>un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0" dirty="0">
                <a:solidFill>
                  <a:srgbClr val="111111"/>
                </a:solidFill>
                <a:latin typeface="Trebuchet MS"/>
                <a:cs typeface="Trebuchet MS"/>
              </a:rPr>
              <a:t>sistema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de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111111"/>
                </a:solidFill>
                <a:latin typeface="Trebuchet MS"/>
                <a:cs typeface="Trebuchet MS"/>
              </a:rPr>
              <a:t>captación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del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0" dirty="0">
                <a:solidFill>
                  <a:srgbClr val="111111"/>
                </a:solidFill>
                <a:latin typeface="Trebuchet MS"/>
                <a:cs typeface="Trebuchet MS"/>
              </a:rPr>
              <a:t>río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85" dirty="0">
                <a:solidFill>
                  <a:srgbClr val="111111"/>
                </a:solidFill>
                <a:latin typeface="Trebuchet MS"/>
                <a:cs typeface="Trebuchet MS"/>
              </a:rPr>
              <a:t>Cauca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en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0" dirty="0">
                <a:solidFill>
                  <a:srgbClr val="111111"/>
                </a:solidFill>
                <a:latin typeface="Trebuchet MS"/>
                <a:cs typeface="Trebuchet MS"/>
              </a:rPr>
              <a:t>Santiago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de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85" dirty="0">
                <a:solidFill>
                  <a:srgbClr val="111111"/>
                </a:solidFill>
                <a:latin typeface="Trebuchet MS"/>
                <a:cs typeface="Trebuchet MS"/>
              </a:rPr>
              <a:t>Cali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0" dirty="0">
                <a:solidFill>
                  <a:srgbClr val="111111"/>
                </a:solidFill>
                <a:latin typeface="Trebuchet MS"/>
                <a:cs typeface="Trebuchet MS"/>
              </a:rPr>
              <a:t>inició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11111"/>
                </a:solidFill>
                <a:latin typeface="Trebuchet MS"/>
                <a:cs typeface="Trebuchet MS"/>
              </a:rPr>
              <a:t>sus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111111"/>
                </a:solidFill>
                <a:latin typeface="Trebuchet MS"/>
                <a:cs typeface="Trebuchet MS"/>
              </a:rPr>
              <a:t>trámites 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precontractuales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en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60" dirty="0">
                <a:solidFill>
                  <a:srgbClr val="111111"/>
                </a:solidFill>
                <a:latin typeface="Trebuchet MS"/>
                <a:cs typeface="Trebuchet MS"/>
              </a:rPr>
              <a:t>el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35" dirty="0">
                <a:solidFill>
                  <a:srgbClr val="111111"/>
                </a:solidFill>
                <a:latin typeface="Trebuchet MS"/>
                <a:cs typeface="Trebuchet MS"/>
              </a:rPr>
              <a:t>año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2020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y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adjudicó </a:t>
            </a:r>
            <a:r>
              <a:rPr sz="1400" spc="-20" dirty="0">
                <a:solidFill>
                  <a:srgbClr val="111111"/>
                </a:solidFill>
                <a:latin typeface="Trebuchet MS"/>
                <a:cs typeface="Trebuchet MS"/>
              </a:rPr>
              <a:t>los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111111"/>
                </a:solidFill>
                <a:latin typeface="Trebuchet MS"/>
                <a:cs typeface="Trebuchet MS"/>
              </a:rPr>
              <a:t>contratos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de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60" dirty="0">
                <a:solidFill>
                  <a:srgbClr val="111111"/>
                </a:solidFill>
                <a:latin typeface="Trebuchet MS"/>
                <a:cs typeface="Trebuchet MS"/>
              </a:rPr>
              <a:t>obra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85" dirty="0">
                <a:solidFill>
                  <a:srgbClr val="111111"/>
                </a:solidFill>
                <a:latin typeface="Trebuchet MS"/>
                <a:cs typeface="Trebuchet MS"/>
              </a:rPr>
              <a:t>e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interventoría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en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60" dirty="0">
                <a:solidFill>
                  <a:srgbClr val="111111"/>
                </a:solidFill>
                <a:latin typeface="Trebuchet MS"/>
                <a:cs typeface="Trebuchet MS"/>
              </a:rPr>
              <a:t>el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150" dirty="0">
                <a:solidFill>
                  <a:srgbClr val="111111"/>
                </a:solidFill>
                <a:latin typeface="Trebuchet MS"/>
                <a:cs typeface="Trebuchet MS"/>
              </a:rPr>
              <a:t>2021.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80" dirty="0">
                <a:solidFill>
                  <a:srgbClr val="111111"/>
                </a:solidFill>
                <a:latin typeface="Trebuchet MS"/>
                <a:cs typeface="Trebuchet MS"/>
              </a:rPr>
              <a:t>El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0" dirty="0">
                <a:solidFill>
                  <a:srgbClr val="111111"/>
                </a:solidFill>
                <a:latin typeface="Trebuchet MS"/>
                <a:cs typeface="Trebuchet MS"/>
              </a:rPr>
              <a:t>sistema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45" dirty="0">
                <a:solidFill>
                  <a:srgbClr val="111111"/>
                </a:solidFill>
                <a:latin typeface="Trebuchet MS"/>
                <a:cs typeface="Trebuchet MS"/>
              </a:rPr>
              <a:t>consiste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111111"/>
                </a:solidFill>
                <a:latin typeface="Trebuchet MS"/>
                <a:cs typeface="Trebuchet MS"/>
              </a:rPr>
              <a:t>en </a:t>
            </a:r>
            <a:r>
              <a:rPr sz="1400" spc="-40" dirty="0">
                <a:solidFill>
                  <a:srgbClr val="111111"/>
                </a:solidFill>
                <a:latin typeface="Trebuchet MS"/>
                <a:cs typeface="Trebuchet MS"/>
              </a:rPr>
              <a:t>un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pozo</a:t>
            </a:r>
            <a:r>
              <a:rPr sz="1400" spc="-65" dirty="0">
                <a:solidFill>
                  <a:srgbClr val="111111"/>
                </a:solidFill>
                <a:latin typeface="Trebuchet MS"/>
                <a:cs typeface="Trebuchet MS"/>
              </a:rPr>
              <a:t> radial 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como </a:t>
            </a:r>
            <a:r>
              <a:rPr sz="1400" spc="-50" dirty="0">
                <a:solidFill>
                  <a:srgbClr val="111111"/>
                </a:solidFill>
                <a:latin typeface="Trebuchet MS"/>
                <a:cs typeface="Trebuchet MS"/>
              </a:rPr>
              <a:t>módulo</a:t>
            </a:r>
            <a:r>
              <a:rPr sz="1400" spc="-6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de</a:t>
            </a:r>
            <a:r>
              <a:rPr sz="1400" spc="-6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filtración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en</a:t>
            </a:r>
            <a:r>
              <a:rPr sz="1400" spc="-6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60" dirty="0">
                <a:solidFill>
                  <a:srgbClr val="111111"/>
                </a:solidFill>
                <a:latin typeface="Trebuchet MS"/>
                <a:cs typeface="Trebuchet MS"/>
              </a:rPr>
              <a:t>lecho</a:t>
            </a:r>
            <a:r>
              <a:rPr sz="1400" spc="-6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del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111111"/>
                </a:solidFill>
                <a:latin typeface="Trebuchet MS"/>
                <a:cs typeface="Trebuchet MS"/>
              </a:rPr>
              <a:t>río </a:t>
            </a:r>
            <a:r>
              <a:rPr sz="1400" spc="-125" dirty="0">
                <a:solidFill>
                  <a:srgbClr val="111111"/>
                </a:solidFill>
                <a:latin typeface="Trebuchet MS"/>
                <a:cs typeface="Trebuchet MS"/>
              </a:rPr>
              <a:t>(FLR),</a:t>
            </a:r>
            <a:r>
              <a:rPr sz="1400" spc="-6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0" dirty="0">
                <a:solidFill>
                  <a:srgbClr val="111111"/>
                </a:solidFill>
                <a:latin typeface="Trebuchet MS"/>
                <a:cs typeface="Trebuchet MS"/>
              </a:rPr>
              <a:t>que</a:t>
            </a:r>
            <a:r>
              <a:rPr sz="14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requiere</a:t>
            </a:r>
            <a:r>
              <a:rPr sz="14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de</a:t>
            </a:r>
            <a:r>
              <a:rPr sz="14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varias</a:t>
            </a:r>
            <a:r>
              <a:rPr sz="1400" spc="-60" dirty="0">
                <a:solidFill>
                  <a:srgbClr val="111111"/>
                </a:solidFill>
                <a:latin typeface="Trebuchet MS"/>
                <a:cs typeface="Trebuchet MS"/>
              </a:rPr>
              <a:t> actividades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de</a:t>
            </a:r>
            <a:r>
              <a:rPr sz="14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111111"/>
                </a:solidFill>
                <a:latin typeface="Trebuchet MS"/>
                <a:cs typeface="Trebuchet MS"/>
              </a:rPr>
              <a:t>construcción </a:t>
            </a:r>
            <a:r>
              <a:rPr sz="1400" spc="-85" dirty="0">
                <a:solidFill>
                  <a:srgbClr val="111111"/>
                </a:solidFill>
                <a:latin typeface="Trebuchet MS"/>
                <a:cs typeface="Trebuchet MS"/>
              </a:rPr>
              <a:t>e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65" dirty="0">
                <a:solidFill>
                  <a:srgbClr val="111111"/>
                </a:solidFill>
                <a:latin typeface="Trebuchet MS"/>
                <a:cs typeface="Trebuchet MS"/>
              </a:rPr>
              <a:t>instalación.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Al </a:t>
            </a:r>
            <a:r>
              <a:rPr sz="1400" spc="-60" dirty="0">
                <a:solidFill>
                  <a:srgbClr val="111111"/>
                </a:solidFill>
                <a:latin typeface="Trebuchet MS"/>
                <a:cs typeface="Trebuchet MS"/>
              </a:rPr>
              <a:t>30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de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septiembre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de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130" dirty="0">
                <a:solidFill>
                  <a:srgbClr val="111111"/>
                </a:solidFill>
                <a:latin typeface="Trebuchet MS"/>
                <a:cs typeface="Trebuchet MS"/>
              </a:rPr>
              <a:t>2023,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60" dirty="0">
                <a:solidFill>
                  <a:srgbClr val="111111"/>
                </a:solidFill>
                <a:latin typeface="Trebuchet MS"/>
                <a:cs typeface="Trebuchet MS"/>
              </a:rPr>
              <a:t>el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proyecto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111111"/>
                </a:solidFill>
                <a:latin typeface="Trebuchet MS"/>
                <a:cs typeface="Trebuchet MS"/>
              </a:rPr>
              <a:t>ha </a:t>
            </a:r>
            <a:r>
              <a:rPr sz="1400" spc="-65" dirty="0">
                <a:solidFill>
                  <a:srgbClr val="111111"/>
                </a:solidFill>
                <a:latin typeface="Trebuchet MS"/>
                <a:cs typeface="Trebuchet MS"/>
              </a:rPr>
              <a:t>alcanzado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40" dirty="0">
                <a:solidFill>
                  <a:srgbClr val="111111"/>
                </a:solidFill>
                <a:latin typeface="Trebuchet MS"/>
                <a:cs typeface="Trebuchet MS"/>
              </a:rPr>
              <a:t>un</a:t>
            </a:r>
            <a:r>
              <a:rPr sz="1400" spc="-6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80" dirty="0">
                <a:solidFill>
                  <a:srgbClr val="111111"/>
                </a:solidFill>
                <a:latin typeface="Trebuchet MS"/>
                <a:cs typeface="Trebuchet MS"/>
              </a:rPr>
              <a:t>avance</a:t>
            </a:r>
            <a:r>
              <a:rPr sz="1400" spc="-6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40" dirty="0">
                <a:solidFill>
                  <a:srgbClr val="111111"/>
                </a:solidFill>
                <a:latin typeface="Trebuchet MS"/>
                <a:cs typeface="Trebuchet MS"/>
              </a:rPr>
              <a:t>físico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del</a:t>
            </a:r>
            <a:r>
              <a:rPr sz="1400" spc="-6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95" dirty="0">
                <a:solidFill>
                  <a:srgbClr val="111111"/>
                </a:solidFill>
                <a:latin typeface="Trebuchet MS"/>
                <a:cs typeface="Trebuchet MS"/>
              </a:rPr>
              <a:t>39,75%</a:t>
            </a:r>
            <a:r>
              <a:rPr sz="1400" spc="-6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75" dirty="0">
                <a:solidFill>
                  <a:srgbClr val="111111"/>
                </a:solidFill>
                <a:latin typeface="Trebuchet MS"/>
                <a:cs typeface="Trebuchet MS"/>
              </a:rPr>
              <a:t>y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40" dirty="0">
                <a:solidFill>
                  <a:srgbClr val="111111"/>
                </a:solidFill>
                <a:latin typeface="Trebuchet MS"/>
                <a:cs typeface="Trebuchet MS"/>
              </a:rPr>
              <a:t>un</a:t>
            </a:r>
            <a:r>
              <a:rPr sz="1400" spc="-6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80" dirty="0">
                <a:solidFill>
                  <a:srgbClr val="111111"/>
                </a:solidFill>
                <a:latin typeface="Trebuchet MS"/>
                <a:cs typeface="Trebuchet MS"/>
              </a:rPr>
              <a:t>avance</a:t>
            </a:r>
            <a:r>
              <a:rPr sz="1400" spc="-9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general del</a:t>
            </a:r>
            <a:r>
              <a:rPr sz="1400" spc="-6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105" dirty="0">
                <a:solidFill>
                  <a:srgbClr val="111111"/>
                </a:solidFill>
                <a:latin typeface="Trebuchet MS"/>
                <a:cs typeface="Trebuchet MS"/>
              </a:rPr>
              <a:t>54,91%.</a:t>
            </a:r>
            <a:r>
              <a:rPr sz="1400" spc="-6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95" dirty="0">
                <a:solidFill>
                  <a:srgbClr val="111111"/>
                </a:solidFill>
                <a:latin typeface="Trebuchet MS"/>
                <a:cs typeface="Trebuchet MS"/>
              </a:rPr>
              <a:t>Actualmente,</a:t>
            </a:r>
            <a:r>
              <a:rPr sz="14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111111"/>
                </a:solidFill>
                <a:latin typeface="Trebuchet MS"/>
                <a:cs typeface="Trebuchet MS"/>
              </a:rPr>
              <a:t>se</a:t>
            </a:r>
            <a:r>
              <a:rPr sz="1400" spc="-6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está</a:t>
            </a:r>
            <a:r>
              <a:rPr sz="1400" spc="-6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trabajando</a:t>
            </a:r>
            <a:r>
              <a:rPr sz="14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en</a:t>
            </a:r>
            <a:r>
              <a:rPr sz="1400" spc="-6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111111"/>
                </a:solidFill>
                <a:latin typeface="Trebuchet MS"/>
                <a:cs typeface="Trebuchet MS"/>
              </a:rPr>
              <a:t>la </a:t>
            </a:r>
            <a:r>
              <a:rPr sz="1400" spc="-50" dirty="0">
                <a:solidFill>
                  <a:srgbClr val="111111"/>
                </a:solidFill>
                <a:latin typeface="Trebuchet MS"/>
                <a:cs typeface="Trebuchet MS"/>
              </a:rPr>
              <a:t>instalación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de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111111"/>
                </a:solidFill>
                <a:latin typeface="Trebuchet MS"/>
                <a:cs typeface="Trebuchet MS"/>
              </a:rPr>
              <a:t>los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0" dirty="0">
                <a:solidFill>
                  <a:srgbClr val="111111"/>
                </a:solidFill>
                <a:latin typeface="Trebuchet MS"/>
                <a:cs typeface="Trebuchet MS"/>
              </a:rPr>
              <a:t>drenes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laterales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del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111111"/>
                </a:solidFill>
                <a:latin typeface="Trebuchet MS"/>
                <a:cs typeface="Trebuchet MS"/>
              </a:rPr>
              <a:t>pozo</a:t>
            </a:r>
            <a:r>
              <a:rPr sz="1400" spc="-7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111111"/>
                </a:solidFill>
                <a:latin typeface="Trebuchet MS"/>
                <a:cs typeface="Trebuchet MS"/>
              </a:rPr>
              <a:t>radial.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169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35" dirty="0"/>
              <a:t> </a:t>
            </a:r>
            <a:r>
              <a:rPr spc="-135" dirty="0"/>
              <a:t>negocios</a:t>
            </a:r>
            <a:r>
              <a:rPr spc="-229" dirty="0"/>
              <a:t> </a:t>
            </a:r>
            <a:r>
              <a:rPr b="0" spc="-145" dirty="0">
                <a:latin typeface="Trebuchet MS"/>
                <a:cs typeface="Trebuchet MS"/>
              </a:rPr>
              <a:t>Acueducto</a:t>
            </a:r>
            <a:r>
              <a:rPr b="0" spc="-155" dirty="0">
                <a:latin typeface="Trebuchet MS"/>
                <a:cs typeface="Trebuchet MS"/>
              </a:rPr>
              <a:t> </a:t>
            </a:r>
            <a:r>
              <a:rPr b="0" spc="-145" dirty="0">
                <a:latin typeface="Trebuchet MS"/>
                <a:cs typeface="Trebuchet MS"/>
              </a:rPr>
              <a:t>y</a:t>
            </a:r>
            <a:r>
              <a:rPr b="0" spc="-150" dirty="0">
                <a:latin typeface="Trebuchet MS"/>
                <a:cs typeface="Trebuchet MS"/>
              </a:rPr>
              <a:t> </a:t>
            </a:r>
            <a:r>
              <a:rPr b="0" spc="-95" dirty="0">
                <a:latin typeface="Trebuchet MS"/>
                <a:cs typeface="Trebuchet MS"/>
              </a:rPr>
              <a:t>Alcantarillado</a:t>
            </a:r>
          </a:p>
        </p:txBody>
      </p:sp>
      <p:sp>
        <p:nvSpPr>
          <p:cNvPr id="3" name="object 3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30125" y="1805550"/>
            <a:ext cx="4404299" cy="28400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10599" y="1323159"/>
            <a:ext cx="6058535" cy="3249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85" dirty="0">
                <a:latin typeface="Trebuchet MS"/>
                <a:cs typeface="Trebuchet MS"/>
              </a:rPr>
              <a:t>Distinciones</a:t>
            </a:r>
            <a:r>
              <a:rPr sz="1600" b="1" spc="-100" dirty="0">
                <a:latin typeface="Trebuchet MS"/>
                <a:cs typeface="Trebuchet MS"/>
              </a:rPr>
              <a:t> </a:t>
            </a:r>
            <a:r>
              <a:rPr sz="1600" b="1" spc="-65" dirty="0">
                <a:latin typeface="Trebuchet MS"/>
                <a:cs typeface="Trebuchet MS"/>
              </a:rPr>
              <a:t>al</a:t>
            </a:r>
            <a:r>
              <a:rPr sz="1600" b="1" spc="-100" dirty="0">
                <a:latin typeface="Trebuchet MS"/>
                <a:cs typeface="Trebuchet MS"/>
              </a:rPr>
              <a:t> </a:t>
            </a:r>
            <a:r>
              <a:rPr sz="1600" b="1" spc="-110" dirty="0">
                <a:latin typeface="Trebuchet MS"/>
                <a:cs typeface="Trebuchet MS"/>
              </a:rPr>
              <a:t>proyecto</a:t>
            </a:r>
            <a:r>
              <a:rPr sz="1600" b="1" spc="-100" dirty="0">
                <a:latin typeface="Trebuchet MS"/>
                <a:cs typeface="Trebuchet MS"/>
              </a:rPr>
              <a:t> </a:t>
            </a:r>
            <a:r>
              <a:rPr sz="1600" b="1" spc="-95" dirty="0">
                <a:latin typeface="Trebuchet MS"/>
                <a:cs typeface="Trebuchet MS"/>
              </a:rPr>
              <a:t>filtración </a:t>
            </a:r>
            <a:r>
              <a:rPr sz="1600" b="1" spc="-130" dirty="0">
                <a:latin typeface="Trebuchet MS"/>
                <a:cs typeface="Trebuchet MS"/>
              </a:rPr>
              <a:t>en</a:t>
            </a:r>
            <a:r>
              <a:rPr sz="1600" b="1" spc="-100" dirty="0">
                <a:latin typeface="Trebuchet MS"/>
                <a:cs typeface="Trebuchet MS"/>
              </a:rPr>
              <a:t> </a:t>
            </a:r>
            <a:r>
              <a:rPr sz="1600" b="1" spc="-105" dirty="0">
                <a:latin typeface="Trebuchet MS"/>
                <a:cs typeface="Trebuchet MS"/>
              </a:rPr>
              <a:t>lecho</a:t>
            </a:r>
            <a:r>
              <a:rPr sz="1600" b="1" spc="-100" dirty="0">
                <a:latin typeface="Trebuchet MS"/>
                <a:cs typeface="Trebuchet MS"/>
              </a:rPr>
              <a:t> </a:t>
            </a:r>
            <a:r>
              <a:rPr sz="1600" b="1" spc="-75" dirty="0">
                <a:latin typeface="Trebuchet MS"/>
                <a:cs typeface="Trebuchet MS"/>
              </a:rPr>
              <a:t>del</a:t>
            </a:r>
            <a:r>
              <a:rPr sz="1600" b="1" spc="-100" dirty="0">
                <a:latin typeface="Trebuchet MS"/>
                <a:cs typeface="Trebuchet MS"/>
              </a:rPr>
              <a:t> </a:t>
            </a:r>
            <a:r>
              <a:rPr sz="1600" b="1" spc="-85" dirty="0">
                <a:latin typeface="Trebuchet MS"/>
                <a:cs typeface="Trebuchet MS"/>
              </a:rPr>
              <a:t>río</a:t>
            </a:r>
            <a:r>
              <a:rPr sz="1600" b="1" spc="-95" dirty="0">
                <a:latin typeface="Trebuchet MS"/>
                <a:cs typeface="Trebuchet MS"/>
              </a:rPr>
              <a:t> </a:t>
            </a:r>
            <a:r>
              <a:rPr sz="1600" b="1" spc="-80" dirty="0">
                <a:latin typeface="Trebuchet MS"/>
                <a:cs typeface="Trebuchet MS"/>
              </a:rPr>
              <a:t>distinción</a:t>
            </a:r>
            <a:r>
              <a:rPr sz="1600" b="1" spc="-100" dirty="0">
                <a:latin typeface="Trebuchet MS"/>
                <a:cs typeface="Trebuchet MS"/>
              </a:rPr>
              <a:t> </a:t>
            </a:r>
            <a:r>
              <a:rPr sz="1600" b="1" spc="-65" dirty="0">
                <a:latin typeface="Trebuchet MS"/>
                <a:cs typeface="Trebuchet MS"/>
              </a:rPr>
              <a:t>colciencias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600">
              <a:latin typeface="Trebuchet MS"/>
              <a:cs typeface="Trebuchet MS"/>
            </a:endParaRPr>
          </a:p>
          <a:p>
            <a:pPr marL="12700" marR="3048635">
              <a:lnSpc>
                <a:spcPct val="114999"/>
              </a:lnSpc>
            </a:pPr>
            <a:r>
              <a:rPr sz="1300" b="1" spc="-100" dirty="0">
                <a:latin typeface="Trebuchet MS"/>
                <a:cs typeface="Trebuchet MS"/>
              </a:rPr>
              <a:t>EMCALI </a:t>
            </a:r>
            <a:r>
              <a:rPr sz="1300" b="1" spc="-105" dirty="0">
                <a:latin typeface="Trebuchet MS"/>
                <a:cs typeface="Trebuchet MS"/>
              </a:rPr>
              <a:t>EICE</a:t>
            </a:r>
            <a:r>
              <a:rPr sz="1300" b="1" spc="-100" dirty="0">
                <a:latin typeface="Trebuchet MS"/>
                <a:cs typeface="Trebuchet MS"/>
              </a:rPr>
              <a:t> </a:t>
            </a:r>
            <a:r>
              <a:rPr sz="1300" b="1" spc="-70" dirty="0">
                <a:latin typeface="Trebuchet MS"/>
                <a:cs typeface="Trebuchet MS"/>
              </a:rPr>
              <a:t>ESP</a:t>
            </a:r>
            <a:r>
              <a:rPr sz="1300" b="1" spc="-6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presentó </a:t>
            </a:r>
            <a:r>
              <a:rPr sz="1300" spc="-70" dirty="0">
                <a:latin typeface="Trebuchet MS"/>
                <a:cs typeface="Trebuchet MS"/>
              </a:rPr>
              <a:t>ante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Ministerio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0" dirty="0">
                <a:latin typeface="Trebuchet MS"/>
                <a:cs typeface="Trebuchet MS"/>
              </a:rPr>
              <a:t> la </a:t>
            </a:r>
            <a:r>
              <a:rPr sz="1300" spc="-90" dirty="0">
                <a:latin typeface="Trebuchet MS"/>
                <a:cs typeface="Trebuchet MS"/>
              </a:rPr>
              <a:t>Ciencia,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Tecnología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80" dirty="0">
                <a:latin typeface="Trebuchet MS"/>
                <a:cs typeface="Trebuchet MS"/>
              </a:rPr>
              <a:t>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Innovación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un </a:t>
            </a:r>
            <a:r>
              <a:rPr sz="1300" spc="-70" dirty="0">
                <a:latin typeface="Trebuchet MS"/>
                <a:cs typeface="Trebuchet MS"/>
              </a:rPr>
              <a:t>proyecto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para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fortalecer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captación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de </a:t>
            </a:r>
            <a:r>
              <a:rPr sz="1300" spc="-60" dirty="0">
                <a:latin typeface="Trebuchet MS"/>
                <a:cs typeface="Trebuchet MS"/>
              </a:rPr>
              <a:t>agua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del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río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85" dirty="0">
                <a:latin typeface="Trebuchet MS"/>
                <a:cs typeface="Trebuchet MS"/>
              </a:rPr>
              <a:t>Cauca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mediante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una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tecnología </a:t>
            </a:r>
            <a:r>
              <a:rPr sz="1300" spc="-75" dirty="0">
                <a:latin typeface="Trebuchet MS"/>
                <a:cs typeface="Trebuchet MS"/>
              </a:rPr>
              <a:t>verde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filtración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90" dirty="0">
                <a:latin typeface="Trebuchet MS"/>
                <a:cs typeface="Trebuchet MS"/>
              </a:rPr>
              <a:t>lecho.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80" dirty="0">
                <a:latin typeface="Trebuchet MS"/>
                <a:cs typeface="Trebuchet MS"/>
              </a:rPr>
              <a:t>El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proyecto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fue </a:t>
            </a:r>
            <a:r>
              <a:rPr sz="1300" spc="-55" dirty="0">
                <a:latin typeface="Trebuchet MS"/>
                <a:cs typeface="Trebuchet MS"/>
              </a:rPr>
              <a:t>registrado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en</a:t>
            </a:r>
            <a:r>
              <a:rPr sz="1300" spc="-60" dirty="0">
                <a:latin typeface="Trebuchet MS"/>
                <a:cs typeface="Trebuchet MS"/>
              </a:rPr>
              <a:t> la </a:t>
            </a:r>
            <a:r>
              <a:rPr sz="1300" spc="-65" dirty="0">
                <a:latin typeface="Trebuchet MS"/>
                <a:cs typeface="Trebuchet MS"/>
              </a:rPr>
              <a:t>convocatoria</a:t>
            </a:r>
            <a:r>
              <a:rPr sz="1300" spc="-60" dirty="0">
                <a:latin typeface="Trebuchet MS"/>
                <a:cs typeface="Trebuchet MS"/>
              </a:rPr>
              <a:t> número </a:t>
            </a:r>
            <a:r>
              <a:rPr sz="1300" spc="-130" dirty="0">
                <a:latin typeface="Trebuchet MS"/>
                <a:cs typeface="Trebuchet MS"/>
              </a:rPr>
              <a:t>913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de </a:t>
            </a:r>
            <a:r>
              <a:rPr sz="1300" spc="-100" dirty="0">
                <a:latin typeface="Trebuchet MS"/>
                <a:cs typeface="Trebuchet MS"/>
              </a:rPr>
              <a:t>2022</a:t>
            </a:r>
            <a:r>
              <a:rPr sz="1300" spc="-8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7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obtuvo</a:t>
            </a:r>
            <a:r>
              <a:rPr sz="1300" spc="-7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un</a:t>
            </a:r>
            <a:r>
              <a:rPr sz="1300" spc="-75" dirty="0">
                <a:latin typeface="Trebuchet MS"/>
                <a:cs typeface="Trebuchet MS"/>
              </a:rPr>
              <a:t> puntaje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7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84</a:t>
            </a:r>
            <a:r>
              <a:rPr sz="1300" spc="-7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7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100 </a:t>
            </a:r>
            <a:r>
              <a:rPr sz="1300" spc="-65" dirty="0">
                <a:latin typeface="Trebuchet MS"/>
                <a:cs typeface="Trebuchet MS"/>
              </a:rPr>
              <a:t>puntos,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siendo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aprobado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35" dirty="0">
                <a:latin typeface="Trebuchet MS"/>
                <a:cs typeface="Trebuchet MS"/>
              </a:rPr>
              <a:t>por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ministerio </a:t>
            </a:r>
            <a:r>
              <a:rPr sz="1300" spc="-55" dirty="0">
                <a:latin typeface="Trebuchet MS"/>
                <a:cs typeface="Trebuchet MS"/>
              </a:rPr>
              <a:t>en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junio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125" dirty="0">
                <a:latin typeface="Trebuchet MS"/>
                <a:cs typeface="Trebuchet MS"/>
              </a:rPr>
              <a:t>2022.</a:t>
            </a:r>
            <a:r>
              <a:rPr sz="1300" spc="-70" dirty="0">
                <a:latin typeface="Trebuchet MS"/>
                <a:cs typeface="Trebuchet MS"/>
              </a:rPr>
              <a:t> Gracias </a:t>
            </a:r>
            <a:r>
              <a:rPr sz="1300" spc="-55" dirty="0">
                <a:latin typeface="Trebuchet MS"/>
                <a:cs typeface="Trebuchet MS"/>
              </a:rPr>
              <a:t>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85" dirty="0">
                <a:latin typeface="Trebuchet MS"/>
                <a:cs typeface="Trebuchet MS"/>
              </a:rPr>
              <a:t>esto,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EMCALI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EICE </a:t>
            </a:r>
            <a:r>
              <a:rPr sz="1300" spc="-50" dirty="0">
                <a:latin typeface="Trebuchet MS"/>
                <a:cs typeface="Trebuchet MS"/>
              </a:rPr>
              <a:t>ESP</a:t>
            </a:r>
            <a:r>
              <a:rPr sz="1300" spc="-55" dirty="0">
                <a:latin typeface="Trebuchet MS"/>
                <a:cs typeface="Trebuchet MS"/>
              </a:rPr>
              <a:t> podrá </a:t>
            </a:r>
            <a:r>
              <a:rPr sz="1300" spc="-80" dirty="0">
                <a:latin typeface="Trebuchet MS"/>
                <a:cs typeface="Trebuchet MS"/>
              </a:rPr>
              <a:t>acceder</a:t>
            </a:r>
            <a:r>
              <a:rPr sz="1300" spc="-55" dirty="0">
                <a:latin typeface="Trebuchet MS"/>
                <a:cs typeface="Trebuchet MS"/>
              </a:rPr>
              <a:t> a </a:t>
            </a:r>
            <a:r>
              <a:rPr sz="1300" spc="-60" dirty="0">
                <a:latin typeface="Trebuchet MS"/>
                <a:cs typeface="Trebuchet MS"/>
              </a:rPr>
              <a:t>beneficios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tributarios </a:t>
            </a:r>
            <a:r>
              <a:rPr sz="1300" spc="-35" dirty="0">
                <a:latin typeface="Trebuchet MS"/>
                <a:cs typeface="Trebuchet MS"/>
              </a:rPr>
              <a:t>por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120" dirty="0">
                <a:latin typeface="Trebuchet MS"/>
                <a:cs typeface="Trebuchet MS"/>
              </a:rPr>
              <a:t>$20.464.241.820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35" dirty="0">
                <a:latin typeface="Trebuchet MS"/>
                <a:cs typeface="Trebuchet MS"/>
              </a:rPr>
              <a:t>por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su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inversión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en </a:t>
            </a:r>
            <a:r>
              <a:rPr sz="1300" spc="-90" dirty="0">
                <a:latin typeface="Trebuchet MS"/>
                <a:cs typeface="Trebuchet MS"/>
              </a:rPr>
              <a:t>Ciencia,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Tecnología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80" dirty="0">
                <a:latin typeface="Trebuchet MS"/>
                <a:cs typeface="Trebuchet MS"/>
              </a:rPr>
              <a:t>e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Innovación.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983105" cy="930275"/>
          </a:xfrm>
          <a:custGeom>
            <a:avLst/>
            <a:gdLst/>
            <a:ahLst/>
            <a:cxnLst/>
            <a:rect l="l" t="t" r="r" b="b"/>
            <a:pathLst>
              <a:path w="1983105" h="930275">
                <a:moveTo>
                  <a:pt x="0" y="929928"/>
                </a:moveTo>
                <a:lnTo>
                  <a:pt x="0" y="0"/>
                </a:lnTo>
                <a:lnTo>
                  <a:pt x="1982659" y="0"/>
                </a:lnTo>
                <a:lnTo>
                  <a:pt x="1970983" y="18213"/>
                </a:lnTo>
                <a:lnTo>
                  <a:pt x="1928751" y="77509"/>
                </a:lnTo>
                <a:lnTo>
                  <a:pt x="1885012" y="130766"/>
                </a:lnTo>
                <a:lnTo>
                  <a:pt x="1839809" y="178374"/>
                </a:lnTo>
                <a:lnTo>
                  <a:pt x="1793184" y="220724"/>
                </a:lnTo>
                <a:lnTo>
                  <a:pt x="1745179" y="258207"/>
                </a:lnTo>
                <a:lnTo>
                  <a:pt x="1695836" y="291214"/>
                </a:lnTo>
                <a:lnTo>
                  <a:pt x="1645197" y="320136"/>
                </a:lnTo>
                <a:lnTo>
                  <a:pt x="1593305" y="345363"/>
                </a:lnTo>
                <a:lnTo>
                  <a:pt x="1540202" y="367287"/>
                </a:lnTo>
                <a:lnTo>
                  <a:pt x="1485929" y="386299"/>
                </a:lnTo>
                <a:lnTo>
                  <a:pt x="1430530" y="402789"/>
                </a:lnTo>
                <a:lnTo>
                  <a:pt x="1374046" y="417148"/>
                </a:lnTo>
                <a:lnTo>
                  <a:pt x="1316519" y="429767"/>
                </a:lnTo>
                <a:lnTo>
                  <a:pt x="1228367" y="446289"/>
                </a:lnTo>
                <a:lnTo>
                  <a:pt x="951830" y="490835"/>
                </a:lnTo>
                <a:lnTo>
                  <a:pt x="888188" y="502220"/>
                </a:lnTo>
                <a:lnTo>
                  <a:pt x="823840" y="514992"/>
                </a:lnTo>
                <a:lnTo>
                  <a:pt x="758830" y="529542"/>
                </a:lnTo>
                <a:lnTo>
                  <a:pt x="693199" y="546261"/>
                </a:lnTo>
                <a:lnTo>
                  <a:pt x="626989" y="565540"/>
                </a:lnTo>
                <a:lnTo>
                  <a:pt x="560244" y="587770"/>
                </a:lnTo>
                <a:lnTo>
                  <a:pt x="493004" y="613341"/>
                </a:lnTo>
                <a:lnTo>
                  <a:pt x="425313" y="642645"/>
                </a:lnTo>
                <a:lnTo>
                  <a:pt x="357212" y="676072"/>
                </a:lnTo>
                <a:lnTo>
                  <a:pt x="323021" y="694454"/>
                </a:lnTo>
                <a:lnTo>
                  <a:pt x="288743" y="714014"/>
                </a:lnTo>
                <a:lnTo>
                  <a:pt x="254385" y="734800"/>
                </a:lnTo>
                <a:lnTo>
                  <a:pt x="219950" y="756861"/>
                </a:lnTo>
                <a:lnTo>
                  <a:pt x="185444" y="780246"/>
                </a:lnTo>
                <a:lnTo>
                  <a:pt x="150873" y="805003"/>
                </a:lnTo>
                <a:lnTo>
                  <a:pt x="116242" y="831183"/>
                </a:lnTo>
                <a:lnTo>
                  <a:pt x="81555" y="858833"/>
                </a:lnTo>
                <a:lnTo>
                  <a:pt x="46819" y="888003"/>
                </a:lnTo>
                <a:lnTo>
                  <a:pt x="12039" y="918741"/>
                </a:lnTo>
                <a:lnTo>
                  <a:pt x="0" y="92992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169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35" dirty="0"/>
              <a:t> </a:t>
            </a:r>
            <a:r>
              <a:rPr spc="-135" dirty="0"/>
              <a:t>negocios</a:t>
            </a:r>
            <a:r>
              <a:rPr spc="-229" dirty="0"/>
              <a:t> </a:t>
            </a:r>
            <a:r>
              <a:rPr b="0" spc="-145" dirty="0">
                <a:latin typeface="Trebuchet MS"/>
                <a:cs typeface="Trebuchet MS"/>
              </a:rPr>
              <a:t>Acueducto</a:t>
            </a:r>
            <a:r>
              <a:rPr b="0" spc="-155" dirty="0">
                <a:latin typeface="Trebuchet MS"/>
                <a:cs typeface="Trebuchet MS"/>
              </a:rPr>
              <a:t> </a:t>
            </a:r>
            <a:r>
              <a:rPr b="0" spc="-145" dirty="0">
                <a:latin typeface="Trebuchet MS"/>
                <a:cs typeface="Trebuchet MS"/>
              </a:rPr>
              <a:t>y</a:t>
            </a:r>
            <a:r>
              <a:rPr b="0" spc="-150" dirty="0">
                <a:latin typeface="Trebuchet MS"/>
                <a:cs typeface="Trebuchet MS"/>
              </a:rPr>
              <a:t> </a:t>
            </a:r>
            <a:r>
              <a:rPr b="0" spc="-95" dirty="0">
                <a:latin typeface="Trebuchet MS"/>
                <a:cs typeface="Trebuchet MS"/>
              </a:rPr>
              <a:t>Alcantarillado</a:t>
            </a:r>
          </a:p>
        </p:txBody>
      </p:sp>
      <p:sp>
        <p:nvSpPr>
          <p:cNvPr id="3" name="object 3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30175" y="1590721"/>
            <a:ext cx="4321810" cy="247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45" dirty="0">
                <a:latin typeface="Trebuchet MS"/>
                <a:cs typeface="Trebuchet MS"/>
              </a:rPr>
              <a:t>ESTRATEGIA</a:t>
            </a:r>
            <a:r>
              <a:rPr sz="1600" b="1" spc="-105" dirty="0">
                <a:latin typeface="Trebuchet MS"/>
                <a:cs typeface="Trebuchet MS"/>
              </a:rPr>
              <a:t> </a:t>
            </a:r>
            <a:r>
              <a:rPr sz="1600" b="1" spc="-125" dirty="0">
                <a:latin typeface="Trebuchet MS"/>
                <a:cs typeface="Trebuchet MS"/>
              </a:rPr>
              <a:t>DE</a:t>
            </a:r>
            <a:r>
              <a:rPr sz="1600" b="1" spc="-100" dirty="0">
                <a:latin typeface="Trebuchet MS"/>
                <a:cs typeface="Trebuchet MS"/>
              </a:rPr>
              <a:t> </a:t>
            </a:r>
            <a:r>
              <a:rPr sz="1600" b="1" spc="-20" dirty="0">
                <a:latin typeface="Trebuchet MS"/>
                <a:cs typeface="Trebuchet MS"/>
              </a:rPr>
              <a:t>SOSTENIBILIDAD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5"/>
              </a:spcBef>
            </a:pPr>
            <a:r>
              <a:rPr sz="1400" spc="-20" dirty="0">
                <a:latin typeface="Trebuchet MS"/>
                <a:cs typeface="Trebuchet MS"/>
              </a:rPr>
              <a:t>Somos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empresa</a:t>
            </a:r>
            <a:r>
              <a:rPr sz="1400" spc="-60" dirty="0">
                <a:latin typeface="Trebuchet MS"/>
                <a:cs typeface="Trebuchet MS"/>
              </a:rPr>
              <a:t> con </a:t>
            </a:r>
            <a:r>
              <a:rPr sz="1400" spc="-40" dirty="0">
                <a:latin typeface="Trebuchet MS"/>
                <a:cs typeface="Trebuchet MS"/>
              </a:rPr>
              <a:t>una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política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sostenibilidad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que </a:t>
            </a:r>
            <a:r>
              <a:rPr sz="1400" spc="-45" dirty="0">
                <a:latin typeface="Trebuchet MS"/>
                <a:cs typeface="Trebuchet MS"/>
              </a:rPr>
              <a:t>busca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proteger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recursos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naturales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0" dirty="0">
                <a:latin typeface="Trebuchet MS"/>
                <a:cs typeface="Trebuchet MS"/>
              </a:rPr>
              <a:t> contribuir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al </a:t>
            </a:r>
            <a:r>
              <a:rPr sz="1400" spc="-50" dirty="0">
                <a:latin typeface="Trebuchet MS"/>
                <a:cs typeface="Trebuchet MS"/>
              </a:rPr>
              <a:t>desarrollo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sostenible.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Su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enfoque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basa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la </a:t>
            </a:r>
            <a:r>
              <a:rPr sz="1400" spc="-45" dirty="0">
                <a:latin typeface="Trebuchet MS"/>
                <a:cs typeface="Trebuchet MS"/>
              </a:rPr>
              <a:t>responsabilidad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social,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generación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valor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económico, </a:t>
            </a:r>
            <a:r>
              <a:rPr sz="1400" spc="-45" dirty="0">
                <a:latin typeface="Trebuchet MS"/>
                <a:cs typeface="Trebuchet MS"/>
              </a:rPr>
              <a:t>social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ambiental,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calidad,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eficiencia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innovación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 </a:t>
            </a:r>
            <a:r>
              <a:rPr sz="1400" dirty="0">
                <a:latin typeface="Trebuchet MS"/>
                <a:cs typeface="Trebuchet MS"/>
              </a:rPr>
              <a:t>sus</a:t>
            </a:r>
            <a:r>
              <a:rPr sz="1400" spc="-50" dirty="0">
                <a:latin typeface="Trebuchet MS"/>
                <a:cs typeface="Trebuchet MS"/>
              </a:rPr>
              <a:t> servicios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acueducto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alcantarillado,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energía</a:t>
            </a:r>
            <a:r>
              <a:rPr sz="1400" spc="-50" dirty="0">
                <a:latin typeface="Trebuchet MS"/>
                <a:cs typeface="Trebuchet MS"/>
              </a:rPr>
              <a:t> y </a:t>
            </a:r>
            <a:r>
              <a:rPr sz="1400" spc="-75" dirty="0">
                <a:latin typeface="Trebuchet MS"/>
                <a:cs typeface="Trebuchet MS"/>
              </a:rPr>
              <a:t>telecomunicaciones.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Este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proyecto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60" dirty="0">
                <a:latin typeface="Trebuchet MS"/>
                <a:cs typeface="Trebuchet MS"/>
              </a:rPr>
              <a:t> alinea con</a:t>
            </a:r>
            <a:r>
              <a:rPr sz="1400" spc="-55" dirty="0">
                <a:latin typeface="Trebuchet MS"/>
                <a:cs typeface="Trebuchet MS"/>
              </a:rPr>
              <a:t> la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política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estrategia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sostenibilidad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empresa.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2075" y="1567750"/>
            <a:ext cx="2966399" cy="296639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7980780" y="3421447"/>
            <a:ext cx="1163320" cy="1722120"/>
          </a:xfrm>
          <a:custGeom>
            <a:avLst/>
            <a:gdLst/>
            <a:ahLst/>
            <a:cxnLst/>
            <a:rect l="l" t="t" r="r" b="b"/>
            <a:pathLst>
              <a:path w="1163320" h="1722120">
                <a:moveTo>
                  <a:pt x="1163219" y="1722052"/>
                </a:moveTo>
                <a:lnTo>
                  <a:pt x="0" y="1722052"/>
                </a:lnTo>
                <a:lnTo>
                  <a:pt x="3746" y="1719378"/>
                </a:lnTo>
                <a:lnTo>
                  <a:pt x="40805" y="1691570"/>
                </a:lnTo>
                <a:lnTo>
                  <a:pt x="76375" y="1663500"/>
                </a:lnTo>
                <a:lnTo>
                  <a:pt x="110500" y="1635185"/>
                </a:lnTo>
                <a:lnTo>
                  <a:pt x="143222" y="1606636"/>
                </a:lnTo>
                <a:lnTo>
                  <a:pt x="174585" y="1577868"/>
                </a:lnTo>
                <a:lnTo>
                  <a:pt x="204634" y="1548896"/>
                </a:lnTo>
                <a:lnTo>
                  <a:pt x="233410" y="1519732"/>
                </a:lnTo>
                <a:lnTo>
                  <a:pt x="260957" y="1490390"/>
                </a:lnTo>
                <a:lnTo>
                  <a:pt x="287319" y="1460884"/>
                </a:lnTo>
                <a:lnTo>
                  <a:pt x="312538" y="1431229"/>
                </a:lnTo>
                <a:lnTo>
                  <a:pt x="336659" y="1401437"/>
                </a:lnTo>
                <a:lnTo>
                  <a:pt x="381777" y="1341501"/>
                </a:lnTo>
                <a:lnTo>
                  <a:pt x="423021" y="1281186"/>
                </a:lnTo>
                <a:lnTo>
                  <a:pt x="460735" y="1220603"/>
                </a:lnTo>
                <a:lnTo>
                  <a:pt x="495268" y="1159862"/>
                </a:lnTo>
                <a:lnTo>
                  <a:pt x="526965" y="1099073"/>
                </a:lnTo>
                <a:lnTo>
                  <a:pt x="556173" y="1038348"/>
                </a:lnTo>
                <a:lnTo>
                  <a:pt x="583239" y="977796"/>
                </a:lnTo>
                <a:lnTo>
                  <a:pt x="608510" y="917528"/>
                </a:lnTo>
                <a:lnTo>
                  <a:pt x="632333" y="857655"/>
                </a:lnTo>
                <a:lnTo>
                  <a:pt x="655052" y="798286"/>
                </a:lnTo>
                <a:lnTo>
                  <a:pt x="698572" y="681507"/>
                </a:lnTo>
                <a:lnTo>
                  <a:pt x="709305" y="652800"/>
                </a:lnTo>
                <a:lnTo>
                  <a:pt x="730897" y="596069"/>
                </a:lnTo>
                <a:lnTo>
                  <a:pt x="752947" y="540341"/>
                </a:lnTo>
                <a:lnTo>
                  <a:pt x="775802" y="485725"/>
                </a:lnTo>
                <a:lnTo>
                  <a:pt x="799807" y="432332"/>
                </a:lnTo>
                <a:lnTo>
                  <a:pt x="825310" y="380273"/>
                </a:lnTo>
                <a:lnTo>
                  <a:pt x="852657" y="329657"/>
                </a:lnTo>
                <a:lnTo>
                  <a:pt x="882195" y="280597"/>
                </a:lnTo>
                <a:lnTo>
                  <a:pt x="914271" y="233201"/>
                </a:lnTo>
                <a:lnTo>
                  <a:pt x="949231" y="187581"/>
                </a:lnTo>
                <a:lnTo>
                  <a:pt x="987421" y="143846"/>
                </a:lnTo>
                <a:lnTo>
                  <a:pt x="1029190" y="102109"/>
                </a:lnTo>
                <a:lnTo>
                  <a:pt x="1074882" y="62478"/>
                </a:lnTo>
                <a:lnTo>
                  <a:pt x="1124845" y="25064"/>
                </a:lnTo>
                <a:lnTo>
                  <a:pt x="1163219" y="0"/>
                </a:lnTo>
                <a:lnTo>
                  <a:pt x="1163219" y="172205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169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35" dirty="0"/>
              <a:t> </a:t>
            </a:r>
            <a:r>
              <a:rPr spc="-135" dirty="0"/>
              <a:t>negocios</a:t>
            </a:r>
            <a:r>
              <a:rPr spc="-229" dirty="0"/>
              <a:t> </a:t>
            </a:r>
            <a:r>
              <a:rPr b="0" spc="-145" dirty="0">
                <a:latin typeface="Trebuchet MS"/>
                <a:cs typeface="Trebuchet MS"/>
              </a:rPr>
              <a:t>Acueducto</a:t>
            </a:r>
            <a:r>
              <a:rPr b="0" spc="-155" dirty="0">
                <a:latin typeface="Trebuchet MS"/>
                <a:cs typeface="Trebuchet MS"/>
              </a:rPr>
              <a:t> </a:t>
            </a:r>
            <a:r>
              <a:rPr b="0" spc="-145" dirty="0">
                <a:latin typeface="Trebuchet MS"/>
                <a:cs typeface="Trebuchet MS"/>
              </a:rPr>
              <a:t>y</a:t>
            </a:r>
            <a:r>
              <a:rPr b="0" spc="-150" dirty="0">
                <a:latin typeface="Trebuchet MS"/>
                <a:cs typeface="Trebuchet MS"/>
              </a:rPr>
              <a:t> </a:t>
            </a:r>
            <a:r>
              <a:rPr b="0" spc="-95" dirty="0">
                <a:latin typeface="Trebuchet MS"/>
                <a:cs typeface="Trebuchet MS"/>
              </a:rPr>
              <a:t>Alcantarillado</a:t>
            </a:r>
          </a:p>
        </p:txBody>
      </p:sp>
      <p:sp>
        <p:nvSpPr>
          <p:cNvPr id="3" name="object 3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23944" y="1417700"/>
            <a:ext cx="3749040" cy="3325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85645">
              <a:lnSpc>
                <a:spcPct val="100000"/>
              </a:lnSpc>
              <a:spcBef>
                <a:spcPts val="100"/>
              </a:spcBef>
            </a:pPr>
            <a:r>
              <a:rPr sz="1600" b="1" spc="-140" dirty="0">
                <a:latin typeface="Trebuchet MS"/>
                <a:cs typeface="Trebuchet MS"/>
              </a:rPr>
              <a:t>IMPACTO</a:t>
            </a:r>
            <a:r>
              <a:rPr sz="1600" b="1" spc="-105" dirty="0">
                <a:latin typeface="Trebuchet MS"/>
                <a:cs typeface="Trebuchet MS"/>
              </a:rPr>
              <a:t> </a:t>
            </a:r>
            <a:r>
              <a:rPr sz="1600" b="1" spc="-85" dirty="0">
                <a:latin typeface="Trebuchet MS"/>
                <a:cs typeface="Trebuchet MS"/>
              </a:rPr>
              <a:t>AMBIENTAL</a:t>
            </a:r>
            <a:endParaRPr sz="1600">
              <a:latin typeface="Trebuchet MS"/>
              <a:cs typeface="Trebuchet MS"/>
            </a:endParaRPr>
          </a:p>
          <a:p>
            <a:pPr marL="18415" marR="5080" indent="218440" algn="r">
              <a:lnSpc>
                <a:spcPct val="114999"/>
              </a:lnSpc>
              <a:spcBef>
                <a:spcPts val="740"/>
              </a:spcBef>
            </a:pPr>
            <a:r>
              <a:rPr sz="1300" spc="-70" dirty="0">
                <a:latin typeface="Trebuchet MS"/>
                <a:cs typeface="Trebuchet MS"/>
              </a:rPr>
              <a:t>Este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proyecto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tiene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un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gran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valor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85" dirty="0">
                <a:latin typeface="Trebuchet MS"/>
                <a:cs typeface="Trebuchet MS"/>
              </a:rPr>
              <a:t>ambiental,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ya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que </a:t>
            </a:r>
            <a:r>
              <a:rPr sz="1300" spc="-95" dirty="0">
                <a:latin typeface="Trebuchet MS"/>
                <a:cs typeface="Trebuchet MS"/>
              </a:rPr>
              <a:t>reﬂeja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55" dirty="0">
                <a:latin typeface="Trebuchet MS"/>
                <a:cs typeface="Trebuchet MS"/>
              </a:rPr>
              <a:t> compromiso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 </a:t>
            </a:r>
            <a:r>
              <a:rPr sz="1300" spc="-60" dirty="0">
                <a:latin typeface="Trebuchet MS"/>
                <a:cs typeface="Trebuchet MS"/>
              </a:rPr>
              <a:t>la organización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con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el </a:t>
            </a:r>
            <a:r>
              <a:rPr sz="1300" spc="-50" dirty="0">
                <a:latin typeface="Trebuchet MS"/>
                <a:cs typeface="Trebuchet MS"/>
              </a:rPr>
              <a:t>desarrollo</a:t>
            </a:r>
            <a:r>
              <a:rPr sz="1300" spc="-55" dirty="0">
                <a:latin typeface="Trebuchet MS"/>
                <a:cs typeface="Trebuchet MS"/>
              </a:rPr>
              <a:t> sustentable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protección</a:t>
            </a:r>
            <a:r>
              <a:rPr sz="1300" spc="-55" dirty="0">
                <a:latin typeface="Trebuchet MS"/>
                <a:cs typeface="Trebuchet MS"/>
              </a:rPr>
              <a:t> de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los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recursos </a:t>
            </a:r>
            <a:r>
              <a:rPr sz="1300" spc="-75" dirty="0">
                <a:latin typeface="Trebuchet MS"/>
                <a:cs typeface="Trebuchet MS"/>
              </a:rPr>
              <a:t>naturales.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90" dirty="0">
                <a:latin typeface="Trebuchet MS"/>
                <a:cs typeface="Trebuchet MS"/>
              </a:rPr>
              <a:t>Para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90" dirty="0">
                <a:latin typeface="Trebuchet MS"/>
                <a:cs typeface="Trebuchet MS"/>
              </a:rPr>
              <a:t>ello,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utiliza</a:t>
            </a:r>
            <a:r>
              <a:rPr sz="1300" spc="-50" dirty="0">
                <a:latin typeface="Trebuchet MS"/>
                <a:cs typeface="Trebuchet MS"/>
              </a:rPr>
              <a:t> una </a:t>
            </a:r>
            <a:r>
              <a:rPr sz="1300" spc="-60" dirty="0">
                <a:latin typeface="Trebuchet MS"/>
                <a:cs typeface="Trebuchet MS"/>
              </a:rPr>
              <a:t>tecnología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verde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que </a:t>
            </a:r>
            <a:r>
              <a:rPr sz="1300" spc="-85" dirty="0">
                <a:latin typeface="Trebuchet MS"/>
                <a:cs typeface="Trebuchet MS"/>
              </a:rPr>
              <a:t>filtra</a:t>
            </a:r>
            <a:r>
              <a:rPr sz="1300" spc="-65" dirty="0">
                <a:latin typeface="Trebuchet MS"/>
                <a:cs typeface="Trebuchet MS"/>
              </a:rPr>
              <a:t> el </a:t>
            </a:r>
            <a:r>
              <a:rPr sz="1300" spc="-60" dirty="0">
                <a:latin typeface="Trebuchet MS"/>
                <a:cs typeface="Trebuchet MS"/>
              </a:rPr>
              <a:t>agua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del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río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85" dirty="0">
                <a:latin typeface="Trebuchet MS"/>
                <a:cs typeface="Trebuchet MS"/>
              </a:rPr>
              <a:t>Cauca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mediante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 </a:t>
            </a:r>
            <a:r>
              <a:rPr sz="1300" spc="-10" dirty="0">
                <a:latin typeface="Trebuchet MS"/>
                <a:cs typeface="Trebuchet MS"/>
              </a:rPr>
              <a:t>subsuelo, </a:t>
            </a:r>
            <a:r>
              <a:rPr sz="1300" spc="-60" dirty="0">
                <a:latin typeface="Trebuchet MS"/>
                <a:cs typeface="Trebuchet MS"/>
              </a:rPr>
              <a:t>evitando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contaminación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mejorando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su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calidad.</a:t>
            </a:r>
            <a:endParaRPr sz="1300">
              <a:latin typeface="Trebuchet MS"/>
              <a:cs typeface="Trebuchet MS"/>
            </a:endParaRPr>
          </a:p>
          <a:p>
            <a:pPr marL="12700" marR="41910" indent="724535" algn="r">
              <a:lnSpc>
                <a:spcPct val="114999"/>
              </a:lnSpc>
            </a:pPr>
            <a:r>
              <a:rPr sz="1300" spc="-55" dirty="0">
                <a:latin typeface="Trebuchet MS"/>
                <a:cs typeface="Trebuchet MS"/>
              </a:rPr>
              <a:t>Esto</a:t>
            </a:r>
            <a:r>
              <a:rPr sz="1300" spc="-70" dirty="0">
                <a:latin typeface="Trebuchet MS"/>
                <a:cs typeface="Trebuchet MS"/>
              </a:rPr>
              <a:t> también </a:t>
            </a:r>
            <a:r>
              <a:rPr sz="1300" spc="-75" dirty="0">
                <a:latin typeface="Trebuchet MS"/>
                <a:cs typeface="Trebuchet MS"/>
              </a:rPr>
              <a:t>reduce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uso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químicos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el </a:t>
            </a:r>
            <a:r>
              <a:rPr sz="1300" spc="-75" dirty="0">
                <a:latin typeface="Trebuchet MS"/>
                <a:cs typeface="Trebuchet MS"/>
              </a:rPr>
              <a:t>tratamiento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lodos,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lo</a:t>
            </a:r>
            <a:r>
              <a:rPr sz="1300" spc="-55" dirty="0">
                <a:latin typeface="Trebuchet MS"/>
                <a:cs typeface="Trebuchet MS"/>
              </a:rPr>
              <a:t> que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beneficia</a:t>
            </a:r>
            <a:r>
              <a:rPr sz="1300" spc="-60" dirty="0">
                <a:latin typeface="Trebuchet MS"/>
                <a:cs typeface="Trebuchet MS"/>
              </a:rPr>
              <a:t> al </a:t>
            </a:r>
            <a:r>
              <a:rPr sz="1300" spc="-10" dirty="0">
                <a:latin typeface="Trebuchet MS"/>
                <a:cs typeface="Trebuchet MS"/>
              </a:rPr>
              <a:t>medio </a:t>
            </a:r>
            <a:r>
              <a:rPr sz="1300" spc="-70" dirty="0">
                <a:latin typeface="Trebuchet MS"/>
                <a:cs typeface="Trebuchet MS"/>
              </a:rPr>
              <a:t>ambiente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60" dirty="0">
                <a:latin typeface="Trebuchet MS"/>
                <a:cs typeface="Trebuchet MS"/>
              </a:rPr>
              <a:t> ahorra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costos.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80" dirty="0">
                <a:latin typeface="Trebuchet MS"/>
                <a:cs typeface="Trebuchet MS"/>
              </a:rPr>
              <a:t>Además,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colabora con </a:t>
            </a:r>
            <a:r>
              <a:rPr sz="1300" spc="-25" dirty="0">
                <a:latin typeface="Trebuchet MS"/>
                <a:cs typeface="Trebuchet MS"/>
              </a:rPr>
              <a:t>los </a:t>
            </a:r>
            <a:r>
              <a:rPr sz="1300" spc="-40" dirty="0">
                <a:latin typeface="Trebuchet MS"/>
                <a:cs typeface="Trebuchet MS"/>
              </a:rPr>
              <a:t>organismos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ambientales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competentes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aplican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las </a:t>
            </a:r>
            <a:r>
              <a:rPr sz="1300" spc="-75" dirty="0">
                <a:latin typeface="Trebuchet MS"/>
                <a:cs typeface="Trebuchet MS"/>
              </a:rPr>
              <a:t>mejores</a:t>
            </a:r>
            <a:r>
              <a:rPr sz="1300" spc="-3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prácticas</a:t>
            </a:r>
            <a:r>
              <a:rPr sz="1300" spc="-3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3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estándares</a:t>
            </a:r>
            <a:r>
              <a:rPr sz="1300" spc="-3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internacionales.</a:t>
            </a:r>
            <a:r>
              <a:rPr sz="1300" spc="-35" dirty="0">
                <a:latin typeface="Trebuchet MS"/>
                <a:cs typeface="Trebuchet MS"/>
              </a:rPr>
              <a:t> De </a:t>
            </a:r>
            <a:r>
              <a:rPr sz="1300" spc="-55" dirty="0">
                <a:latin typeface="Trebuchet MS"/>
                <a:cs typeface="Trebuchet MS"/>
              </a:rPr>
              <a:t>esta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90" dirty="0">
                <a:latin typeface="Trebuchet MS"/>
                <a:cs typeface="Trebuchet MS"/>
              </a:rPr>
              <a:t>forma,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promueve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una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cadena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suministro </a:t>
            </a:r>
            <a:r>
              <a:rPr sz="1300" spc="-55" dirty="0">
                <a:latin typeface="Trebuchet MS"/>
                <a:cs typeface="Trebuchet MS"/>
              </a:rPr>
              <a:t>sustentable </a:t>
            </a:r>
            <a:r>
              <a:rPr sz="1300" spc="-60" dirty="0">
                <a:latin typeface="Trebuchet MS"/>
                <a:cs typeface="Trebuchet MS"/>
              </a:rPr>
              <a:t>con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proveedores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contratistas.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10091" y="1417700"/>
            <a:ext cx="3710304" cy="264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40" dirty="0">
                <a:latin typeface="Trebuchet MS"/>
                <a:cs typeface="Trebuchet MS"/>
              </a:rPr>
              <a:t>IMPACTO</a:t>
            </a:r>
            <a:r>
              <a:rPr sz="1600" b="1" spc="-105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SOCIAL</a:t>
            </a:r>
            <a:endParaRPr sz="16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740"/>
              </a:spcBef>
            </a:pPr>
            <a:r>
              <a:rPr sz="1300" spc="-70" dirty="0">
                <a:latin typeface="Trebuchet MS"/>
                <a:cs typeface="Trebuchet MS"/>
              </a:rPr>
              <a:t>Este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proyecto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social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es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crucial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para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85" dirty="0">
                <a:latin typeface="Trebuchet MS"/>
                <a:cs typeface="Trebuchet MS"/>
              </a:rPr>
              <a:t>mejorar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acceso </a:t>
            </a:r>
            <a:r>
              <a:rPr sz="1300" spc="-60" dirty="0">
                <a:latin typeface="Trebuchet MS"/>
                <a:cs typeface="Trebuchet MS"/>
              </a:rPr>
              <a:t>al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agua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85" dirty="0">
                <a:latin typeface="Trebuchet MS"/>
                <a:cs typeface="Trebuchet MS"/>
              </a:rPr>
              <a:t>potable,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reduciendo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pobreza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los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riesgos </a:t>
            </a:r>
            <a:r>
              <a:rPr sz="1300" spc="-70" dirty="0">
                <a:latin typeface="Trebuchet MS"/>
                <a:cs typeface="Trebuchet MS"/>
              </a:rPr>
              <a:t>para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salud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en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 </a:t>
            </a:r>
            <a:r>
              <a:rPr sz="1300" spc="-75" dirty="0">
                <a:latin typeface="Trebuchet MS"/>
                <a:cs typeface="Trebuchet MS"/>
              </a:rPr>
              <a:t>ciudad.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Según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65" dirty="0">
                <a:latin typeface="Trebuchet MS"/>
                <a:cs typeface="Trebuchet MS"/>
              </a:rPr>
              <a:t> ONU </a:t>
            </a:r>
            <a:r>
              <a:rPr sz="1300" spc="-95" dirty="0">
                <a:latin typeface="Trebuchet MS"/>
                <a:cs typeface="Trebuchet MS"/>
              </a:rPr>
              <a:t>(2009),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el </a:t>
            </a:r>
            <a:r>
              <a:rPr sz="1300" spc="-60" dirty="0">
                <a:latin typeface="Trebuchet MS"/>
                <a:cs typeface="Trebuchet MS"/>
              </a:rPr>
              <a:t>agua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saneamiento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son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necesidades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básicas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 </a:t>
            </a:r>
            <a:r>
              <a:rPr sz="1300" spc="-25" dirty="0">
                <a:latin typeface="Trebuchet MS"/>
                <a:cs typeface="Trebuchet MS"/>
              </a:rPr>
              <a:t>las </a:t>
            </a:r>
            <a:r>
              <a:rPr sz="1300" spc="-55" dirty="0">
                <a:latin typeface="Trebuchet MS"/>
                <a:cs typeface="Trebuchet MS"/>
              </a:rPr>
              <a:t>que</a:t>
            </a:r>
            <a:r>
              <a:rPr sz="1300" spc="-50" dirty="0">
                <a:latin typeface="Trebuchet MS"/>
                <a:cs typeface="Trebuchet MS"/>
              </a:rPr>
              <a:t> muchas </a:t>
            </a:r>
            <a:r>
              <a:rPr sz="1300" spc="-60" dirty="0">
                <a:latin typeface="Trebuchet MS"/>
                <a:cs typeface="Trebuchet MS"/>
              </a:rPr>
              <a:t>familias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100" dirty="0">
                <a:latin typeface="Trebuchet MS"/>
                <a:cs typeface="Trebuchet MS"/>
              </a:rPr>
              <a:t>carecen.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Al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usar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tecnología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de </a:t>
            </a:r>
            <a:r>
              <a:rPr sz="1300" spc="-65" dirty="0">
                <a:latin typeface="Trebuchet MS"/>
                <a:cs typeface="Trebuchet MS"/>
              </a:rPr>
              <a:t>purificación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del </a:t>
            </a:r>
            <a:r>
              <a:rPr sz="1300" spc="-60" dirty="0">
                <a:latin typeface="Trebuchet MS"/>
                <a:cs typeface="Trebuchet MS"/>
              </a:rPr>
              <a:t>agua </a:t>
            </a:r>
            <a:r>
              <a:rPr sz="1300" spc="-55" dirty="0">
                <a:latin typeface="Trebuchet MS"/>
                <a:cs typeface="Trebuchet MS"/>
              </a:rPr>
              <a:t>del </a:t>
            </a:r>
            <a:r>
              <a:rPr sz="1300" spc="-40" dirty="0">
                <a:latin typeface="Trebuchet MS"/>
                <a:cs typeface="Trebuchet MS"/>
              </a:rPr>
              <a:t>río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105" dirty="0">
                <a:latin typeface="Trebuchet MS"/>
                <a:cs typeface="Trebuchet MS"/>
              </a:rPr>
              <a:t>Cauca,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proyecto </a:t>
            </a:r>
            <a:r>
              <a:rPr sz="1300" spc="-70" dirty="0">
                <a:latin typeface="Trebuchet MS"/>
                <a:cs typeface="Trebuchet MS"/>
              </a:rPr>
              <a:t>previene</a:t>
            </a:r>
            <a:r>
              <a:rPr sz="1300" spc="-60" dirty="0">
                <a:latin typeface="Trebuchet MS"/>
                <a:cs typeface="Trebuchet MS"/>
              </a:rPr>
              <a:t> enfermedades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graves al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evitar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consumo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de </a:t>
            </a:r>
            <a:r>
              <a:rPr sz="1300" spc="-60" dirty="0">
                <a:latin typeface="Trebuchet MS"/>
                <a:cs typeface="Trebuchet MS"/>
              </a:rPr>
              <a:t>agua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contaminada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85" dirty="0">
                <a:latin typeface="Trebuchet MS"/>
                <a:cs typeface="Trebuchet MS"/>
              </a:rPr>
              <a:t>(Satterhwaite,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100" dirty="0">
                <a:latin typeface="Trebuchet MS"/>
                <a:cs typeface="Trebuchet MS"/>
              </a:rPr>
              <a:t>2003;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95" dirty="0">
                <a:latin typeface="Trebuchet MS"/>
                <a:cs typeface="Trebuchet MS"/>
              </a:rPr>
              <a:t>Barker,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Koppen </a:t>
            </a:r>
            <a:r>
              <a:rPr sz="1300" spc="-55" dirty="0">
                <a:latin typeface="Trebuchet MS"/>
                <a:cs typeface="Trebuchet MS"/>
              </a:rPr>
              <a:t>&amp;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Shah,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80" dirty="0">
                <a:latin typeface="Trebuchet MS"/>
                <a:cs typeface="Trebuchet MS"/>
              </a:rPr>
              <a:t>2000),</a:t>
            </a:r>
            <a:r>
              <a:rPr sz="1300" spc="-55" dirty="0">
                <a:latin typeface="Trebuchet MS"/>
                <a:cs typeface="Trebuchet MS"/>
              </a:rPr>
              <a:t> contribuyendo </a:t>
            </a:r>
            <a:r>
              <a:rPr sz="1300" spc="-35" dirty="0">
                <a:latin typeface="Trebuchet MS"/>
                <a:cs typeface="Trebuchet MS"/>
              </a:rPr>
              <a:t>así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al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bienestar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social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y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7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calidad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vida</a:t>
            </a:r>
            <a:r>
              <a:rPr sz="1300" spc="-7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población.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558290" cy="2218055"/>
          </a:xfrm>
          <a:custGeom>
            <a:avLst/>
            <a:gdLst/>
            <a:ahLst/>
            <a:cxnLst/>
            <a:rect l="l" t="t" r="r" b="b"/>
            <a:pathLst>
              <a:path w="1558290" h="2218055">
                <a:moveTo>
                  <a:pt x="0" y="2217496"/>
                </a:moveTo>
                <a:lnTo>
                  <a:pt x="0" y="0"/>
                </a:lnTo>
                <a:lnTo>
                  <a:pt x="1558156" y="0"/>
                </a:lnTo>
                <a:lnTo>
                  <a:pt x="1543070" y="9556"/>
                </a:lnTo>
                <a:lnTo>
                  <a:pt x="1503323" y="35718"/>
                </a:lnTo>
                <a:lnTo>
                  <a:pt x="1464716" y="62119"/>
                </a:lnTo>
                <a:lnTo>
                  <a:pt x="1427226" y="88752"/>
                </a:lnTo>
                <a:lnTo>
                  <a:pt x="1390828" y="115609"/>
                </a:lnTo>
                <a:lnTo>
                  <a:pt x="1355499" y="142681"/>
                </a:lnTo>
                <a:lnTo>
                  <a:pt x="1321216" y="169959"/>
                </a:lnTo>
                <a:lnTo>
                  <a:pt x="1287955" y="197437"/>
                </a:lnTo>
                <a:lnTo>
                  <a:pt x="1255693" y="225105"/>
                </a:lnTo>
                <a:lnTo>
                  <a:pt x="1224407" y="252955"/>
                </a:lnTo>
                <a:lnTo>
                  <a:pt x="1194072" y="280980"/>
                </a:lnTo>
                <a:lnTo>
                  <a:pt x="1164666" y="309170"/>
                </a:lnTo>
                <a:lnTo>
                  <a:pt x="1136166" y="337518"/>
                </a:lnTo>
                <a:lnTo>
                  <a:pt x="1108546" y="366016"/>
                </a:lnTo>
                <a:lnTo>
                  <a:pt x="1081785" y="394654"/>
                </a:lnTo>
                <a:lnTo>
                  <a:pt x="1055859" y="423426"/>
                </a:lnTo>
                <a:lnTo>
                  <a:pt x="1030744" y="452323"/>
                </a:lnTo>
                <a:lnTo>
                  <a:pt x="982855" y="510458"/>
                </a:lnTo>
                <a:lnTo>
                  <a:pt x="937929" y="568995"/>
                </a:lnTo>
                <a:lnTo>
                  <a:pt x="895780" y="627866"/>
                </a:lnTo>
                <a:lnTo>
                  <a:pt x="856219" y="687007"/>
                </a:lnTo>
                <a:lnTo>
                  <a:pt x="819060" y="746351"/>
                </a:lnTo>
                <a:lnTo>
                  <a:pt x="784114" y="805834"/>
                </a:lnTo>
                <a:lnTo>
                  <a:pt x="751195" y="865389"/>
                </a:lnTo>
                <a:lnTo>
                  <a:pt x="720113" y="924951"/>
                </a:lnTo>
                <a:lnTo>
                  <a:pt x="690683" y="984454"/>
                </a:lnTo>
                <a:lnTo>
                  <a:pt x="662716" y="1043832"/>
                </a:lnTo>
                <a:lnTo>
                  <a:pt x="636025" y="1103020"/>
                </a:lnTo>
                <a:lnTo>
                  <a:pt x="610422" y="1161952"/>
                </a:lnTo>
                <a:lnTo>
                  <a:pt x="585720" y="1220562"/>
                </a:lnTo>
                <a:lnTo>
                  <a:pt x="561730" y="1278784"/>
                </a:lnTo>
                <a:lnTo>
                  <a:pt x="503646" y="1422215"/>
                </a:lnTo>
                <a:lnTo>
                  <a:pt x="492165" y="1450470"/>
                </a:lnTo>
                <a:lnTo>
                  <a:pt x="469153" y="1506486"/>
                </a:lnTo>
                <a:lnTo>
                  <a:pt x="445915" y="1561786"/>
                </a:lnTo>
                <a:lnTo>
                  <a:pt x="422265" y="1616304"/>
                </a:lnTo>
                <a:lnTo>
                  <a:pt x="398015" y="1669975"/>
                </a:lnTo>
                <a:lnTo>
                  <a:pt x="372978" y="1722733"/>
                </a:lnTo>
                <a:lnTo>
                  <a:pt x="346966" y="1774513"/>
                </a:lnTo>
                <a:lnTo>
                  <a:pt x="319791" y="1825248"/>
                </a:lnTo>
                <a:lnTo>
                  <a:pt x="291265" y="1874873"/>
                </a:lnTo>
                <a:lnTo>
                  <a:pt x="261203" y="1923322"/>
                </a:lnTo>
                <a:lnTo>
                  <a:pt x="229414" y="1970529"/>
                </a:lnTo>
                <a:lnTo>
                  <a:pt x="195713" y="2016430"/>
                </a:lnTo>
                <a:lnTo>
                  <a:pt x="159911" y="2060957"/>
                </a:lnTo>
                <a:lnTo>
                  <a:pt x="121821" y="2104046"/>
                </a:lnTo>
                <a:lnTo>
                  <a:pt x="81256" y="2145631"/>
                </a:lnTo>
                <a:lnTo>
                  <a:pt x="38027" y="2185646"/>
                </a:lnTo>
                <a:lnTo>
                  <a:pt x="15356" y="2205044"/>
                </a:lnTo>
                <a:lnTo>
                  <a:pt x="0" y="221749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169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35" dirty="0"/>
              <a:t> </a:t>
            </a:r>
            <a:r>
              <a:rPr spc="-135" dirty="0"/>
              <a:t>negocios</a:t>
            </a:r>
            <a:r>
              <a:rPr spc="-229" dirty="0"/>
              <a:t> </a:t>
            </a:r>
            <a:r>
              <a:rPr b="0" spc="-145" dirty="0">
                <a:latin typeface="Trebuchet MS"/>
                <a:cs typeface="Trebuchet MS"/>
              </a:rPr>
              <a:t>Acueducto</a:t>
            </a:r>
            <a:r>
              <a:rPr b="0" spc="-155" dirty="0">
                <a:latin typeface="Trebuchet MS"/>
                <a:cs typeface="Trebuchet MS"/>
              </a:rPr>
              <a:t> </a:t>
            </a:r>
            <a:r>
              <a:rPr b="0" spc="-145" dirty="0">
                <a:latin typeface="Trebuchet MS"/>
                <a:cs typeface="Trebuchet MS"/>
              </a:rPr>
              <a:t>y</a:t>
            </a:r>
            <a:r>
              <a:rPr b="0" spc="-150" dirty="0">
                <a:latin typeface="Trebuchet MS"/>
                <a:cs typeface="Trebuchet MS"/>
              </a:rPr>
              <a:t> </a:t>
            </a:r>
            <a:r>
              <a:rPr b="0" spc="-95" dirty="0">
                <a:latin typeface="Trebuchet MS"/>
                <a:cs typeface="Trebuchet MS"/>
              </a:rPr>
              <a:t>Alcantarillado</a:t>
            </a:r>
          </a:p>
        </p:txBody>
      </p:sp>
      <p:sp>
        <p:nvSpPr>
          <p:cNvPr id="3" name="object 3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05550" y="1836871"/>
            <a:ext cx="3928745" cy="2230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40" dirty="0">
                <a:latin typeface="Trebuchet MS"/>
                <a:cs typeface="Trebuchet MS"/>
              </a:rPr>
              <a:t>IMPACTO</a:t>
            </a:r>
            <a:r>
              <a:rPr sz="1600" b="1" spc="-105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ECONÓMICO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5"/>
              </a:spcBef>
            </a:pPr>
            <a:r>
              <a:rPr sz="1400" spc="-80" dirty="0">
                <a:latin typeface="Trebuchet MS"/>
                <a:cs typeface="Trebuchet MS"/>
              </a:rPr>
              <a:t>El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proyecto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generará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valor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ambiental,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social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y </a:t>
            </a:r>
            <a:r>
              <a:rPr sz="1400" spc="-65" dirty="0">
                <a:latin typeface="Trebuchet MS"/>
                <a:cs typeface="Trebuchet MS"/>
              </a:rPr>
              <a:t>económico</a:t>
            </a:r>
            <a:r>
              <a:rPr sz="1400" spc="-60" dirty="0">
                <a:latin typeface="Trebuchet MS"/>
                <a:cs typeface="Trebuchet MS"/>
              </a:rPr>
              <a:t> a </a:t>
            </a:r>
            <a:r>
              <a:rPr sz="1400" spc="-70" dirty="0">
                <a:latin typeface="Trebuchet MS"/>
                <a:cs typeface="Trebuchet MS"/>
              </a:rPr>
              <a:t>través</a:t>
            </a:r>
            <a:r>
              <a:rPr sz="1400" spc="-55" dirty="0">
                <a:latin typeface="Trebuchet MS"/>
                <a:cs typeface="Trebuchet MS"/>
              </a:rPr>
              <a:t> del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crecimiento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sustentable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una </a:t>
            </a:r>
            <a:r>
              <a:rPr sz="1400" spc="-65" dirty="0">
                <a:latin typeface="Trebuchet MS"/>
                <a:cs typeface="Trebuchet MS"/>
              </a:rPr>
              <a:t>relación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beneficiosa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empresa-</a:t>
            </a:r>
            <a:r>
              <a:rPr sz="1400" spc="-60" dirty="0">
                <a:latin typeface="Trebuchet MS"/>
                <a:cs typeface="Trebuchet MS"/>
              </a:rPr>
              <a:t>sociedad.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Se </a:t>
            </a:r>
            <a:r>
              <a:rPr sz="1400" spc="-10" dirty="0">
                <a:latin typeface="Trebuchet MS"/>
                <a:cs typeface="Trebuchet MS"/>
              </a:rPr>
              <a:t>lograrán </a:t>
            </a:r>
            <a:r>
              <a:rPr sz="1400" spc="-45" dirty="0">
                <a:latin typeface="Trebuchet MS"/>
                <a:cs typeface="Trebuchet MS"/>
              </a:rPr>
              <a:t>ahorros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0" dirty="0">
                <a:latin typeface="Trebuchet MS"/>
                <a:cs typeface="Trebuchet MS"/>
              </a:rPr>
              <a:t> potabilización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al </a:t>
            </a:r>
            <a:r>
              <a:rPr sz="1400" spc="-70" dirty="0">
                <a:latin typeface="Trebuchet MS"/>
                <a:cs typeface="Trebuchet MS"/>
              </a:rPr>
              <a:t>reducir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costos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 </a:t>
            </a:r>
            <a:r>
              <a:rPr sz="1400" spc="-60" dirty="0">
                <a:latin typeface="Trebuchet MS"/>
                <a:cs typeface="Trebuchet MS"/>
              </a:rPr>
              <a:t>operación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producción,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evitando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también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quejas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usuarios,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pérdida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confianza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ciudadanos </a:t>
            </a:r>
            <a:r>
              <a:rPr sz="1400" spc="-85" dirty="0">
                <a:latin typeface="Trebuchet MS"/>
                <a:cs typeface="Trebuchet MS"/>
              </a:rPr>
              <a:t>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impactos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negativos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imagen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empresa.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185274" y="1510075"/>
            <a:ext cx="3959225" cy="3633470"/>
            <a:chOff x="5185274" y="1510075"/>
            <a:chExt cx="3959225" cy="3633470"/>
          </a:xfrm>
        </p:grpSpPr>
        <p:sp>
          <p:nvSpPr>
            <p:cNvPr id="6" name="object 6"/>
            <p:cNvSpPr/>
            <p:nvPr/>
          </p:nvSpPr>
          <p:spPr>
            <a:xfrm>
              <a:off x="6810845" y="2717176"/>
              <a:ext cx="2333625" cy="2426335"/>
            </a:xfrm>
            <a:custGeom>
              <a:avLst/>
              <a:gdLst/>
              <a:ahLst/>
              <a:cxnLst/>
              <a:rect l="l" t="t" r="r" b="b"/>
              <a:pathLst>
                <a:path w="2333625" h="2426335">
                  <a:moveTo>
                    <a:pt x="2333154" y="2426323"/>
                  </a:moveTo>
                  <a:lnTo>
                    <a:pt x="0" y="2426323"/>
                  </a:lnTo>
                  <a:lnTo>
                    <a:pt x="8652" y="2420482"/>
                  </a:lnTo>
                  <a:lnTo>
                    <a:pt x="47785" y="2392968"/>
                  </a:lnTo>
                  <a:lnTo>
                    <a:pt x="85668" y="2365227"/>
                  </a:lnTo>
                  <a:lnTo>
                    <a:pt x="122327" y="2337270"/>
                  </a:lnTo>
                  <a:lnTo>
                    <a:pt x="157792" y="2309105"/>
                  </a:lnTo>
                  <a:lnTo>
                    <a:pt x="192090" y="2280741"/>
                  </a:lnTo>
                  <a:lnTo>
                    <a:pt x="225251" y="2252188"/>
                  </a:lnTo>
                  <a:lnTo>
                    <a:pt x="257301" y="2223453"/>
                  </a:lnTo>
                  <a:lnTo>
                    <a:pt x="288269" y="2194546"/>
                  </a:lnTo>
                  <a:lnTo>
                    <a:pt x="318184" y="2165477"/>
                  </a:lnTo>
                  <a:lnTo>
                    <a:pt x="347074" y="2136254"/>
                  </a:lnTo>
                  <a:lnTo>
                    <a:pt x="374966" y="2106886"/>
                  </a:lnTo>
                  <a:lnTo>
                    <a:pt x="401889" y="2077381"/>
                  </a:lnTo>
                  <a:lnTo>
                    <a:pt x="427871" y="2047750"/>
                  </a:lnTo>
                  <a:lnTo>
                    <a:pt x="452941" y="2018001"/>
                  </a:lnTo>
                  <a:lnTo>
                    <a:pt x="477127" y="1988143"/>
                  </a:lnTo>
                  <a:lnTo>
                    <a:pt x="522957" y="1928136"/>
                  </a:lnTo>
                  <a:lnTo>
                    <a:pt x="565588" y="1867801"/>
                  </a:lnTo>
                  <a:lnTo>
                    <a:pt x="605246" y="1807210"/>
                  </a:lnTo>
                  <a:lnTo>
                    <a:pt x="642156" y="1746434"/>
                  </a:lnTo>
                  <a:lnTo>
                    <a:pt x="676543" y="1685546"/>
                  </a:lnTo>
                  <a:lnTo>
                    <a:pt x="708633" y="1624618"/>
                  </a:lnTo>
                  <a:lnTo>
                    <a:pt x="738652" y="1563722"/>
                  </a:lnTo>
                  <a:lnTo>
                    <a:pt x="766826" y="1502928"/>
                  </a:lnTo>
                  <a:lnTo>
                    <a:pt x="793380" y="1442310"/>
                  </a:lnTo>
                  <a:lnTo>
                    <a:pt x="818539" y="1381939"/>
                  </a:lnTo>
                  <a:lnTo>
                    <a:pt x="842530" y="1321887"/>
                  </a:lnTo>
                  <a:lnTo>
                    <a:pt x="865577" y="1262226"/>
                  </a:lnTo>
                  <a:lnTo>
                    <a:pt x="887907" y="1203028"/>
                  </a:lnTo>
                  <a:lnTo>
                    <a:pt x="931316" y="1086309"/>
                  </a:lnTo>
                  <a:lnTo>
                    <a:pt x="942073" y="1057530"/>
                  </a:lnTo>
                  <a:lnTo>
                    <a:pt x="963668" y="1000519"/>
                  </a:lnTo>
                  <a:lnTo>
                    <a:pt x="985560" y="944293"/>
                  </a:lnTo>
                  <a:lnTo>
                    <a:pt x="1007976" y="888926"/>
                  </a:lnTo>
                  <a:lnTo>
                    <a:pt x="1031141" y="834490"/>
                  </a:lnTo>
                  <a:lnTo>
                    <a:pt x="1055280" y="781055"/>
                  </a:lnTo>
                  <a:lnTo>
                    <a:pt x="1080619" y="728695"/>
                  </a:lnTo>
                  <a:lnTo>
                    <a:pt x="1107384" y="677480"/>
                  </a:lnTo>
                  <a:lnTo>
                    <a:pt x="1135800" y="627483"/>
                  </a:lnTo>
                  <a:lnTo>
                    <a:pt x="1166094" y="578776"/>
                  </a:lnTo>
                  <a:lnTo>
                    <a:pt x="1198489" y="531431"/>
                  </a:lnTo>
                  <a:lnTo>
                    <a:pt x="1233213" y="485519"/>
                  </a:lnTo>
                  <a:lnTo>
                    <a:pt x="1270490" y="441113"/>
                  </a:lnTo>
                  <a:lnTo>
                    <a:pt x="1310547" y="398284"/>
                  </a:lnTo>
                  <a:lnTo>
                    <a:pt x="1353608" y="357104"/>
                  </a:lnTo>
                  <a:lnTo>
                    <a:pt x="1399900" y="317645"/>
                  </a:lnTo>
                  <a:lnTo>
                    <a:pt x="1449649" y="279980"/>
                  </a:lnTo>
                  <a:lnTo>
                    <a:pt x="1503078" y="244179"/>
                  </a:lnTo>
                  <a:lnTo>
                    <a:pt x="1560416" y="210315"/>
                  </a:lnTo>
                  <a:lnTo>
                    <a:pt x="1621886" y="178460"/>
                  </a:lnTo>
                  <a:lnTo>
                    <a:pt x="1687714" y="148686"/>
                  </a:lnTo>
                  <a:lnTo>
                    <a:pt x="1758127" y="121064"/>
                  </a:lnTo>
                  <a:lnTo>
                    <a:pt x="1795123" y="108083"/>
                  </a:lnTo>
                  <a:lnTo>
                    <a:pt x="1833350" y="95667"/>
                  </a:lnTo>
                  <a:lnTo>
                    <a:pt x="1872835" y="83825"/>
                  </a:lnTo>
                  <a:lnTo>
                    <a:pt x="1913607" y="72566"/>
                  </a:lnTo>
                  <a:lnTo>
                    <a:pt x="1955695" y="61899"/>
                  </a:lnTo>
                  <a:lnTo>
                    <a:pt x="1999126" y="51833"/>
                  </a:lnTo>
                  <a:lnTo>
                    <a:pt x="2043929" y="42377"/>
                  </a:lnTo>
                  <a:lnTo>
                    <a:pt x="2090131" y="33540"/>
                  </a:lnTo>
                  <a:lnTo>
                    <a:pt x="2137762" y="25332"/>
                  </a:lnTo>
                  <a:lnTo>
                    <a:pt x="2186849" y="17760"/>
                  </a:lnTo>
                  <a:lnTo>
                    <a:pt x="2237420" y="10834"/>
                  </a:lnTo>
                  <a:lnTo>
                    <a:pt x="2289504" y="4563"/>
                  </a:lnTo>
                  <a:lnTo>
                    <a:pt x="2333154" y="0"/>
                  </a:lnTo>
                  <a:lnTo>
                    <a:pt x="2333154" y="242632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85274" y="1510075"/>
              <a:ext cx="3226199" cy="29678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673506" cy="51434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99"/>
              <a:ext cx="4160520" cy="5143500"/>
            </a:xfrm>
            <a:custGeom>
              <a:avLst/>
              <a:gdLst/>
              <a:ahLst/>
              <a:cxnLst/>
              <a:rect l="l" t="t" r="r" b="b"/>
              <a:pathLst>
                <a:path w="4160520" h="5143500">
                  <a:moveTo>
                    <a:pt x="4160399" y="5142899"/>
                  </a:moveTo>
                  <a:lnTo>
                    <a:pt x="0" y="5142899"/>
                  </a:lnTo>
                  <a:lnTo>
                    <a:pt x="0" y="0"/>
                  </a:lnTo>
                  <a:lnTo>
                    <a:pt x="4160399" y="0"/>
                  </a:lnTo>
                  <a:lnTo>
                    <a:pt x="4160399" y="5142899"/>
                  </a:lnTo>
                  <a:close/>
                </a:path>
              </a:pathLst>
            </a:custGeom>
            <a:solidFill>
              <a:srgbClr val="FA1100">
                <a:alpha val="4124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83046" y="599"/>
              <a:ext cx="6861175" cy="5143500"/>
            </a:xfrm>
            <a:custGeom>
              <a:avLst/>
              <a:gdLst/>
              <a:ahLst/>
              <a:cxnLst/>
              <a:rect l="l" t="t" r="r" b="b"/>
              <a:pathLst>
                <a:path w="6861175" h="5143500">
                  <a:moveTo>
                    <a:pt x="6860953" y="5142899"/>
                  </a:moveTo>
                  <a:lnTo>
                    <a:pt x="1333086" y="5142899"/>
                  </a:lnTo>
                  <a:lnTo>
                    <a:pt x="1332795" y="5091817"/>
                  </a:lnTo>
                  <a:lnTo>
                    <a:pt x="1331927" y="5041406"/>
                  </a:lnTo>
                  <a:lnTo>
                    <a:pt x="1330494" y="4991663"/>
                  </a:lnTo>
                  <a:lnTo>
                    <a:pt x="1328504" y="4942577"/>
                  </a:lnTo>
                  <a:lnTo>
                    <a:pt x="1325968" y="4894141"/>
                  </a:lnTo>
                  <a:lnTo>
                    <a:pt x="1322897" y="4846345"/>
                  </a:lnTo>
                  <a:lnTo>
                    <a:pt x="1319299" y="4799179"/>
                  </a:lnTo>
                  <a:lnTo>
                    <a:pt x="1315185" y="4752636"/>
                  </a:lnTo>
                  <a:lnTo>
                    <a:pt x="1310566" y="4706705"/>
                  </a:lnTo>
                  <a:lnTo>
                    <a:pt x="1305451" y="4661377"/>
                  </a:lnTo>
                  <a:lnTo>
                    <a:pt x="1299850" y="4616643"/>
                  </a:lnTo>
                  <a:lnTo>
                    <a:pt x="1293773" y="4572495"/>
                  </a:lnTo>
                  <a:lnTo>
                    <a:pt x="1287230" y="4528923"/>
                  </a:lnTo>
                  <a:lnTo>
                    <a:pt x="1280232" y="4485918"/>
                  </a:lnTo>
                  <a:lnTo>
                    <a:pt x="1272788" y="4443470"/>
                  </a:lnTo>
                  <a:lnTo>
                    <a:pt x="1264908" y="4401571"/>
                  </a:lnTo>
                  <a:lnTo>
                    <a:pt x="1256603" y="4360211"/>
                  </a:lnTo>
                  <a:lnTo>
                    <a:pt x="1247882" y="4319382"/>
                  </a:lnTo>
                  <a:lnTo>
                    <a:pt x="1238756" y="4279074"/>
                  </a:lnTo>
                  <a:lnTo>
                    <a:pt x="1229234" y="4239278"/>
                  </a:lnTo>
                  <a:lnTo>
                    <a:pt x="1219327" y="4199984"/>
                  </a:lnTo>
                  <a:lnTo>
                    <a:pt x="1209044" y="4161185"/>
                  </a:lnTo>
                  <a:lnTo>
                    <a:pt x="1198396" y="4122870"/>
                  </a:lnTo>
                  <a:lnTo>
                    <a:pt x="1187393" y="4085030"/>
                  </a:lnTo>
                  <a:lnTo>
                    <a:pt x="1176044" y="4047657"/>
                  </a:lnTo>
                  <a:lnTo>
                    <a:pt x="1164360" y="4010741"/>
                  </a:lnTo>
                  <a:lnTo>
                    <a:pt x="1152351" y="3974273"/>
                  </a:lnTo>
                  <a:lnTo>
                    <a:pt x="1127397" y="3902644"/>
                  </a:lnTo>
                  <a:lnTo>
                    <a:pt x="1101263" y="3832697"/>
                  </a:lnTo>
                  <a:lnTo>
                    <a:pt x="1074028" y="3764360"/>
                  </a:lnTo>
                  <a:lnTo>
                    <a:pt x="1045773" y="3697558"/>
                  </a:lnTo>
                  <a:lnTo>
                    <a:pt x="1016579" y="3632220"/>
                  </a:lnTo>
                  <a:lnTo>
                    <a:pt x="986526" y="3568271"/>
                  </a:lnTo>
                  <a:lnTo>
                    <a:pt x="955693" y="3505639"/>
                  </a:lnTo>
                  <a:lnTo>
                    <a:pt x="924162" y="3444250"/>
                  </a:lnTo>
                  <a:lnTo>
                    <a:pt x="892012" y="3384032"/>
                  </a:lnTo>
                  <a:lnTo>
                    <a:pt x="859324" y="3324910"/>
                  </a:lnTo>
                  <a:lnTo>
                    <a:pt x="826178" y="3266813"/>
                  </a:lnTo>
                  <a:lnTo>
                    <a:pt x="792654" y="3209666"/>
                  </a:lnTo>
                  <a:lnTo>
                    <a:pt x="758833" y="3153398"/>
                  </a:lnTo>
                  <a:lnTo>
                    <a:pt x="724795" y="3097934"/>
                  </a:lnTo>
                  <a:lnTo>
                    <a:pt x="690620" y="3043201"/>
                  </a:lnTo>
                  <a:lnTo>
                    <a:pt x="639277" y="2962313"/>
                  </a:lnTo>
                  <a:lnTo>
                    <a:pt x="520504" y="2777949"/>
                  </a:lnTo>
                  <a:lnTo>
                    <a:pt x="470694" y="2700216"/>
                  </a:lnTo>
                  <a:lnTo>
                    <a:pt x="438053" y="2648637"/>
                  </a:lnTo>
                  <a:lnTo>
                    <a:pt x="405957" y="2597168"/>
                  </a:lnTo>
                  <a:lnTo>
                    <a:pt x="374487" y="2545736"/>
                  </a:lnTo>
                  <a:lnTo>
                    <a:pt x="343723" y="2494268"/>
                  </a:lnTo>
                  <a:lnTo>
                    <a:pt x="313746" y="2442689"/>
                  </a:lnTo>
                  <a:lnTo>
                    <a:pt x="284636" y="2390928"/>
                  </a:lnTo>
                  <a:lnTo>
                    <a:pt x="256473" y="2338911"/>
                  </a:lnTo>
                  <a:lnTo>
                    <a:pt x="229337" y="2286564"/>
                  </a:lnTo>
                  <a:lnTo>
                    <a:pt x="203309" y="2233816"/>
                  </a:lnTo>
                  <a:lnTo>
                    <a:pt x="178469" y="2180592"/>
                  </a:lnTo>
                  <a:lnTo>
                    <a:pt x="154897" y="2126819"/>
                  </a:lnTo>
                  <a:lnTo>
                    <a:pt x="132674" y="2072424"/>
                  </a:lnTo>
                  <a:lnTo>
                    <a:pt x="111879" y="2017335"/>
                  </a:lnTo>
                  <a:lnTo>
                    <a:pt x="92594" y="1961478"/>
                  </a:lnTo>
                  <a:lnTo>
                    <a:pt x="74898" y="1904779"/>
                  </a:lnTo>
                  <a:lnTo>
                    <a:pt x="58871" y="1847167"/>
                  </a:lnTo>
                  <a:lnTo>
                    <a:pt x="44595" y="1788567"/>
                  </a:lnTo>
                  <a:lnTo>
                    <a:pt x="32149" y="1728906"/>
                  </a:lnTo>
                  <a:lnTo>
                    <a:pt x="21613" y="1668111"/>
                  </a:lnTo>
                  <a:lnTo>
                    <a:pt x="13069" y="1606110"/>
                  </a:lnTo>
                  <a:lnTo>
                    <a:pt x="6595" y="1542829"/>
                  </a:lnTo>
                  <a:lnTo>
                    <a:pt x="2273" y="1478194"/>
                  </a:lnTo>
                  <a:lnTo>
                    <a:pt x="183" y="1412133"/>
                  </a:lnTo>
                  <a:lnTo>
                    <a:pt x="0" y="1378545"/>
                  </a:lnTo>
                  <a:lnTo>
                    <a:pt x="404" y="1344573"/>
                  </a:lnTo>
                  <a:lnTo>
                    <a:pt x="3018" y="1275440"/>
                  </a:lnTo>
                  <a:lnTo>
                    <a:pt x="8105" y="1204662"/>
                  </a:lnTo>
                  <a:lnTo>
                    <a:pt x="15744" y="1132164"/>
                  </a:lnTo>
                  <a:lnTo>
                    <a:pt x="26016" y="1057875"/>
                  </a:lnTo>
                  <a:lnTo>
                    <a:pt x="32165" y="1020035"/>
                  </a:lnTo>
                  <a:lnTo>
                    <a:pt x="39002" y="981720"/>
                  </a:lnTo>
                  <a:lnTo>
                    <a:pt x="46538" y="942920"/>
                  </a:lnTo>
                  <a:lnTo>
                    <a:pt x="54782" y="903627"/>
                  </a:lnTo>
                  <a:lnTo>
                    <a:pt x="63744" y="863831"/>
                  </a:lnTo>
                  <a:lnTo>
                    <a:pt x="73435" y="823523"/>
                  </a:lnTo>
                  <a:lnTo>
                    <a:pt x="83865" y="782693"/>
                  </a:lnTo>
                  <a:lnTo>
                    <a:pt x="95043" y="741334"/>
                  </a:lnTo>
                  <a:lnTo>
                    <a:pt x="106980" y="699435"/>
                  </a:lnTo>
                  <a:lnTo>
                    <a:pt x="119685" y="656987"/>
                  </a:lnTo>
                  <a:lnTo>
                    <a:pt x="133170" y="613982"/>
                  </a:lnTo>
                  <a:lnTo>
                    <a:pt x="147443" y="570409"/>
                  </a:lnTo>
                  <a:lnTo>
                    <a:pt x="162514" y="526261"/>
                  </a:lnTo>
                  <a:lnTo>
                    <a:pt x="178395" y="481528"/>
                  </a:lnTo>
                  <a:lnTo>
                    <a:pt x="195094" y="436200"/>
                  </a:lnTo>
                  <a:lnTo>
                    <a:pt x="212623" y="390269"/>
                  </a:lnTo>
                  <a:lnTo>
                    <a:pt x="230990" y="343725"/>
                  </a:lnTo>
                  <a:lnTo>
                    <a:pt x="250206" y="296560"/>
                  </a:lnTo>
                  <a:lnTo>
                    <a:pt x="270282" y="248764"/>
                  </a:lnTo>
                  <a:lnTo>
                    <a:pt x="291226" y="200327"/>
                  </a:lnTo>
                  <a:lnTo>
                    <a:pt x="313049" y="151242"/>
                  </a:lnTo>
                  <a:lnTo>
                    <a:pt x="335762" y="101498"/>
                  </a:lnTo>
                  <a:lnTo>
                    <a:pt x="359373" y="51087"/>
                  </a:lnTo>
                  <a:lnTo>
                    <a:pt x="383894" y="0"/>
                  </a:lnTo>
                  <a:lnTo>
                    <a:pt x="6860953" y="0"/>
                  </a:lnTo>
                  <a:lnTo>
                    <a:pt x="6860953" y="514289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33366" y="503825"/>
            <a:ext cx="58762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35" dirty="0"/>
              <a:t> </a:t>
            </a:r>
            <a:r>
              <a:rPr spc="-135" dirty="0"/>
              <a:t>negocios</a:t>
            </a:r>
            <a:r>
              <a:rPr spc="-229" dirty="0"/>
              <a:t> </a:t>
            </a:r>
            <a:r>
              <a:rPr b="0" spc="-145" dirty="0">
                <a:latin typeface="Trebuchet MS"/>
                <a:cs typeface="Trebuchet MS"/>
              </a:rPr>
              <a:t>Acueducto</a:t>
            </a:r>
            <a:r>
              <a:rPr b="0" spc="-155" dirty="0">
                <a:latin typeface="Trebuchet MS"/>
                <a:cs typeface="Trebuchet MS"/>
              </a:rPr>
              <a:t> </a:t>
            </a:r>
            <a:r>
              <a:rPr b="0" spc="-145" dirty="0">
                <a:latin typeface="Trebuchet MS"/>
                <a:cs typeface="Trebuchet MS"/>
              </a:rPr>
              <a:t>y</a:t>
            </a:r>
            <a:r>
              <a:rPr b="0" spc="-150" dirty="0">
                <a:latin typeface="Trebuchet MS"/>
                <a:cs typeface="Trebuchet MS"/>
              </a:rPr>
              <a:t> </a:t>
            </a:r>
            <a:r>
              <a:rPr b="0" spc="-95" dirty="0">
                <a:latin typeface="Trebuchet MS"/>
                <a:cs typeface="Trebuchet MS"/>
              </a:rPr>
              <a:t>Alcantarillado</a:t>
            </a:r>
          </a:p>
        </p:txBody>
      </p:sp>
      <p:sp>
        <p:nvSpPr>
          <p:cNvPr id="7" name="object 7"/>
          <p:cNvSpPr/>
          <p:nvPr/>
        </p:nvSpPr>
        <p:spPr>
          <a:xfrm>
            <a:off x="2855200" y="1017724"/>
            <a:ext cx="5858510" cy="115570"/>
          </a:xfrm>
          <a:custGeom>
            <a:avLst/>
            <a:gdLst/>
            <a:ahLst/>
            <a:cxnLst/>
            <a:rect l="l" t="t" r="r" b="b"/>
            <a:pathLst>
              <a:path w="5858509" h="115569">
                <a:moveTo>
                  <a:pt x="58580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5858099" y="0"/>
                </a:lnTo>
                <a:lnTo>
                  <a:pt x="58580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808400" y="1403546"/>
            <a:ext cx="4827270" cy="3211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40" dirty="0">
                <a:latin typeface="Trebuchet MS"/>
                <a:cs typeface="Trebuchet MS"/>
              </a:rPr>
              <a:t>IMPACTO</a:t>
            </a:r>
            <a:r>
              <a:rPr sz="1600" b="1" spc="-120" dirty="0">
                <a:latin typeface="Trebuchet MS"/>
                <a:cs typeface="Trebuchet MS"/>
              </a:rPr>
              <a:t> </a:t>
            </a:r>
            <a:r>
              <a:rPr sz="1600" b="1" spc="-125" dirty="0">
                <a:latin typeface="Trebuchet MS"/>
                <a:cs typeface="Trebuchet MS"/>
              </a:rPr>
              <a:t>DE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SOSTENIBILIDAD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5"/>
              </a:spcBef>
            </a:pPr>
            <a:r>
              <a:rPr sz="1400" spc="-30" dirty="0">
                <a:latin typeface="Trebuchet MS"/>
                <a:cs typeface="Trebuchet MS"/>
              </a:rPr>
              <a:t>Se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busca</a:t>
            </a:r>
            <a:r>
              <a:rPr sz="1400" spc="-50" dirty="0">
                <a:latin typeface="Trebuchet MS"/>
                <a:cs typeface="Trebuchet MS"/>
              </a:rPr>
              <a:t> unir </a:t>
            </a:r>
            <a:r>
              <a:rPr sz="1400" spc="-60" dirty="0">
                <a:latin typeface="Trebuchet MS"/>
                <a:cs typeface="Trebuchet MS"/>
              </a:rPr>
              <a:t>impactos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ambientales,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sociales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económicos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para </a:t>
            </a:r>
            <a:r>
              <a:rPr sz="1400" spc="-70" dirty="0">
                <a:latin typeface="Trebuchet MS"/>
                <a:cs typeface="Trebuchet MS"/>
              </a:rPr>
              <a:t>beneficiar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sociedad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95" dirty="0">
                <a:latin typeface="Trebuchet MS"/>
                <a:cs typeface="Trebuchet MS"/>
              </a:rPr>
              <a:t>caleña.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Se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enfoca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preservación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del </a:t>
            </a:r>
            <a:r>
              <a:rPr sz="1400" spc="-50" dirty="0">
                <a:latin typeface="Trebuchet MS"/>
                <a:cs typeface="Trebuchet MS"/>
              </a:rPr>
              <a:t>río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10" dirty="0">
                <a:latin typeface="Trebuchet MS"/>
                <a:cs typeface="Trebuchet MS"/>
              </a:rPr>
              <a:t>Cauca,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fuente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crítica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70" dirty="0">
                <a:latin typeface="Trebuchet MS"/>
                <a:cs typeface="Trebuchet MS"/>
              </a:rPr>
              <a:t> abastece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50" dirty="0">
                <a:latin typeface="Trebuchet MS"/>
                <a:cs typeface="Trebuchet MS"/>
              </a:rPr>
              <a:t>80%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suministro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 </a:t>
            </a:r>
            <a:r>
              <a:rPr sz="1400" spc="-60" dirty="0">
                <a:latin typeface="Trebuchet MS"/>
                <a:cs typeface="Trebuchet MS"/>
              </a:rPr>
              <a:t>agua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potable.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Además,</a:t>
            </a:r>
            <a:r>
              <a:rPr sz="1400" spc="-65" dirty="0">
                <a:latin typeface="Trebuchet MS"/>
                <a:cs typeface="Trebuchet MS"/>
              </a:rPr>
              <a:t> contribuirá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cerrar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brecha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servicio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acueducto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Santiago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10" dirty="0">
                <a:latin typeface="Trebuchet MS"/>
                <a:cs typeface="Trebuchet MS"/>
              </a:rPr>
              <a:t>Cali,</a:t>
            </a:r>
            <a:r>
              <a:rPr sz="1400" spc="-70" dirty="0">
                <a:latin typeface="Trebuchet MS"/>
                <a:cs typeface="Trebuchet MS"/>
              </a:rPr>
              <a:t> mejorando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distribución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y </a:t>
            </a:r>
            <a:r>
              <a:rPr sz="1400" spc="-65" dirty="0">
                <a:latin typeface="Trebuchet MS"/>
                <a:cs typeface="Trebuchet MS"/>
              </a:rPr>
              <a:t>minimizando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interrupciones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plantas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potabilización., </a:t>
            </a:r>
            <a:r>
              <a:rPr sz="1400" spc="-50" dirty="0">
                <a:latin typeface="Trebuchet MS"/>
                <a:cs typeface="Trebuchet MS"/>
              </a:rPr>
              <a:t>aliviando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dificultades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diarias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ciudadanos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mejorando </a:t>
            </a:r>
            <a:r>
              <a:rPr sz="1400" dirty="0">
                <a:latin typeface="Trebuchet MS"/>
                <a:cs typeface="Trebuchet MS"/>
              </a:rPr>
              <a:t>su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calidad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vida.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Asimismo,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impulsará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 </a:t>
            </a:r>
            <a:r>
              <a:rPr sz="1400" spc="-80" dirty="0">
                <a:latin typeface="Trebuchet MS"/>
                <a:cs typeface="Trebuchet MS"/>
              </a:rPr>
              <a:t>crecimiento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económico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organización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aumentar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satisfacción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usuarios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y </a:t>
            </a:r>
            <a:r>
              <a:rPr sz="1400" spc="-70" dirty="0">
                <a:latin typeface="Trebuchet MS"/>
                <a:cs typeface="Trebuchet MS"/>
              </a:rPr>
              <a:t>reducir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recursos</a:t>
            </a:r>
            <a:r>
              <a:rPr sz="1400" spc="-55" dirty="0">
                <a:latin typeface="Trebuchet MS"/>
                <a:cs typeface="Trebuchet MS"/>
              </a:rPr>
              <a:t> invertidos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 la</a:t>
            </a:r>
            <a:r>
              <a:rPr sz="1400" spc="-60" dirty="0">
                <a:latin typeface="Trebuchet MS"/>
                <a:cs typeface="Trebuchet MS"/>
              </a:rPr>
              <a:t> potabilización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tratamiento </a:t>
            </a:r>
            <a:r>
              <a:rPr sz="1400" spc="-55" dirty="0">
                <a:latin typeface="Trebuchet MS"/>
                <a:cs typeface="Trebuchet MS"/>
              </a:rPr>
              <a:t>de </a:t>
            </a:r>
            <a:r>
              <a:rPr sz="1400" spc="-60" dirty="0">
                <a:latin typeface="Trebuchet MS"/>
                <a:cs typeface="Trebuchet MS"/>
              </a:rPr>
              <a:t>lodos,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asegurando</a:t>
            </a:r>
            <a:r>
              <a:rPr sz="1400" spc="-55" dirty="0">
                <a:latin typeface="Trebuchet MS"/>
                <a:cs typeface="Trebuchet MS"/>
              </a:rPr>
              <a:t> la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sostenibilidad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largo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plazo.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59950" y="1525825"/>
            <a:ext cx="3784600" cy="3618229"/>
            <a:chOff x="5359950" y="1525825"/>
            <a:chExt cx="3784600" cy="3618229"/>
          </a:xfrm>
        </p:grpSpPr>
        <p:sp>
          <p:nvSpPr>
            <p:cNvPr id="3" name="object 3"/>
            <p:cNvSpPr/>
            <p:nvPr/>
          </p:nvSpPr>
          <p:spPr>
            <a:xfrm>
              <a:off x="5723590" y="4038545"/>
              <a:ext cx="3420745" cy="1105535"/>
            </a:xfrm>
            <a:custGeom>
              <a:avLst/>
              <a:gdLst/>
              <a:ahLst/>
              <a:cxnLst/>
              <a:rect l="l" t="t" r="r" b="b"/>
              <a:pathLst>
                <a:path w="3420745" h="1105535">
                  <a:moveTo>
                    <a:pt x="3420409" y="1104954"/>
                  </a:moveTo>
                  <a:lnTo>
                    <a:pt x="0" y="1104954"/>
                  </a:lnTo>
                  <a:lnTo>
                    <a:pt x="35662" y="1098896"/>
                  </a:lnTo>
                  <a:lnTo>
                    <a:pt x="75271" y="1091545"/>
                  </a:lnTo>
                  <a:lnTo>
                    <a:pt x="114350" y="1083677"/>
                  </a:lnTo>
                  <a:lnTo>
                    <a:pt x="152908" y="1075305"/>
                  </a:lnTo>
                  <a:lnTo>
                    <a:pt x="190955" y="1066443"/>
                  </a:lnTo>
                  <a:lnTo>
                    <a:pt x="228501" y="1057106"/>
                  </a:lnTo>
                  <a:lnTo>
                    <a:pt x="265557" y="1047307"/>
                  </a:lnTo>
                  <a:lnTo>
                    <a:pt x="338238" y="1026380"/>
                  </a:lnTo>
                  <a:lnTo>
                    <a:pt x="409078" y="1003773"/>
                  </a:lnTo>
                  <a:lnTo>
                    <a:pt x="478159" y="979598"/>
                  </a:lnTo>
                  <a:lnTo>
                    <a:pt x="545561" y="953966"/>
                  </a:lnTo>
                  <a:lnTo>
                    <a:pt x="611365" y="926989"/>
                  </a:lnTo>
                  <a:lnTo>
                    <a:pt x="675652" y="898778"/>
                  </a:lnTo>
                  <a:lnTo>
                    <a:pt x="738504" y="869445"/>
                  </a:lnTo>
                  <a:lnTo>
                    <a:pt x="800001" y="839101"/>
                  </a:lnTo>
                  <a:lnTo>
                    <a:pt x="860223" y="807857"/>
                  </a:lnTo>
                  <a:lnTo>
                    <a:pt x="919253" y="775825"/>
                  </a:lnTo>
                  <a:lnTo>
                    <a:pt x="977170" y="743117"/>
                  </a:lnTo>
                  <a:lnTo>
                    <a:pt x="1034056" y="709843"/>
                  </a:lnTo>
                  <a:lnTo>
                    <a:pt x="1089992" y="676116"/>
                  </a:lnTo>
                  <a:lnTo>
                    <a:pt x="1145058" y="642046"/>
                  </a:lnTo>
                  <a:lnTo>
                    <a:pt x="1226205" y="590543"/>
                  </a:lnTo>
                  <a:lnTo>
                    <a:pt x="1538514" y="386862"/>
                  </a:lnTo>
                  <a:lnTo>
                    <a:pt x="1614887" y="338404"/>
                  </a:lnTo>
                  <a:lnTo>
                    <a:pt x="1665711" y="307041"/>
                  </a:lnTo>
                  <a:lnTo>
                    <a:pt x="1716555" y="276561"/>
                  </a:lnTo>
                  <a:lnTo>
                    <a:pt x="1767501" y="247077"/>
                  </a:lnTo>
                  <a:lnTo>
                    <a:pt x="1818630" y="218699"/>
                  </a:lnTo>
                  <a:lnTo>
                    <a:pt x="1870023" y="191539"/>
                  </a:lnTo>
                  <a:lnTo>
                    <a:pt x="1921760" y="165708"/>
                  </a:lnTo>
                  <a:lnTo>
                    <a:pt x="1973922" y="141319"/>
                  </a:lnTo>
                  <a:lnTo>
                    <a:pt x="2026591" y="118481"/>
                  </a:lnTo>
                  <a:lnTo>
                    <a:pt x="2079847" y="97307"/>
                  </a:lnTo>
                  <a:lnTo>
                    <a:pt x="2133772" y="77909"/>
                  </a:lnTo>
                  <a:lnTo>
                    <a:pt x="2188446" y="60397"/>
                  </a:lnTo>
                  <a:lnTo>
                    <a:pt x="2243949" y="44883"/>
                  </a:lnTo>
                  <a:lnTo>
                    <a:pt x="2300364" y="31478"/>
                  </a:lnTo>
                  <a:lnTo>
                    <a:pt x="2357771" y="20295"/>
                  </a:lnTo>
                  <a:lnTo>
                    <a:pt x="2416250" y="11444"/>
                  </a:lnTo>
                  <a:lnTo>
                    <a:pt x="2475884" y="5037"/>
                  </a:lnTo>
                  <a:lnTo>
                    <a:pt x="2536752" y="1185"/>
                  </a:lnTo>
                  <a:lnTo>
                    <a:pt x="2598936" y="0"/>
                  </a:lnTo>
                  <a:lnTo>
                    <a:pt x="2630547" y="442"/>
                  </a:lnTo>
                  <a:lnTo>
                    <a:pt x="2694856" y="3466"/>
                  </a:lnTo>
                  <a:lnTo>
                    <a:pt x="2760683" y="9435"/>
                  </a:lnTo>
                  <a:lnTo>
                    <a:pt x="2828109" y="18461"/>
                  </a:lnTo>
                  <a:lnTo>
                    <a:pt x="2897215" y="30655"/>
                  </a:lnTo>
                  <a:lnTo>
                    <a:pt x="2968082" y="46129"/>
                  </a:lnTo>
                  <a:lnTo>
                    <a:pt x="3040790" y="64994"/>
                  </a:lnTo>
                  <a:lnTo>
                    <a:pt x="3077860" y="75733"/>
                  </a:lnTo>
                  <a:lnTo>
                    <a:pt x="3115473" y="87379"/>
                  </a:lnTo>
                  <a:lnTo>
                    <a:pt x="3153483" y="99894"/>
                  </a:lnTo>
                  <a:lnTo>
                    <a:pt x="3192056" y="113344"/>
                  </a:lnTo>
                  <a:lnTo>
                    <a:pt x="3231149" y="127724"/>
                  </a:lnTo>
                  <a:lnTo>
                    <a:pt x="3270775" y="143051"/>
                  </a:lnTo>
                  <a:lnTo>
                    <a:pt x="3310941" y="159336"/>
                  </a:lnTo>
                  <a:lnTo>
                    <a:pt x="3351659" y="176595"/>
                  </a:lnTo>
                  <a:lnTo>
                    <a:pt x="3392939" y="194840"/>
                  </a:lnTo>
                  <a:lnTo>
                    <a:pt x="3420409" y="207474"/>
                  </a:lnTo>
                  <a:lnTo>
                    <a:pt x="3420409" y="110495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59950" y="1525825"/>
              <a:ext cx="3048299" cy="30470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169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35" dirty="0"/>
              <a:t> </a:t>
            </a:r>
            <a:r>
              <a:rPr spc="-135" dirty="0"/>
              <a:t>negocios</a:t>
            </a:r>
            <a:r>
              <a:rPr spc="-229" dirty="0"/>
              <a:t> </a:t>
            </a:r>
            <a:r>
              <a:rPr b="0" spc="-145" dirty="0">
                <a:latin typeface="Trebuchet MS"/>
                <a:cs typeface="Trebuchet MS"/>
              </a:rPr>
              <a:t>Acueducto</a:t>
            </a:r>
            <a:r>
              <a:rPr b="0" spc="-155" dirty="0">
                <a:latin typeface="Trebuchet MS"/>
                <a:cs typeface="Trebuchet MS"/>
              </a:rPr>
              <a:t> </a:t>
            </a:r>
            <a:r>
              <a:rPr b="0" spc="-145" dirty="0">
                <a:latin typeface="Trebuchet MS"/>
                <a:cs typeface="Trebuchet MS"/>
              </a:rPr>
              <a:t>y</a:t>
            </a:r>
            <a:r>
              <a:rPr b="0" spc="-150" dirty="0">
                <a:latin typeface="Trebuchet MS"/>
                <a:cs typeface="Trebuchet MS"/>
              </a:rPr>
              <a:t> </a:t>
            </a:r>
            <a:r>
              <a:rPr b="0" spc="-95" dirty="0">
                <a:latin typeface="Trebuchet MS"/>
                <a:cs typeface="Trebuchet MS"/>
              </a:rPr>
              <a:t>Alcantarillado</a:t>
            </a:r>
          </a:p>
        </p:txBody>
      </p:sp>
      <p:sp>
        <p:nvSpPr>
          <p:cNvPr id="6" name="object 6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05975" y="1590721"/>
            <a:ext cx="4292600" cy="247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25" dirty="0">
                <a:latin typeface="Trebuchet MS"/>
                <a:cs typeface="Trebuchet MS"/>
              </a:rPr>
              <a:t>ASPECTOS</a:t>
            </a:r>
            <a:r>
              <a:rPr sz="1600" b="1" spc="-90" dirty="0">
                <a:latin typeface="Trebuchet MS"/>
                <a:cs typeface="Trebuchet MS"/>
              </a:rPr>
              <a:t> </a:t>
            </a:r>
            <a:r>
              <a:rPr sz="1600" b="1" spc="-125" dirty="0">
                <a:latin typeface="Trebuchet MS"/>
                <a:cs typeface="Trebuchet MS"/>
              </a:rPr>
              <a:t>DE</a:t>
            </a:r>
            <a:r>
              <a:rPr sz="1600" b="1" spc="-90" dirty="0">
                <a:latin typeface="Trebuchet MS"/>
                <a:cs typeface="Trebuchet MS"/>
              </a:rPr>
              <a:t> </a:t>
            </a:r>
            <a:r>
              <a:rPr sz="1600" b="1" spc="-105" dirty="0">
                <a:latin typeface="Trebuchet MS"/>
                <a:cs typeface="Trebuchet MS"/>
              </a:rPr>
              <a:t>PROPIEDAD</a:t>
            </a:r>
            <a:r>
              <a:rPr sz="1600" b="1" spc="-90" dirty="0">
                <a:latin typeface="Trebuchet MS"/>
                <a:cs typeface="Trebuchet MS"/>
              </a:rPr>
              <a:t> </a:t>
            </a:r>
            <a:r>
              <a:rPr sz="1600" b="1" spc="-55" dirty="0">
                <a:latin typeface="Trebuchet MS"/>
                <a:cs typeface="Trebuchet MS"/>
              </a:rPr>
              <a:t>INTELECTUAL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>
              <a:latin typeface="Trebuchet MS"/>
              <a:cs typeface="Trebuchet MS"/>
            </a:endParaRPr>
          </a:p>
          <a:p>
            <a:pPr marL="12700" marR="73660">
              <a:lnSpc>
                <a:spcPct val="114999"/>
              </a:lnSpc>
              <a:spcBef>
                <a:spcPts val="5"/>
              </a:spcBef>
            </a:pPr>
            <a:r>
              <a:rPr sz="1400" spc="-40" dirty="0">
                <a:latin typeface="Trebuchet MS"/>
                <a:cs typeface="Trebuchet MS"/>
              </a:rPr>
              <a:t>Los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derechos de propiedad </a:t>
            </a:r>
            <a:r>
              <a:rPr sz="1400" spc="-75" dirty="0">
                <a:latin typeface="Trebuchet MS"/>
                <a:cs typeface="Trebuchet MS"/>
              </a:rPr>
              <a:t>intelectual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e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industrial </a:t>
            </a:r>
            <a:r>
              <a:rPr sz="1400" spc="-45" dirty="0">
                <a:latin typeface="Trebuchet MS"/>
                <a:cs typeface="Trebuchet MS"/>
              </a:rPr>
              <a:t>derivados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resultados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70" dirty="0">
                <a:latin typeface="Trebuchet MS"/>
                <a:cs typeface="Trebuchet MS"/>
              </a:rPr>
              <a:t> proyecto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serán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propiedad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EMPRESAS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MUNICIPALES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CALI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60" dirty="0">
                <a:latin typeface="Trebuchet MS"/>
                <a:cs typeface="Trebuchet MS"/>
              </a:rPr>
              <a:t>E.I.C.E.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65" dirty="0">
                <a:latin typeface="Trebuchet MS"/>
                <a:cs typeface="Trebuchet MS"/>
              </a:rPr>
              <a:t>E.S.P.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95" dirty="0">
                <a:latin typeface="Trebuchet MS"/>
                <a:cs typeface="Trebuchet MS"/>
              </a:rPr>
              <a:t>–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</a:pPr>
            <a:r>
              <a:rPr sz="1400" spc="-50" dirty="0">
                <a:latin typeface="Trebuchet MS"/>
                <a:cs typeface="Trebuchet MS"/>
              </a:rPr>
              <a:t>EMCALI–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estableciendo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según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lo</a:t>
            </a:r>
            <a:r>
              <a:rPr sz="1400" spc="-60" dirty="0">
                <a:latin typeface="Trebuchet MS"/>
                <a:cs typeface="Trebuchet MS"/>
              </a:rPr>
              <a:t> acordado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por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las </a:t>
            </a:r>
            <a:r>
              <a:rPr sz="1400" spc="-60" dirty="0">
                <a:latin typeface="Trebuchet MS"/>
                <a:cs typeface="Trebuchet MS"/>
              </a:rPr>
              <a:t>partes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mutuo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acuerdo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proveedores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aquellos </a:t>
            </a:r>
            <a:r>
              <a:rPr sz="1400" spc="-80" dirty="0">
                <a:latin typeface="Trebuchet MS"/>
                <a:cs typeface="Trebuchet MS"/>
              </a:rPr>
              <a:t>terceros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intervienen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alguna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actividad;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si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la </a:t>
            </a:r>
            <a:r>
              <a:rPr sz="1400" spc="-50" dirty="0">
                <a:latin typeface="Trebuchet MS"/>
                <a:cs typeface="Trebuchet MS"/>
              </a:rPr>
              <a:t>propuesta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es</a:t>
            </a:r>
            <a:r>
              <a:rPr sz="1400" spc="-65" dirty="0">
                <a:latin typeface="Trebuchet MS"/>
                <a:cs typeface="Trebuchet MS"/>
              </a:rPr>
              <a:t> elegible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dentro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convocatoria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regirá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por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leyes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vigentes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lo</a:t>
            </a:r>
            <a:r>
              <a:rPr sz="1400" spc="-70" dirty="0">
                <a:latin typeface="Trebuchet MS"/>
                <a:cs typeface="Trebuchet MS"/>
              </a:rPr>
              <a:t> concerniente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este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tema.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7249" y="1304375"/>
            <a:ext cx="7287259" cy="3649345"/>
          </a:xfrm>
          <a:custGeom>
            <a:avLst/>
            <a:gdLst/>
            <a:ahLst/>
            <a:cxnLst/>
            <a:rect l="l" t="t" r="r" b="b"/>
            <a:pathLst>
              <a:path w="7287259" h="3649345">
                <a:moveTo>
                  <a:pt x="6678487" y="3649199"/>
                </a:moveTo>
                <a:lnTo>
                  <a:pt x="608212" y="3649199"/>
                </a:lnTo>
                <a:lnTo>
                  <a:pt x="560680" y="3647370"/>
                </a:lnTo>
                <a:lnTo>
                  <a:pt x="514149" y="3641970"/>
                </a:lnTo>
                <a:lnTo>
                  <a:pt x="468754" y="3633136"/>
                </a:lnTo>
                <a:lnTo>
                  <a:pt x="424630" y="3621003"/>
                </a:lnTo>
                <a:lnTo>
                  <a:pt x="381912" y="3605706"/>
                </a:lnTo>
                <a:lnTo>
                  <a:pt x="340735" y="3587380"/>
                </a:lnTo>
                <a:lnTo>
                  <a:pt x="301235" y="3566161"/>
                </a:lnTo>
                <a:lnTo>
                  <a:pt x="263547" y="3542183"/>
                </a:lnTo>
                <a:lnTo>
                  <a:pt x="227806" y="3515582"/>
                </a:lnTo>
                <a:lnTo>
                  <a:pt x="194147" y="3486493"/>
                </a:lnTo>
                <a:lnTo>
                  <a:pt x="162706" y="3455052"/>
                </a:lnTo>
                <a:lnTo>
                  <a:pt x="133617" y="3421393"/>
                </a:lnTo>
                <a:lnTo>
                  <a:pt x="107016" y="3385652"/>
                </a:lnTo>
                <a:lnTo>
                  <a:pt x="83038" y="3347964"/>
                </a:lnTo>
                <a:lnTo>
                  <a:pt x="61819" y="3308464"/>
                </a:lnTo>
                <a:lnTo>
                  <a:pt x="43493" y="3267287"/>
                </a:lnTo>
                <a:lnTo>
                  <a:pt x="28196" y="3224569"/>
                </a:lnTo>
                <a:lnTo>
                  <a:pt x="16063" y="3180445"/>
                </a:lnTo>
                <a:lnTo>
                  <a:pt x="7229" y="3135050"/>
                </a:lnTo>
                <a:lnTo>
                  <a:pt x="1829" y="3088519"/>
                </a:lnTo>
                <a:lnTo>
                  <a:pt x="0" y="3040987"/>
                </a:lnTo>
                <a:lnTo>
                  <a:pt x="0" y="608212"/>
                </a:lnTo>
                <a:lnTo>
                  <a:pt x="1829" y="560680"/>
                </a:lnTo>
                <a:lnTo>
                  <a:pt x="7229" y="514149"/>
                </a:lnTo>
                <a:lnTo>
                  <a:pt x="16063" y="468754"/>
                </a:lnTo>
                <a:lnTo>
                  <a:pt x="28196" y="424630"/>
                </a:lnTo>
                <a:lnTo>
                  <a:pt x="43493" y="381912"/>
                </a:lnTo>
                <a:lnTo>
                  <a:pt x="61819" y="340735"/>
                </a:lnTo>
                <a:lnTo>
                  <a:pt x="83038" y="301235"/>
                </a:lnTo>
                <a:lnTo>
                  <a:pt x="107016" y="263547"/>
                </a:lnTo>
                <a:lnTo>
                  <a:pt x="133617" y="227806"/>
                </a:lnTo>
                <a:lnTo>
                  <a:pt x="162706" y="194147"/>
                </a:lnTo>
                <a:lnTo>
                  <a:pt x="194147" y="162706"/>
                </a:lnTo>
                <a:lnTo>
                  <a:pt x="227806" y="133617"/>
                </a:lnTo>
                <a:lnTo>
                  <a:pt x="263547" y="107016"/>
                </a:lnTo>
                <a:lnTo>
                  <a:pt x="301235" y="83038"/>
                </a:lnTo>
                <a:lnTo>
                  <a:pt x="340735" y="61819"/>
                </a:lnTo>
                <a:lnTo>
                  <a:pt x="381912" y="43493"/>
                </a:lnTo>
                <a:lnTo>
                  <a:pt x="424630" y="28196"/>
                </a:lnTo>
                <a:lnTo>
                  <a:pt x="468754" y="16063"/>
                </a:lnTo>
                <a:lnTo>
                  <a:pt x="514149" y="7229"/>
                </a:lnTo>
                <a:lnTo>
                  <a:pt x="560680" y="1829"/>
                </a:lnTo>
                <a:lnTo>
                  <a:pt x="608212" y="0"/>
                </a:lnTo>
                <a:lnTo>
                  <a:pt x="6678487" y="0"/>
                </a:lnTo>
                <a:lnTo>
                  <a:pt x="6726647" y="1908"/>
                </a:lnTo>
                <a:lnTo>
                  <a:pt x="6774207" y="7576"/>
                </a:lnTo>
                <a:lnTo>
                  <a:pt x="6820962" y="16920"/>
                </a:lnTo>
                <a:lnTo>
                  <a:pt x="6866708" y="29855"/>
                </a:lnTo>
                <a:lnTo>
                  <a:pt x="6911240" y="46297"/>
                </a:lnTo>
                <a:lnTo>
                  <a:pt x="6954355" y="66160"/>
                </a:lnTo>
                <a:lnTo>
                  <a:pt x="6995849" y="89361"/>
                </a:lnTo>
                <a:lnTo>
                  <a:pt x="7035517" y="115814"/>
                </a:lnTo>
                <a:lnTo>
                  <a:pt x="7073154" y="145436"/>
                </a:lnTo>
                <a:lnTo>
                  <a:pt x="7108558" y="178141"/>
                </a:lnTo>
                <a:lnTo>
                  <a:pt x="7141263" y="213544"/>
                </a:lnTo>
                <a:lnTo>
                  <a:pt x="7170884" y="251182"/>
                </a:lnTo>
                <a:lnTo>
                  <a:pt x="7197338" y="290850"/>
                </a:lnTo>
                <a:lnTo>
                  <a:pt x="7220538" y="332344"/>
                </a:lnTo>
                <a:lnTo>
                  <a:pt x="7240402" y="375459"/>
                </a:lnTo>
                <a:lnTo>
                  <a:pt x="7256843" y="419991"/>
                </a:lnTo>
                <a:lnTo>
                  <a:pt x="7269779" y="465737"/>
                </a:lnTo>
                <a:lnTo>
                  <a:pt x="7279123" y="512492"/>
                </a:lnTo>
                <a:lnTo>
                  <a:pt x="7284791" y="560051"/>
                </a:lnTo>
                <a:lnTo>
                  <a:pt x="7286699" y="608212"/>
                </a:lnTo>
                <a:lnTo>
                  <a:pt x="7286699" y="3040987"/>
                </a:lnTo>
                <a:lnTo>
                  <a:pt x="7284870" y="3088519"/>
                </a:lnTo>
                <a:lnTo>
                  <a:pt x="7279470" y="3135050"/>
                </a:lnTo>
                <a:lnTo>
                  <a:pt x="7270636" y="3180445"/>
                </a:lnTo>
                <a:lnTo>
                  <a:pt x="7258503" y="3224569"/>
                </a:lnTo>
                <a:lnTo>
                  <a:pt x="7243206" y="3267287"/>
                </a:lnTo>
                <a:lnTo>
                  <a:pt x="7224880" y="3308464"/>
                </a:lnTo>
                <a:lnTo>
                  <a:pt x="7203661" y="3347964"/>
                </a:lnTo>
                <a:lnTo>
                  <a:pt x="7179683" y="3385652"/>
                </a:lnTo>
                <a:lnTo>
                  <a:pt x="7153082" y="3421393"/>
                </a:lnTo>
                <a:lnTo>
                  <a:pt x="7123993" y="3455052"/>
                </a:lnTo>
                <a:lnTo>
                  <a:pt x="7092552" y="3486493"/>
                </a:lnTo>
                <a:lnTo>
                  <a:pt x="7058893" y="3515582"/>
                </a:lnTo>
                <a:lnTo>
                  <a:pt x="7023152" y="3542183"/>
                </a:lnTo>
                <a:lnTo>
                  <a:pt x="6985463" y="3566161"/>
                </a:lnTo>
                <a:lnTo>
                  <a:pt x="6945963" y="3587380"/>
                </a:lnTo>
                <a:lnTo>
                  <a:pt x="6904787" y="3605706"/>
                </a:lnTo>
                <a:lnTo>
                  <a:pt x="6862069" y="3621003"/>
                </a:lnTo>
                <a:lnTo>
                  <a:pt x="6817944" y="3633136"/>
                </a:lnTo>
                <a:lnTo>
                  <a:pt x="6772549" y="3641970"/>
                </a:lnTo>
                <a:lnTo>
                  <a:pt x="6726018" y="3647370"/>
                </a:lnTo>
                <a:lnTo>
                  <a:pt x="6678487" y="36491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4815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35" dirty="0"/>
              <a:t> </a:t>
            </a:r>
            <a:r>
              <a:rPr spc="-135" dirty="0"/>
              <a:t>negocios</a:t>
            </a:r>
            <a:r>
              <a:rPr spc="-229" dirty="0"/>
              <a:t> </a:t>
            </a:r>
            <a:r>
              <a:rPr b="0" spc="-145" dirty="0">
                <a:latin typeface="Trebuchet MS"/>
                <a:cs typeface="Trebuchet MS"/>
              </a:rPr>
              <a:t>Acueducto</a:t>
            </a:r>
            <a:r>
              <a:rPr b="0" spc="-155" dirty="0">
                <a:latin typeface="Trebuchet MS"/>
                <a:cs typeface="Trebuchet MS"/>
              </a:rPr>
              <a:t> </a:t>
            </a:r>
            <a:r>
              <a:rPr b="0" spc="-145" dirty="0">
                <a:latin typeface="Trebuchet MS"/>
                <a:cs typeface="Trebuchet MS"/>
              </a:rPr>
              <a:t>y</a:t>
            </a:r>
            <a:r>
              <a:rPr b="0" spc="-150" dirty="0">
                <a:latin typeface="Trebuchet MS"/>
                <a:cs typeface="Trebuchet MS"/>
              </a:rPr>
              <a:t> </a:t>
            </a:r>
            <a:r>
              <a:rPr b="0" spc="-95" dirty="0">
                <a:latin typeface="Trebuchet MS"/>
                <a:cs typeface="Trebuchet MS"/>
              </a:rPr>
              <a:t>Alcantarillado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8713470" cy="1217930"/>
            <a:chOff x="0" y="0"/>
            <a:chExt cx="8713470" cy="1217930"/>
          </a:xfrm>
        </p:grpSpPr>
        <p:sp>
          <p:nvSpPr>
            <p:cNvPr id="5" name="object 5"/>
            <p:cNvSpPr/>
            <p:nvPr/>
          </p:nvSpPr>
          <p:spPr>
            <a:xfrm>
              <a:off x="430653" y="1017725"/>
              <a:ext cx="8282940" cy="115570"/>
            </a:xfrm>
            <a:custGeom>
              <a:avLst/>
              <a:gdLst/>
              <a:ahLst/>
              <a:cxnLst/>
              <a:rect l="l" t="t" r="r" b="b"/>
              <a:pathLst>
                <a:path w="8282940" h="115569">
                  <a:moveTo>
                    <a:pt x="82826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8282699" y="0"/>
                  </a:lnTo>
                  <a:lnTo>
                    <a:pt x="82826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640839" cy="1217930"/>
            </a:xfrm>
            <a:custGeom>
              <a:avLst/>
              <a:gdLst/>
              <a:ahLst/>
              <a:cxnLst/>
              <a:rect l="l" t="t" r="r" b="b"/>
              <a:pathLst>
                <a:path w="1640839" h="1217930">
                  <a:moveTo>
                    <a:pt x="0" y="1217393"/>
                  </a:moveTo>
                  <a:lnTo>
                    <a:pt x="0" y="0"/>
                  </a:lnTo>
                  <a:lnTo>
                    <a:pt x="1640441" y="0"/>
                  </a:lnTo>
                  <a:lnTo>
                    <a:pt x="1622763" y="71677"/>
                  </a:lnTo>
                  <a:lnTo>
                    <a:pt x="1609542" y="118167"/>
                  </a:lnTo>
                  <a:lnTo>
                    <a:pt x="1595589" y="162350"/>
                  </a:lnTo>
                  <a:lnTo>
                    <a:pt x="1580916" y="204296"/>
                  </a:lnTo>
                  <a:lnTo>
                    <a:pt x="1565539" y="244076"/>
                  </a:lnTo>
                  <a:lnTo>
                    <a:pt x="1549472" y="281761"/>
                  </a:lnTo>
                  <a:lnTo>
                    <a:pt x="1532730" y="317420"/>
                  </a:lnTo>
                  <a:lnTo>
                    <a:pt x="1497276" y="382947"/>
                  </a:lnTo>
                  <a:lnTo>
                    <a:pt x="1459292" y="441220"/>
                  </a:lnTo>
                  <a:lnTo>
                    <a:pt x="1418894" y="492804"/>
                  </a:lnTo>
                  <a:lnTo>
                    <a:pt x="1376197" y="538264"/>
                  </a:lnTo>
                  <a:lnTo>
                    <a:pt x="1331316" y="578164"/>
                  </a:lnTo>
                  <a:lnTo>
                    <a:pt x="1284367" y="613069"/>
                  </a:lnTo>
                  <a:lnTo>
                    <a:pt x="1235464" y="643542"/>
                  </a:lnTo>
                  <a:lnTo>
                    <a:pt x="1184723" y="670149"/>
                  </a:lnTo>
                  <a:lnTo>
                    <a:pt x="1132260" y="693454"/>
                  </a:lnTo>
                  <a:lnTo>
                    <a:pt x="1078189" y="714021"/>
                  </a:lnTo>
                  <a:lnTo>
                    <a:pt x="1022626" y="732415"/>
                  </a:lnTo>
                  <a:lnTo>
                    <a:pt x="965686" y="749199"/>
                  </a:lnTo>
                  <a:lnTo>
                    <a:pt x="907485" y="764939"/>
                  </a:lnTo>
                  <a:lnTo>
                    <a:pt x="726462" y="811537"/>
                  </a:lnTo>
                  <a:lnTo>
                    <a:pt x="695507" y="819953"/>
                  </a:lnTo>
                  <a:lnTo>
                    <a:pt x="633054" y="837978"/>
                  </a:lnTo>
                  <a:lnTo>
                    <a:pt x="569973" y="858063"/>
                  </a:lnTo>
                  <a:lnTo>
                    <a:pt x="506380" y="880772"/>
                  </a:lnTo>
                  <a:lnTo>
                    <a:pt x="442390" y="906669"/>
                  </a:lnTo>
                  <a:lnTo>
                    <a:pt x="378117" y="936320"/>
                  </a:lnTo>
                  <a:lnTo>
                    <a:pt x="313678" y="970288"/>
                  </a:lnTo>
                  <a:lnTo>
                    <a:pt x="249187" y="1009138"/>
                  </a:lnTo>
                  <a:lnTo>
                    <a:pt x="216958" y="1030571"/>
                  </a:lnTo>
                  <a:lnTo>
                    <a:pt x="184760" y="1053435"/>
                  </a:lnTo>
                  <a:lnTo>
                    <a:pt x="152606" y="1077802"/>
                  </a:lnTo>
                  <a:lnTo>
                    <a:pt x="120512" y="1103743"/>
                  </a:lnTo>
                  <a:lnTo>
                    <a:pt x="88491" y="1131327"/>
                  </a:lnTo>
                  <a:lnTo>
                    <a:pt x="56558" y="1160625"/>
                  </a:lnTo>
                  <a:lnTo>
                    <a:pt x="24728" y="1191709"/>
                  </a:lnTo>
                  <a:lnTo>
                    <a:pt x="0" y="121739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627363" y="1423665"/>
            <a:ext cx="18903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45" dirty="0">
                <a:latin typeface="Trebuchet MS"/>
                <a:cs typeface="Trebuchet MS"/>
              </a:rPr>
              <a:t>COMPRA</a:t>
            </a:r>
            <a:r>
              <a:rPr sz="2000" b="1" spc="-135" dirty="0">
                <a:latin typeface="Trebuchet MS"/>
                <a:cs typeface="Trebuchet MS"/>
              </a:rPr>
              <a:t> </a:t>
            </a:r>
            <a:r>
              <a:rPr sz="2000" b="1" spc="-110" dirty="0">
                <a:latin typeface="Trebuchet MS"/>
                <a:cs typeface="Trebuchet MS"/>
              </a:rPr>
              <a:t>EQUIPOS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0262" y="1818900"/>
            <a:ext cx="5400674" cy="30384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9835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Gobernanza,</a:t>
            </a:r>
            <a:r>
              <a:rPr spc="-175" dirty="0"/>
              <a:t> </a:t>
            </a:r>
            <a:r>
              <a:rPr spc="-145" dirty="0"/>
              <a:t>gobierno</a:t>
            </a:r>
            <a:r>
              <a:rPr spc="-175" dirty="0"/>
              <a:t> </a:t>
            </a:r>
            <a:r>
              <a:rPr spc="-140" dirty="0"/>
              <a:t>corporativo</a:t>
            </a:r>
          </a:p>
        </p:txBody>
      </p:sp>
      <p:sp>
        <p:nvSpPr>
          <p:cNvPr id="3" name="object 3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40400" y="1357989"/>
            <a:ext cx="6860540" cy="18789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0" dirty="0">
                <a:latin typeface="Trebuchet MS"/>
                <a:cs typeface="Trebuchet MS"/>
              </a:rPr>
              <a:t>Plan</a:t>
            </a:r>
            <a:r>
              <a:rPr sz="2000" b="1" spc="-165" dirty="0">
                <a:latin typeface="Trebuchet MS"/>
                <a:cs typeface="Trebuchet MS"/>
              </a:rPr>
              <a:t> </a:t>
            </a:r>
            <a:r>
              <a:rPr sz="2000" b="1" spc="-110" dirty="0">
                <a:latin typeface="Trebuchet MS"/>
                <a:cs typeface="Trebuchet MS"/>
              </a:rPr>
              <a:t>anual</a:t>
            </a:r>
            <a:r>
              <a:rPr sz="2000" b="1" spc="-160" dirty="0">
                <a:latin typeface="Trebuchet MS"/>
                <a:cs typeface="Trebuchet MS"/>
              </a:rPr>
              <a:t> </a:t>
            </a:r>
            <a:r>
              <a:rPr sz="2000" b="1" spc="-125" dirty="0">
                <a:latin typeface="Trebuchet MS"/>
                <a:cs typeface="Trebuchet MS"/>
              </a:rPr>
              <a:t>de</a:t>
            </a:r>
            <a:r>
              <a:rPr sz="2000" b="1" spc="-160" dirty="0">
                <a:latin typeface="Trebuchet MS"/>
                <a:cs typeface="Trebuchet MS"/>
              </a:rPr>
              <a:t> </a:t>
            </a:r>
            <a:r>
              <a:rPr sz="2000" b="1" spc="-125" dirty="0">
                <a:latin typeface="Trebuchet MS"/>
                <a:cs typeface="Trebuchet MS"/>
              </a:rPr>
              <a:t>trabajo</a:t>
            </a:r>
            <a:r>
              <a:rPr sz="2000" b="1" spc="-160" dirty="0">
                <a:latin typeface="Trebuchet MS"/>
                <a:cs typeface="Trebuchet MS"/>
              </a:rPr>
              <a:t> </a:t>
            </a:r>
            <a:r>
              <a:rPr sz="2000" b="1" spc="-125" dirty="0">
                <a:latin typeface="Trebuchet MS"/>
                <a:cs typeface="Trebuchet MS"/>
              </a:rPr>
              <a:t>y</a:t>
            </a:r>
            <a:r>
              <a:rPr sz="2000" b="1" spc="-160" dirty="0">
                <a:latin typeface="Trebuchet MS"/>
                <a:cs typeface="Trebuchet MS"/>
              </a:rPr>
              <a:t> </a:t>
            </a:r>
            <a:r>
              <a:rPr sz="2000" b="1" spc="-110" dirty="0">
                <a:latin typeface="Trebuchet MS"/>
                <a:cs typeface="Trebuchet MS"/>
              </a:rPr>
              <a:t>calendario</a:t>
            </a:r>
            <a:r>
              <a:rPr sz="2000" b="1" spc="-165" dirty="0">
                <a:latin typeface="Trebuchet MS"/>
                <a:cs typeface="Trebuchet MS"/>
              </a:rPr>
              <a:t> </a:t>
            </a:r>
            <a:r>
              <a:rPr sz="2000" b="1" spc="-125" dirty="0">
                <a:latin typeface="Trebuchet MS"/>
                <a:cs typeface="Trebuchet MS"/>
              </a:rPr>
              <a:t>de</a:t>
            </a:r>
            <a:r>
              <a:rPr sz="2000" b="1" spc="-160" dirty="0">
                <a:latin typeface="Trebuchet MS"/>
                <a:cs typeface="Trebuchet MS"/>
              </a:rPr>
              <a:t> </a:t>
            </a:r>
            <a:r>
              <a:rPr sz="2000" b="1" spc="-75" dirty="0">
                <a:latin typeface="Trebuchet MS"/>
                <a:cs typeface="Trebuchet MS"/>
              </a:rPr>
              <a:t>la</a:t>
            </a:r>
            <a:r>
              <a:rPr sz="2000" b="1" spc="-160" dirty="0">
                <a:latin typeface="Trebuchet MS"/>
                <a:cs typeface="Trebuchet MS"/>
              </a:rPr>
              <a:t> </a:t>
            </a:r>
            <a:r>
              <a:rPr sz="2000" b="1" spc="-195" dirty="0">
                <a:latin typeface="Trebuchet MS"/>
                <a:cs typeface="Trebuchet MS"/>
              </a:rPr>
              <a:t>Junta</a:t>
            </a:r>
            <a:r>
              <a:rPr sz="2000" b="1" spc="-160" dirty="0">
                <a:latin typeface="Trebuchet MS"/>
                <a:cs typeface="Trebuchet MS"/>
              </a:rPr>
              <a:t> </a:t>
            </a:r>
            <a:r>
              <a:rPr sz="2000" b="1" spc="-10" dirty="0">
                <a:latin typeface="Trebuchet MS"/>
                <a:cs typeface="Trebuchet MS"/>
              </a:rPr>
              <a:t>Directiva</a:t>
            </a:r>
            <a:endParaRPr sz="20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1330"/>
              </a:spcBef>
            </a:pPr>
            <a:r>
              <a:rPr sz="1400" spc="-80" dirty="0">
                <a:latin typeface="Trebuchet MS"/>
                <a:cs typeface="Trebuchet MS"/>
              </a:rPr>
              <a:t>La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Circular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No.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00" dirty="0">
                <a:latin typeface="Trebuchet MS"/>
                <a:cs typeface="Trebuchet MS"/>
              </a:rPr>
              <a:t>1100046822021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75" dirty="0">
                <a:latin typeface="Trebuchet MS"/>
                <a:cs typeface="Trebuchet MS"/>
              </a:rPr>
              <a:t> 4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febrero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30" dirty="0">
                <a:latin typeface="Trebuchet MS"/>
                <a:cs typeface="Trebuchet MS"/>
              </a:rPr>
              <a:t>2021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comunicó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fechas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sesiones </a:t>
            </a:r>
            <a:r>
              <a:rPr sz="1400" spc="-50" dirty="0">
                <a:latin typeface="Trebuchet MS"/>
                <a:cs typeface="Trebuchet MS"/>
              </a:rPr>
              <a:t>ordinarias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Junta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Directiva</a:t>
            </a:r>
            <a:r>
              <a:rPr sz="1400" spc="-75" dirty="0">
                <a:latin typeface="Trebuchet MS"/>
                <a:cs typeface="Trebuchet MS"/>
              </a:rPr>
              <a:t> y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fechas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75" dirty="0">
                <a:latin typeface="Trebuchet MS"/>
                <a:cs typeface="Trebuchet MS"/>
              </a:rPr>
              <a:t> pre </a:t>
            </a:r>
            <a:r>
              <a:rPr sz="1400" spc="-90" dirty="0">
                <a:latin typeface="Trebuchet MS"/>
                <a:cs typeface="Trebuchet MS"/>
              </a:rPr>
              <a:t>juntas,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75" dirty="0">
                <a:latin typeface="Trebuchet MS"/>
                <a:cs typeface="Trebuchet MS"/>
              </a:rPr>
              <a:t> fin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tener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adecuada </a:t>
            </a:r>
            <a:r>
              <a:rPr sz="1400" spc="-55" dirty="0">
                <a:latin typeface="Trebuchet MS"/>
                <a:cs typeface="Trebuchet MS"/>
              </a:rPr>
              <a:t>planeación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entrega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documentos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temas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tratar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cada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sesión.</a:t>
            </a:r>
            <a:endParaRPr sz="1400">
              <a:latin typeface="Trebuchet MS"/>
              <a:cs typeface="Trebuchet MS"/>
            </a:endParaRPr>
          </a:p>
          <a:p>
            <a:pPr marL="12700" marR="364490">
              <a:lnSpc>
                <a:spcPct val="114999"/>
              </a:lnSpc>
              <a:spcBef>
                <a:spcPts val="1200"/>
              </a:spcBef>
            </a:pPr>
            <a:r>
              <a:rPr sz="1400" spc="-80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Junta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95" dirty="0">
                <a:latin typeface="Trebuchet MS"/>
                <a:cs typeface="Trebuchet MS"/>
              </a:rPr>
              <a:t>Directiva,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como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órgano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máximo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dirección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responsable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direccionamiento </a:t>
            </a:r>
            <a:r>
              <a:rPr sz="1400" spc="-70" dirty="0">
                <a:latin typeface="Trebuchet MS"/>
                <a:cs typeface="Trebuchet MS"/>
              </a:rPr>
              <a:t>estratégico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empresa,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tiene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sus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funciones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siguientes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frentes: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67371" y="3483533"/>
            <a:ext cx="2521585" cy="1267460"/>
          </a:xfrm>
          <a:custGeom>
            <a:avLst/>
            <a:gdLst/>
            <a:ahLst/>
            <a:cxnLst/>
            <a:rect l="l" t="t" r="r" b="b"/>
            <a:pathLst>
              <a:path w="2521585" h="1267460">
                <a:moveTo>
                  <a:pt x="2521496" y="1071372"/>
                </a:moveTo>
                <a:lnTo>
                  <a:pt x="2497328" y="1035202"/>
                </a:lnTo>
                <a:lnTo>
                  <a:pt x="2482342" y="1032230"/>
                </a:lnTo>
                <a:lnTo>
                  <a:pt x="39141" y="1032230"/>
                </a:lnTo>
                <a:lnTo>
                  <a:pt x="23914" y="1035304"/>
                </a:lnTo>
                <a:lnTo>
                  <a:pt x="11468" y="1043698"/>
                </a:lnTo>
                <a:lnTo>
                  <a:pt x="3073" y="1056144"/>
                </a:lnTo>
                <a:lnTo>
                  <a:pt x="0" y="1071372"/>
                </a:lnTo>
                <a:lnTo>
                  <a:pt x="0" y="1227975"/>
                </a:lnTo>
                <a:lnTo>
                  <a:pt x="3073" y="1243215"/>
                </a:lnTo>
                <a:lnTo>
                  <a:pt x="11468" y="1255661"/>
                </a:lnTo>
                <a:lnTo>
                  <a:pt x="23914" y="1264056"/>
                </a:lnTo>
                <a:lnTo>
                  <a:pt x="39141" y="1267129"/>
                </a:lnTo>
                <a:lnTo>
                  <a:pt x="2482342" y="1267129"/>
                </a:lnTo>
                <a:lnTo>
                  <a:pt x="2497582" y="1264056"/>
                </a:lnTo>
                <a:lnTo>
                  <a:pt x="2510028" y="1255661"/>
                </a:lnTo>
                <a:lnTo>
                  <a:pt x="2518422" y="1243215"/>
                </a:lnTo>
                <a:lnTo>
                  <a:pt x="2521496" y="1227975"/>
                </a:lnTo>
                <a:lnTo>
                  <a:pt x="2521496" y="1071372"/>
                </a:lnTo>
                <a:close/>
              </a:path>
              <a:path w="2521585" h="1267460">
                <a:moveTo>
                  <a:pt x="2521496" y="813320"/>
                </a:moveTo>
                <a:lnTo>
                  <a:pt x="2497328" y="777151"/>
                </a:lnTo>
                <a:lnTo>
                  <a:pt x="2482342" y="774166"/>
                </a:lnTo>
                <a:lnTo>
                  <a:pt x="39141" y="774166"/>
                </a:lnTo>
                <a:lnTo>
                  <a:pt x="23914" y="777240"/>
                </a:lnTo>
                <a:lnTo>
                  <a:pt x="11468" y="785634"/>
                </a:lnTo>
                <a:lnTo>
                  <a:pt x="3073" y="798080"/>
                </a:lnTo>
                <a:lnTo>
                  <a:pt x="0" y="813320"/>
                </a:lnTo>
                <a:lnTo>
                  <a:pt x="0" y="969911"/>
                </a:lnTo>
                <a:lnTo>
                  <a:pt x="3073" y="985151"/>
                </a:lnTo>
                <a:lnTo>
                  <a:pt x="11468" y="997597"/>
                </a:lnTo>
                <a:lnTo>
                  <a:pt x="23914" y="1005992"/>
                </a:lnTo>
                <a:lnTo>
                  <a:pt x="39141" y="1009065"/>
                </a:lnTo>
                <a:lnTo>
                  <a:pt x="2482342" y="1009065"/>
                </a:lnTo>
                <a:lnTo>
                  <a:pt x="2497582" y="1005992"/>
                </a:lnTo>
                <a:lnTo>
                  <a:pt x="2510028" y="997597"/>
                </a:lnTo>
                <a:lnTo>
                  <a:pt x="2518422" y="985151"/>
                </a:lnTo>
                <a:lnTo>
                  <a:pt x="2521496" y="969911"/>
                </a:lnTo>
                <a:lnTo>
                  <a:pt x="2521496" y="813320"/>
                </a:lnTo>
                <a:close/>
              </a:path>
              <a:path w="2521585" h="1267460">
                <a:moveTo>
                  <a:pt x="2521496" y="555269"/>
                </a:moveTo>
                <a:lnTo>
                  <a:pt x="2497328" y="519099"/>
                </a:lnTo>
                <a:lnTo>
                  <a:pt x="2482342" y="516115"/>
                </a:lnTo>
                <a:lnTo>
                  <a:pt x="39141" y="516115"/>
                </a:lnTo>
                <a:lnTo>
                  <a:pt x="23914" y="519188"/>
                </a:lnTo>
                <a:lnTo>
                  <a:pt x="11468" y="527583"/>
                </a:lnTo>
                <a:lnTo>
                  <a:pt x="3073" y="540029"/>
                </a:lnTo>
                <a:lnTo>
                  <a:pt x="0" y="555269"/>
                </a:lnTo>
                <a:lnTo>
                  <a:pt x="0" y="711860"/>
                </a:lnTo>
                <a:lnTo>
                  <a:pt x="3073" y="727100"/>
                </a:lnTo>
                <a:lnTo>
                  <a:pt x="11468" y="739546"/>
                </a:lnTo>
                <a:lnTo>
                  <a:pt x="23914" y="747941"/>
                </a:lnTo>
                <a:lnTo>
                  <a:pt x="39141" y="751014"/>
                </a:lnTo>
                <a:lnTo>
                  <a:pt x="2482342" y="751014"/>
                </a:lnTo>
                <a:lnTo>
                  <a:pt x="2497582" y="747941"/>
                </a:lnTo>
                <a:lnTo>
                  <a:pt x="2510028" y="739546"/>
                </a:lnTo>
                <a:lnTo>
                  <a:pt x="2518422" y="727100"/>
                </a:lnTo>
                <a:lnTo>
                  <a:pt x="2521496" y="711860"/>
                </a:lnTo>
                <a:lnTo>
                  <a:pt x="2521496" y="555269"/>
                </a:lnTo>
                <a:close/>
              </a:path>
              <a:path w="2521585" h="1267460">
                <a:moveTo>
                  <a:pt x="2521496" y="297205"/>
                </a:moveTo>
                <a:lnTo>
                  <a:pt x="2497328" y="261035"/>
                </a:lnTo>
                <a:lnTo>
                  <a:pt x="2482342" y="258064"/>
                </a:lnTo>
                <a:lnTo>
                  <a:pt x="39141" y="258064"/>
                </a:lnTo>
                <a:lnTo>
                  <a:pt x="23914" y="261137"/>
                </a:lnTo>
                <a:lnTo>
                  <a:pt x="11468" y="269519"/>
                </a:lnTo>
                <a:lnTo>
                  <a:pt x="3073" y="281965"/>
                </a:lnTo>
                <a:lnTo>
                  <a:pt x="0" y="297205"/>
                </a:lnTo>
                <a:lnTo>
                  <a:pt x="0" y="453809"/>
                </a:lnTo>
                <a:lnTo>
                  <a:pt x="3073" y="469049"/>
                </a:lnTo>
                <a:lnTo>
                  <a:pt x="11468" y="481495"/>
                </a:lnTo>
                <a:lnTo>
                  <a:pt x="23914" y="489877"/>
                </a:lnTo>
                <a:lnTo>
                  <a:pt x="39141" y="492963"/>
                </a:lnTo>
                <a:lnTo>
                  <a:pt x="2482342" y="492963"/>
                </a:lnTo>
                <a:lnTo>
                  <a:pt x="2497582" y="489877"/>
                </a:lnTo>
                <a:lnTo>
                  <a:pt x="2510028" y="481495"/>
                </a:lnTo>
                <a:lnTo>
                  <a:pt x="2518422" y="469049"/>
                </a:lnTo>
                <a:lnTo>
                  <a:pt x="2521496" y="453809"/>
                </a:lnTo>
                <a:lnTo>
                  <a:pt x="2521496" y="297205"/>
                </a:lnTo>
                <a:close/>
              </a:path>
              <a:path w="2521585" h="1267460">
                <a:moveTo>
                  <a:pt x="2521496" y="39154"/>
                </a:moveTo>
                <a:lnTo>
                  <a:pt x="2497328" y="2971"/>
                </a:lnTo>
                <a:lnTo>
                  <a:pt x="2482342" y="0"/>
                </a:lnTo>
                <a:lnTo>
                  <a:pt x="39141" y="0"/>
                </a:lnTo>
                <a:lnTo>
                  <a:pt x="23914" y="3073"/>
                </a:lnTo>
                <a:lnTo>
                  <a:pt x="11468" y="11468"/>
                </a:lnTo>
                <a:lnTo>
                  <a:pt x="3073" y="23914"/>
                </a:lnTo>
                <a:lnTo>
                  <a:pt x="0" y="39154"/>
                </a:lnTo>
                <a:lnTo>
                  <a:pt x="0" y="195745"/>
                </a:lnTo>
                <a:lnTo>
                  <a:pt x="3073" y="210985"/>
                </a:lnTo>
                <a:lnTo>
                  <a:pt x="11468" y="223431"/>
                </a:lnTo>
                <a:lnTo>
                  <a:pt x="23914" y="231825"/>
                </a:lnTo>
                <a:lnTo>
                  <a:pt x="39141" y="234899"/>
                </a:lnTo>
                <a:lnTo>
                  <a:pt x="2482342" y="234899"/>
                </a:lnTo>
                <a:lnTo>
                  <a:pt x="2497582" y="231825"/>
                </a:lnTo>
                <a:lnTo>
                  <a:pt x="2510028" y="223431"/>
                </a:lnTo>
                <a:lnTo>
                  <a:pt x="2518422" y="210985"/>
                </a:lnTo>
                <a:lnTo>
                  <a:pt x="2521496" y="195745"/>
                </a:lnTo>
                <a:lnTo>
                  <a:pt x="2521496" y="3915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1866" y="3431687"/>
            <a:ext cx="1470025" cy="131572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1400" b="1" spc="-10" dirty="0">
                <a:solidFill>
                  <a:srgbClr val="FFFFFF"/>
                </a:solidFill>
                <a:latin typeface="Trebuchet MS"/>
                <a:cs typeface="Trebuchet MS"/>
              </a:rPr>
              <a:t>Estratégico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20900"/>
              </a:lnSpc>
            </a:pP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400" b="1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rebuchet MS"/>
                <a:cs typeface="Trebuchet MS"/>
              </a:rPr>
              <a:t>Gobernabilidad 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400" b="1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Gestión</a:t>
            </a: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Humana </a:t>
            </a:r>
            <a:r>
              <a:rPr sz="1400" b="1" spc="-10" dirty="0">
                <a:solidFill>
                  <a:srgbClr val="FFFFFF"/>
                </a:solidFill>
                <a:latin typeface="Trebuchet MS"/>
                <a:cs typeface="Trebuchet MS"/>
              </a:rPr>
              <a:t>Financiero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400" b="1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rebuchet MS"/>
                <a:cs typeface="Trebuchet MS"/>
              </a:rPr>
              <a:t>control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98899" y="3483524"/>
            <a:ext cx="4439920" cy="1207135"/>
          </a:xfrm>
          <a:custGeom>
            <a:avLst/>
            <a:gdLst/>
            <a:ahLst/>
            <a:cxnLst/>
            <a:rect l="l" t="t" r="r" b="b"/>
            <a:pathLst>
              <a:path w="4439920" h="1207135">
                <a:moveTo>
                  <a:pt x="4238245" y="1206899"/>
                </a:moveTo>
                <a:lnTo>
                  <a:pt x="201153" y="1206899"/>
                </a:lnTo>
                <a:lnTo>
                  <a:pt x="155031" y="1201587"/>
                </a:lnTo>
                <a:lnTo>
                  <a:pt x="112691" y="1186454"/>
                </a:lnTo>
                <a:lnTo>
                  <a:pt x="75342" y="1162708"/>
                </a:lnTo>
                <a:lnTo>
                  <a:pt x="44191" y="1131557"/>
                </a:lnTo>
                <a:lnTo>
                  <a:pt x="20445" y="1094208"/>
                </a:lnTo>
                <a:lnTo>
                  <a:pt x="5312" y="1051868"/>
                </a:lnTo>
                <a:lnTo>
                  <a:pt x="0" y="1005745"/>
                </a:lnTo>
                <a:lnTo>
                  <a:pt x="0" y="201153"/>
                </a:lnTo>
                <a:lnTo>
                  <a:pt x="5312" y="155031"/>
                </a:lnTo>
                <a:lnTo>
                  <a:pt x="20445" y="112691"/>
                </a:lnTo>
                <a:lnTo>
                  <a:pt x="44191" y="75342"/>
                </a:lnTo>
                <a:lnTo>
                  <a:pt x="75342" y="44191"/>
                </a:lnTo>
                <a:lnTo>
                  <a:pt x="112691" y="20445"/>
                </a:lnTo>
                <a:lnTo>
                  <a:pt x="155031" y="5312"/>
                </a:lnTo>
                <a:lnTo>
                  <a:pt x="201153" y="0"/>
                </a:lnTo>
                <a:lnTo>
                  <a:pt x="4238245" y="0"/>
                </a:lnTo>
                <a:lnTo>
                  <a:pt x="4277672" y="3900"/>
                </a:lnTo>
                <a:lnTo>
                  <a:pt x="4315224" y="15311"/>
                </a:lnTo>
                <a:lnTo>
                  <a:pt x="4349846" y="33796"/>
                </a:lnTo>
                <a:lnTo>
                  <a:pt x="4380483" y="58916"/>
                </a:lnTo>
                <a:lnTo>
                  <a:pt x="4405603" y="89553"/>
                </a:lnTo>
                <a:lnTo>
                  <a:pt x="4424088" y="124175"/>
                </a:lnTo>
                <a:lnTo>
                  <a:pt x="4435499" y="161727"/>
                </a:lnTo>
                <a:lnTo>
                  <a:pt x="4439399" y="201153"/>
                </a:lnTo>
                <a:lnTo>
                  <a:pt x="4439399" y="1005745"/>
                </a:lnTo>
                <a:lnTo>
                  <a:pt x="4434087" y="1051868"/>
                </a:lnTo>
                <a:lnTo>
                  <a:pt x="4418954" y="1094208"/>
                </a:lnTo>
                <a:lnTo>
                  <a:pt x="4395208" y="1131557"/>
                </a:lnTo>
                <a:lnTo>
                  <a:pt x="4364057" y="1162708"/>
                </a:lnTo>
                <a:lnTo>
                  <a:pt x="4326708" y="1186454"/>
                </a:lnTo>
                <a:lnTo>
                  <a:pt x="4284368" y="1201587"/>
                </a:lnTo>
                <a:lnTo>
                  <a:pt x="4238245" y="12068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630841" y="3615741"/>
            <a:ext cx="4093210" cy="93218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sz="1200" spc="-60" dirty="0">
                <a:latin typeface="Trebuchet MS"/>
                <a:cs typeface="Trebuchet MS"/>
              </a:rPr>
              <a:t>Consecuente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55" dirty="0">
                <a:latin typeface="Trebuchet MS"/>
                <a:cs typeface="Trebuchet MS"/>
              </a:rPr>
              <a:t>con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35" dirty="0">
                <a:latin typeface="Trebuchet MS"/>
                <a:cs typeface="Trebuchet MS"/>
              </a:rPr>
              <a:t>lo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80" dirty="0">
                <a:latin typeface="Trebuchet MS"/>
                <a:cs typeface="Trebuchet MS"/>
              </a:rPr>
              <a:t>anterior,</a:t>
            </a:r>
            <a:r>
              <a:rPr sz="1200" spc="-50" dirty="0">
                <a:latin typeface="Trebuchet MS"/>
                <a:cs typeface="Trebuchet MS"/>
              </a:rPr>
              <a:t> el </a:t>
            </a:r>
            <a:r>
              <a:rPr sz="1200" spc="-55" dirty="0">
                <a:latin typeface="Trebuchet MS"/>
                <a:cs typeface="Trebuchet MS"/>
              </a:rPr>
              <a:t>presidente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de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45" dirty="0">
                <a:latin typeface="Trebuchet MS"/>
                <a:cs typeface="Trebuchet MS"/>
              </a:rPr>
              <a:t>la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90" dirty="0">
                <a:latin typeface="Trebuchet MS"/>
                <a:cs typeface="Trebuchet MS"/>
              </a:rPr>
              <a:t>Junta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Directiva </a:t>
            </a:r>
            <a:r>
              <a:rPr sz="1200" spc="-60" dirty="0">
                <a:latin typeface="Trebuchet MS"/>
                <a:cs typeface="Trebuchet MS"/>
              </a:rPr>
              <a:t>vela </a:t>
            </a:r>
            <a:r>
              <a:rPr sz="1200" spc="-45" dirty="0">
                <a:latin typeface="Trebuchet MS"/>
                <a:cs typeface="Trebuchet MS"/>
              </a:rPr>
              <a:t>porque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45" dirty="0">
                <a:latin typeface="Trebuchet MS"/>
                <a:cs typeface="Trebuchet MS"/>
              </a:rPr>
              <a:t>al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-55" dirty="0">
                <a:latin typeface="Trebuchet MS"/>
                <a:cs typeface="Trebuchet MS"/>
              </a:rPr>
              <a:t>interior </a:t>
            </a:r>
            <a:r>
              <a:rPr sz="1200" spc="-20" dirty="0">
                <a:latin typeface="Trebuchet MS"/>
                <a:cs typeface="Trebuchet MS"/>
              </a:rPr>
              <a:t>se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-50" dirty="0">
                <a:latin typeface="Trebuchet MS"/>
                <a:cs typeface="Trebuchet MS"/>
              </a:rPr>
              <a:t>adopte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30" dirty="0">
                <a:latin typeface="Trebuchet MS"/>
                <a:cs typeface="Trebuchet MS"/>
              </a:rPr>
              <a:t>un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plan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anual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trabajo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45" dirty="0">
                <a:latin typeface="Trebuchet MS"/>
                <a:cs typeface="Trebuchet MS"/>
              </a:rPr>
              <a:t>que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-25" dirty="0">
                <a:latin typeface="Trebuchet MS"/>
                <a:cs typeface="Trebuchet MS"/>
              </a:rPr>
              <a:t>le </a:t>
            </a:r>
            <a:r>
              <a:rPr sz="1200" spc="-60" dirty="0">
                <a:latin typeface="Trebuchet MS"/>
                <a:cs typeface="Trebuchet MS"/>
              </a:rPr>
              <a:t>permita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-55" dirty="0">
                <a:latin typeface="Trebuchet MS"/>
                <a:cs typeface="Trebuchet MS"/>
              </a:rPr>
              <a:t>cumplir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-55" dirty="0">
                <a:latin typeface="Trebuchet MS"/>
                <a:cs typeface="Trebuchet MS"/>
              </a:rPr>
              <a:t>con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-25" dirty="0">
                <a:latin typeface="Trebuchet MS"/>
                <a:cs typeface="Trebuchet MS"/>
              </a:rPr>
              <a:t>las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funciones </a:t>
            </a:r>
            <a:r>
              <a:rPr sz="1200" spc="-30" dirty="0">
                <a:latin typeface="Trebuchet MS"/>
                <a:cs typeface="Trebuchet MS"/>
              </a:rPr>
              <a:t>asignadas</a:t>
            </a:r>
            <a:r>
              <a:rPr sz="1200" spc="-45" dirty="0">
                <a:latin typeface="Trebuchet MS"/>
                <a:cs typeface="Trebuchet MS"/>
              </a:rPr>
              <a:t> al </a:t>
            </a:r>
            <a:r>
              <a:rPr sz="1200" spc="-55" dirty="0">
                <a:latin typeface="Trebuchet MS"/>
                <a:cs typeface="Trebuchet MS"/>
              </a:rPr>
              <a:t>cuerpo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colegiado. </a:t>
            </a:r>
            <a:r>
              <a:rPr sz="1200" spc="-35" dirty="0">
                <a:latin typeface="Trebuchet MS"/>
                <a:cs typeface="Trebuchet MS"/>
              </a:rPr>
              <a:t>Así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-35" dirty="0">
                <a:latin typeface="Trebuchet MS"/>
                <a:cs typeface="Trebuchet MS"/>
              </a:rPr>
              <a:t>lo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-50" dirty="0">
                <a:latin typeface="Trebuchet MS"/>
                <a:cs typeface="Trebuchet MS"/>
              </a:rPr>
              <a:t>estableció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-45" dirty="0">
                <a:latin typeface="Trebuchet MS"/>
                <a:cs typeface="Trebuchet MS"/>
              </a:rPr>
              <a:t>la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-45" dirty="0">
                <a:latin typeface="Trebuchet MS"/>
                <a:cs typeface="Trebuchet MS"/>
              </a:rPr>
              <a:t>resolución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-145" dirty="0">
                <a:latin typeface="Trebuchet MS"/>
                <a:cs typeface="Trebuchet MS"/>
              </a:rPr>
              <a:t>JD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-30" dirty="0">
                <a:latin typeface="Trebuchet MS"/>
                <a:cs typeface="Trebuchet MS"/>
              </a:rPr>
              <a:t>No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001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de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06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de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octubre </a:t>
            </a:r>
            <a:r>
              <a:rPr sz="1200" spc="-25" dirty="0">
                <a:latin typeface="Trebuchet MS"/>
                <a:cs typeface="Trebuchet MS"/>
              </a:rPr>
              <a:t>del </a:t>
            </a:r>
            <a:r>
              <a:rPr sz="1200" spc="-85" dirty="0">
                <a:latin typeface="Trebuchet MS"/>
                <a:cs typeface="Trebuchet MS"/>
              </a:rPr>
              <a:t>2020,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-55" dirty="0">
                <a:latin typeface="Trebuchet MS"/>
                <a:cs typeface="Trebuchet MS"/>
              </a:rPr>
              <a:t>artículo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Décimo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Segundo.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7599" y="1380575"/>
            <a:ext cx="5248910" cy="3420110"/>
          </a:xfrm>
          <a:custGeom>
            <a:avLst/>
            <a:gdLst/>
            <a:ahLst/>
            <a:cxnLst/>
            <a:rect l="l" t="t" r="r" b="b"/>
            <a:pathLst>
              <a:path w="5248909" h="3420110">
                <a:moveTo>
                  <a:pt x="4678838" y="3419699"/>
                </a:moveTo>
                <a:lnTo>
                  <a:pt x="569961" y="3419699"/>
                </a:lnTo>
                <a:lnTo>
                  <a:pt x="520782" y="3417607"/>
                </a:lnTo>
                <a:lnTo>
                  <a:pt x="472766" y="3411445"/>
                </a:lnTo>
                <a:lnTo>
                  <a:pt x="426082" y="3401384"/>
                </a:lnTo>
                <a:lnTo>
                  <a:pt x="380901" y="3387595"/>
                </a:lnTo>
                <a:lnTo>
                  <a:pt x="337396" y="3370248"/>
                </a:lnTo>
                <a:lnTo>
                  <a:pt x="295737" y="3349517"/>
                </a:lnTo>
                <a:lnTo>
                  <a:pt x="256095" y="3325570"/>
                </a:lnTo>
                <a:lnTo>
                  <a:pt x="218641" y="3298580"/>
                </a:lnTo>
                <a:lnTo>
                  <a:pt x="183546" y="3268717"/>
                </a:lnTo>
                <a:lnTo>
                  <a:pt x="150982" y="3236153"/>
                </a:lnTo>
                <a:lnTo>
                  <a:pt x="121119" y="3201058"/>
                </a:lnTo>
                <a:lnTo>
                  <a:pt x="94129" y="3163604"/>
                </a:lnTo>
                <a:lnTo>
                  <a:pt x="70182" y="3123962"/>
                </a:lnTo>
                <a:lnTo>
                  <a:pt x="49451" y="3082303"/>
                </a:lnTo>
                <a:lnTo>
                  <a:pt x="32104" y="3038798"/>
                </a:lnTo>
                <a:lnTo>
                  <a:pt x="18315" y="2993617"/>
                </a:lnTo>
                <a:lnTo>
                  <a:pt x="8254" y="2946933"/>
                </a:lnTo>
                <a:lnTo>
                  <a:pt x="2092" y="2898917"/>
                </a:lnTo>
                <a:lnTo>
                  <a:pt x="0" y="2849738"/>
                </a:lnTo>
                <a:lnTo>
                  <a:pt x="0" y="569961"/>
                </a:lnTo>
                <a:lnTo>
                  <a:pt x="2092" y="520782"/>
                </a:lnTo>
                <a:lnTo>
                  <a:pt x="8254" y="472766"/>
                </a:lnTo>
                <a:lnTo>
                  <a:pt x="18315" y="426082"/>
                </a:lnTo>
                <a:lnTo>
                  <a:pt x="32104" y="380901"/>
                </a:lnTo>
                <a:lnTo>
                  <a:pt x="49451" y="337396"/>
                </a:lnTo>
                <a:lnTo>
                  <a:pt x="70182" y="295737"/>
                </a:lnTo>
                <a:lnTo>
                  <a:pt x="94129" y="256095"/>
                </a:lnTo>
                <a:lnTo>
                  <a:pt x="121119" y="218641"/>
                </a:lnTo>
                <a:lnTo>
                  <a:pt x="150982" y="183546"/>
                </a:lnTo>
                <a:lnTo>
                  <a:pt x="183546" y="150982"/>
                </a:lnTo>
                <a:lnTo>
                  <a:pt x="218641" y="121119"/>
                </a:lnTo>
                <a:lnTo>
                  <a:pt x="256095" y="94129"/>
                </a:lnTo>
                <a:lnTo>
                  <a:pt x="295737" y="70182"/>
                </a:lnTo>
                <a:lnTo>
                  <a:pt x="337396" y="49451"/>
                </a:lnTo>
                <a:lnTo>
                  <a:pt x="380901" y="32104"/>
                </a:lnTo>
                <a:lnTo>
                  <a:pt x="426082" y="18315"/>
                </a:lnTo>
                <a:lnTo>
                  <a:pt x="472766" y="8254"/>
                </a:lnTo>
                <a:lnTo>
                  <a:pt x="520782" y="2092"/>
                </a:lnTo>
                <a:lnTo>
                  <a:pt x="569961" y="0"/>
                </a:lnTo>
                <a:lnTo>
                  <a:pt x="4678838" y="0"/>
                </a:lnTo>
                <a:lnTo>
                  <a:pt x="4728952" y="2205"/>
                </a:lnTo>
                <a:lnTo>
                  <a:pt x="4778346" y="8751"/>
                </a:lnTo>
                <a:lnTo>
                  <a:pt x="4826756" y="19527"/>
                </a:lnTo>
                <a:lnTo>
                  <a:pt x="4873920" y="34425"/>
                </a:lnTo>
                <a:lnTo>
                  <a:pt x="4919575" y="53336"/>
                </a:lnTo>
                <a:lnTo>
                  <a:pt x="4963460" y="76151"/>
                </a:lnTo>
                <a:lnTo>
                  <a:pt x="5005311" y="102762"/>
                </a:lnTo>
                <a:lnTo>
                  <a:pt x="5044866" y="133061"/>
                </a:lnTo>
                <a:lnTo>
                  <a:pt x="5081862" y="166937"/>
                </a:lnTo>
                <a:lnTo>
                  <a:pt x="5115738" y="203934"/>
                </a:lnTo>
                <a:lnTo>
                  <a:pt x="5146037" y="243488"/>
                </a:lnTo>
                <a:lnTo>
                  <a:pt x="5172648" y="285339"/>
                </a:lnTo>
                <a:lnTo>
                  <a:pt x="5195463" y="329223"/>
                </a:lnTo>
                <a:lnTo>
                  <a:pt x="5214374" y="374879"/>
                </a:lnTo>
                <a:lnTo>
                  <a:pt x="5229272" y="422043"/>
                </a:lnTo>
                <a:lnTo>
                  <a:pt x="5240048" y="470453"/>
                </a:lnTo>
                <a:lnTo>
                  <a:pt x="5246594" y="519846"/>
                </a:lnTo>
                <a:lnTo>
                  <a:pt x="5248799" y="569961"/>
                </a:lnTo>
                <a:lnTo>
                  <a:pt x="5248799" y="2849738"/>
                </a:lnTo>
                <a:lnTo>
                  <a:pt x="5246707" y="2898917"/>
                </a:lnTo>
                <a:lnTo>
                  <a:pt x="5240545" y="2946933"/>
                </a:lnTo>
                <a:lnTo>
                  <a:pt x="5230484" y="2993617"/>
                </a:lnTo>
                <a:lnTo>
                  <a:pt x="5216695" y="3038798"/>
                </a:lnTo>
                <a:lnTo>
                  <a:pt x="5199348" y="3082303"/>
                </a:lnTo>
                <a:lnTo>
                  <a:pt x="5178616" y="3123962"/>
                </a:lnTo>
                <a:lnTo>
                  <a:pt x="5154670" y="3163604"/>
                </a:lnTo>
                <a:lnTo>
                  <a:pt x="5127680" y="3201058"/>
                </a:lnTo>
                <a:lnTo>
                  <a:pt x="5097817" y="3236153"/>
                </a:lnTo>
                <a:lnTo>
                  <a:pt x="5065252" y="3268717"/>
                </a:lnTo>
                <a:lnTo>
                  <a:pt x="5030158" y="3298580"/>
                </a:lnTo>
                <a:lnTo>
                  <a:pt x="4992704" y="3325570"/>
                </a:lnTo>
                <a:lnTo>
                  <a:pt x="4953062" y="3349517"/>
                </a:lnTo>
                <a:lnTo>
                  <a:pt x="4911403" y="3370248"/>
                </a:lnTo>
                <a:lnTo>
                  <a:pt x="4867897" y="3387595"/>
                </a:lnTo>
                <a:lnTo>
                  <a:pt x="4822717" y="3401384"/>
                </a:lnTo>
                <a:lnTo>
                  <a:pt x="4776033" y="3411445"/>
                </a:lnTo>
                <a:lnTo>
                  <a:pt x="4728016" y="3417607"/>
                </a:lnTo>
                <a:lnTo>
                  <a:pt x="4678838" y="3419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169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35" dirty="0"/>
              <a:t> </a:t>
            </a:r>
            <a:r>
              <a:rPr spc="-135" dirty="0"/>
              <a:t>negocios</a:t>
            </a:r>
            <a:r>
              <a:rPr spc="-229" dirty="0"/>
              <a:t> </a:t>
            </a:r>
            <a:r>
              <a:rPr b="0" spc="-145" dirty="0">
                <a:latin typeface="Trebuchet MS"/>
                <a:cs typeface="Trebuchet MS"/>
              </a:rPr>
              <a:t>Acueducto</a:t>
            </a:r>
            <a:r>
              <a:rPr b="0" spc="-155" dirty="0">
                <a:latin typeface="Trebuchet MS"/>
                <a:cs typeface="Trebuchet MS"/>
              </a:rPr>
              <a:t> </a:t>
            </a:r>
            <a:r>
              <a:rPr b="0" spc="-145" dirty="0">
                <a:latin typeface="Trebuchet MS"/>
                <a:cs typeface="Trebuchet MS"/>
              </a:rPr>
              <a:t>y</a:t>
            </a:r>
            <a:r>
              <a:rPr b="0" spc="-150" dirty="0">
                <a:latin typeface="Trebuchet MS"/>
                <a:cs typeface="Trebuchet MS"/>
              </a:rPr>
              <a:t> </a:t>
            </a:r>
            <a:r>
              <a:rPr b="0" spc="-95" dirty="0">
                <a:latin typeface="Trebuchet MS"/>
                <a:cs typeface="Trebuchet MS"/>
              </a:rPr>
              <a:t>Alcantarillado</a:t>
            </a:r>
          </a:p>
        </p:txBody>
      </p:sp>
      <p:sp>
        <p:nvSpPr>
          <p:cNvPr id="4" name="object 4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705176" y="1461578"/>
            <a:ext cx="3872229" cy="58674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5"/>
              </a:spcBef>
            </a:pPr>
            <a:r>
              <a:rPr sz="1600" b="1" spc="-120" dirty="0">
                <a:latin typeface="Trebuchet MS"/>
                <a:cs typeface="Trebuchet MS"/>
              </a:rPr>
              <a:t>Tiempo</a:t>
            </a:r>
            <a:r>
              <a:rPr sz="1600" b="1" spc="-100" dirty="0">
                <a:latin typeface="Trebuchet MS"/>
                <a:cs typeface="Trebuchet MS"/>
              </a:rPr>
              <a:t> de </a:t>
            </a:r>
            <a:r>
              <a:rPr sz="1600" b="1" spc="-105" dirty="0">
                <a:latin typeface="Trebuchet MS"/>
                <a:cs typeface="Trebuchet MS"/>
              </a:rPr>
              <a:t>atención</a:t>
            </a:r>
            <a:r>
              <a:rPr sz="1600" b="1" spc="-100" dirty="0">
                <a:latin typeface="Trebuchet MS"/>
                <a:cs typeface="Trebuchet MS"/>
              </a:rPr>
              <a:t> </a:t>
            </a:r>
            <a:r>
              <a:rPr sz="1600" b="1" spc="-60" dirty="0">
                <a:latin typeface="Trebuchet MS"/>
                <a:cs typeface="Trebuchet MS"/>
              </a:rPr>
              <a:t>daños</a:t>
            </a:r>
            <a:r>
              <a:rPr sz="1600" b="1" spc="-95" dirty="0">
                <a:latin typeface="Trebuchet MS"/>
                <a:cs typeface="Trebuchet MS"/>
              </a:rPr>
              <a:t> </a:t>
            </a:r>
            <a:r>
              <a:rPr sz="1600" b="1" spc="-90" dirty="0">
                <a:latin typeface="Trebuchet MS"/>
                <a:cs typeface="Trebuchet MS"/>
              </a:rPr>
              <a:t>servicio</a:t>
            </a:r>
            <a:r>
              <a:rPr sz="1600" b="1" spc="-100" dirty="0">
                <a:latin typeface="Trebuchet MS"/>
                <a:cs typeface="Trebuchet MS"/>
              </a:rPr>
              <a:t> </a:t>
            </a:r>
            <a:r>
              <a:rPr sz="1600" b="1" spc="-75" dirty="0">
                <a:latin typeface="Trebuchet MS"/>
                <a:cs typeface="Trebuchet MS"/>
              </a:rPr>
              <a:t>acueducto</a:t>
            </a:r>
            <a:endParaRPr sz="1600">
              <a:latin typeface="Trebuchet MS"/>
              <a:cs typeface="Trebuchet MS"/>
            </a:endParaRPr>
          </a:p>
          <a:p>
            <a:pPr marL="635" algn="ctr">
              <a:lnSpc>
                <a:spcPct val="100000"/>
              </a:lnSpc>
              <a:spcBef>
                <a:spcPts val="290"/>
              </a:spcBef>
            </a:pPr>
            <a:r>
              <a:rPr sz="1600" spc="-80" dirty="0">
                <a:latin typeface="Trebuchet MS"/>
                <a:cs typeface="Trebuchet MS"/>
              </a:rPr>
              <a:t>Programa </a:t>
            </a:r>
            <a:r>
              <a:rPr sz="1600" spc="-55" dirty="0">
                <a:latin typeface="Trebuchet MS"/>
                <a:cs typeface="Trebuchet MS"/>
              </a:rPr>
              <a:t>guardianes</a:t>
            </a:r>
            <a:r>
              <a:rPr sz="1600" spc="-80" dirty="0">
                <a:latin typeface="Trebuchet MS"/>
                <a:cs typeface="Trebuchet MS"/>
              </a:rPr>
              <a:t> </a:t>
            </a:r>
            <a:r>
              <a:rPr sz="1600" spc="-65" dirty="0">
                <a:latin typeface="Trebuchet MS"/>
                <a:cs typeface="Trebuchet MS"/>
              </a:rPr>
              <a:t>del</a:t>
            </a:r>
            <a:r>
              <a:rPr sz="1600" spc="-80" dirty="0">
                <a:latin typeface="Trebuchet MS"/>
                <a:cs typeface="Trebuchet MS"/>
              </a:rPr>
              <a:t> </a:t>
            </a:r>
            <a:r>
              <a:rPr sz="1600" spc="-75" dirty="0">
                <a:latin typeface="Trebuchet MS"/>
                <a:cs typeface="Trebuchet MS"/>
              </a:rPr>
              <a:t>canal </a:t>
            </a:r>
            <a:r>
              <a:rPr sz="1600" spc="-10" dirty="0">
                <a:latin typeface="Trebuchet MS"/>
                <a:cs typeface="Trebuchet MS"/>
              </a:rPr>
              <a:t>oriental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3887" y="2136750"/>
            <a:ext cx="4496224" cy="252962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549203" y="3459557"/>
            <a:ext cx="1595120" cy="1684020"/>
          </a:xfrm>
          <a:custGeom>
            <a:avLst/>
            <a:gdLst/>
            <a:ahLst/>
            <a:cxnLst/>
            <a:rect l="l" t="t" r="r" b="b"/>
            <a:pathLst>
              <a:path w="1595120" h="1684020">
                <a:moveTo>
                  <a:pt x="1594796" y="1683942"/>
                </a:moveTo>
                <a:lnTo>
                  <a:pt x="0" y="1683942"/>
                </a:lnTo>
                <a:lnTo>
                  <a:pt x="10496" y="1675078"/>
                </a:lnTo>
                <a:lnTo>
                  <a:pt x="42384" y="1646654"/>
                </a:lnTo>
                <a:lnTo>
                  <a:pt x="72840" y="1618003"/>
                </a:lnTo>
                <a:lnTo>
                  <a:pt x="101915" y="1589140"/>
                </a:lnTo>
                <a:lnTo>
                  <a:pt x="129657" y="1560082"/>
                </a:lnTo>
                <a:lnTo>
                  <a:pt x="156118" y="1530844"/>
                </a:lnTo>
                <a:lnTo>
                  <a:pt x="181347" y="1501442"/>
                </a:lnTo>
                <a:lnTo>
                  <a:pt x="228309" y="1442212"/>
                </a:lnTo>
                <a:lnTo>
                  <a:pt x="270943" y="1382518"/>
                </a:lnTo>
                <a:lnTo>
                  <a:pt x="309649" y="1322489"/>
                </a:lnTo>
                <a:lnTo>
                  <a:pt x="344826" y="1262250"/>
                </a:lnTo>
                <a:lnTo>
                  <a:pt x="376873" y="1201930"/>
                </a:lnTo>
                <a:lnTo>
                  <a:pt x="406192" y="1141657"/>
                </a:lnTo>
                <a:lnTo>
                  <a:pt x="433180" y="1081556"/>
                </a:lnTo>
                <a:lnTo>
                  <a:pt x="458239" y="1021757"/>
                </a:lnTo>
                <a:lnTo>
                  <a:pt x="481767" y="962385"/>
                </a:lnTo>
                <a:lnTo>
                  <a:pt x="504164" y="903569"/>
                </a:lnTo>
                <a:lnTo>
                  <a:pt x="536514" y="816665"/>
                </a:lnTo>
                <a:lnTo>
                  <a:pt x="547165" y="788113"/>
                </a:lnTo>
                <a:lnTo>
                  <a:pt x="568568" y="731728"/>
                </a:lnTo>
                <a:lnTo>
                  <a:pt x="590439" y="676408"/>
                </a:lnTo>
                <a:lnTo>
                  <a:pt x="613177" y="622280"/>
                </a:lnTo>
                <a:lnTo>
                  <a:pt x="637183" y="569473"/>
                </a:lnTo>
                <a:lnTo>
                  <a:pt x="662856" y="518112"/>
                </a:lnTo>
                <a:lnTo>
                  <a:pt x="690595" y="468326"/>
                </a:lnTo>
                <a:lnTo>
                  <a:pt x="720801" y="420241"/>
                </a:lnTo>
                <a:lnTo>
                  <a:pt x="753872" y="373986"/>
                </a:lnTo>
                <a:lnTo>
                  <a:pt x="790209" y="329688"/>
                </a:lnTo>
                <a:lnTo>
                  <a:pt x="830212" y="287473"/>
                </a:lnTo>
                <a:lnTo>
                  <a:pt x="874279" y="247470"/>
                </a:lnTo>
                <a:lnTo>
                  <a:pt x="922811" y="209806"/>
                </a:lnTo>
                <a:lnTo>
                  <a:pt x="976207" y="174608"/>
                </a:lnTo>
                <a:lnTo>
                  <a:pt x="1034867" y="142004"/>
                </a:lnTo>
                <a:lnTo>
                  <a:pt x="1099191" y="112120"/>
                </a:lnTo>
                <a:lnTo>
                  <a:pt x="1169578" y="85085"/>
                </a:lnTo>
                <a:lnTo>
                  <a:pt x="1207170" y="72675"/>
                </a:lnTo>
                <a:lnTo>
                  <a:pt x="1246428" y="61025"/>
                </a:lnTo>
                <a:lnTo>
                  <a:pt x="1287402" y="50151"/>
                </a:lnTo>
                <a:lnTo>
                  <a:pt x="1330141" y="40068"/>
                </a:lnTo>
                <a:lnTo>
                  <a:pt x="1374695" y="30793"/>
                </a:lnTo>
                <a:lnTo>
                  <a:pt x="1421116" y="22342"/>
                </a:lnTo>
                <a:lnTo>
                  <a:pt x="1469451" y="14730"/>
                </a:lnTo>
                <a:lnTo>
                  <a:pt x="1519753" y="7974"/>
                </a:lnTo>
                <a:lnTo>
                  <a:pt x="1572069" y="2088"/>
                </a:lnTo>
                <a:lnTo>
                  <a:pt x="1594796" y="0"/>
                </a:lnTo>
                <a:lnTo>
                  <a:pt x="1594796" y="168394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04375"/>
            <a:ext cx="7407275" cy="3839210"/>
            <a:chOff x="0" y="1304375"/>
            <a:chExt cx="7407275" cy="3839210"/>
          </a:xfrm>
        </p:grpSpPr>
        <p:sp>
          <p:nvSpPr>
            <p:cNvPr id="3" name="object 3"/>
            <p:cNvSpPr/>
            <p:nvPr/>
          </p:nvSpPr>
          <p:spPr>
            <a:xfrm>
              <a:off x="0" y="3256604"/>
              <a:ext cx="2888615" cy="1887220"/>
            </a:xfrm>
            <a:custGeom>
              <a:avLst/>
              <a:gdLst/>
              <a:ahLst/>
              <a:cxnLst/>
              <a:rect l="l" t="t" r="r" b="b"/>
              <a:pathLst>
                <a:path w="2888615" h="1887220">
                  <a:moveTo>
                    <a:pt x="2888121" y="1886895"/>
                  </a:moveTo>
                  <a:lnTo>
                    <a:pt x="0" y="1886895"/>
                  </a:lnTo>
                  <a:lnTo>
                    <a:pt x="0" y="0"/>
                  </a:lnTo>
                  <a:lnTo>
                    <a:pt x="34711" y="34066"/>
                  </a:lnTo>
                  <a:lnTo>
                    <a:pt x="69484" y="66919"/>
                  </a:lnTo>
                  <a:lnTo>
                    <a:pt x="104229" y="98500"/>
                  </a:lnTo>
                  <a:lnTo>
                    <a:pt x="138942" y="128840"/>
                  </a:lnTo>
                  <a:lnTo>
                    <a:pt x="173621" y="157968"/>
                  </a:lnTo>
                  <a:lnTo>
                    <a:pt x="208261" y="185913"/>
                  </a:lnTo>
                  <a:lnTo>
                    <a:pt x="242860" y="212706"/>
                  </a:lnTo>
                  <a:lnTo>
                    <a:pt x="277415" y="238374"/>
                  </a:lnTo>
                  <a:lnTo>
                    <a:pt x="311922" y="262948"/>
                  </a:lnTo>
                  <a:lnTo>
                    <a:pt x="346379" y="286457"/>
                  </a:lnTo>
                  <a:lnTo>
                    <a:pt x="380782" y="308931"/>
                  </a:lnTo>
                  <a:lnTo>
                    <a:pt x="415127" y="330398"/>
                  </a:lnTo>
                  <a:lnTo>
                    <a:pt x="449412" y="350889"/>
                  </a:lnTo>
                  <a:lnTo>
                    <a:pt x="483634" y="370433"/>
                  </a:lnTo>
                  <a:lnTo>
                    <a:pt x="517789" y="389058"/>
                  </a:lnTo>
                  <a:lnTo>
                    <a:pt x="551875" y="406796"/>
                  </a:lnTo>
                  <a:lnTo>
                    <a:pt x="619824" y="439724"/>
                  </a:lnTo>
                  <a:lnTo>
                    <a:pt x="687455" y="469451"/>
                  </a:lnTo>
                  <a:lnTo>
                    <a:pt x="754744" y="496214"/>
                  </a:lnTo>
                  <a:lnTo>
                    <a:pt x="821665" y="520247"/>
                  </a:lnTo>
                  <a:lnTo>
                    <a:pt x="888192" y="541786"/>
                  </a:lnTo>
                  <a:lnTo>
                    <a:pt x="954300" y="561066"/>
                  </a:lnTo>
                  <a:lnTo>
                    <a:pt x="1019964" y="578323"/>
                  </a:lnTo>
                  <a:lnTo>
                    <a:pt x="1085158" y="593793"/>
                  </a:lnTo>
                  <a:lnTo>
                    <a:pt x="1182013" y="614160"/>
                  </a:lnTo>
                  <a:lnTo>
                    <a:pt x="1245922" y="626190"/>
                  </a:lnTo>
                  <a:lnTo>
                    <a:pt x="1372038" y="647593"/>
                  </a:lnTo>
                  <a:lnTo>
                    <a:pt x="1616752" y="686368"/>
                  </a:lnTo>
                  <a:lnTo>
                    <a:pt x="1705673" y="701950"/>
                  </a:lnTo>
                  <a:lnTo>
                    <a:pt x="1764023" y="713291"/>
                  </a:lnTo>
                  <a:lnTo>
                    <a:pt x="1821598" y="725669"/>
                  </a:lnTo>
                  <a:lnTo>
                    <a:pt x="1878372" y="739320"/>
                  </a:lnTo>
                  <a:lnTo>
                    <a:pt x="1934322" y="754479"/>
                  </a:lnTo>
                  <a:lnTo>
                    <a:pt x="1989420" y="771382"/>
                  </a:lnTo>
                  <a:lnTo>
                    <a:pt x="2043642" y="790263"/>
                  </a:lnTo>
                  <a:lnTo>
                    <a:pt x="2096962" y="811359"/>
                  </a:lnTo>
                  <a:lnTo>
                    <a:pt x="2149355" y="834905"/>
                  </a:lnTo>
                  <a:lnTo>
                    <a:pt x="2200796" y="861135"/>
                  </a:lnTo>
                  <a:lnTo>
                    <a:pt x="2251258" y="890286"/>
                  </a:lnTo>
                  <a:lnTo>
                    <a:pt x="2300717" y="922593"/>
                  </a:lnTo>
                  <a:lnTo>
                    <a:pt x="2349147" y="958292"/>
                  </a:lnTo>
                  <a:lnTo>
                    <a:pt x="2396523" y="997617"/>
                  </a:lnTo>
                  <a:lnTo>
                    <a:pt x="2442820" y="1040805"/>
                  </a:lnTo>
                  <a:lnTo>
                    <a:pt x="2488011" y="1088090"/>
                  </a:lnTo>
                  <a:lnTo>
                    <a:pt x="2532071" y="1139708"/>
                  </a:lnTo>
                  <a:lnTo>
                    <a:pt x="2574976" y="1195895"/>
                  </a:lnTo>
                  <a:lnTo>
                    <a:pt x="2616700" y="1256885"/>
                  </a:lnTo>
                  <a:lnTo>
                    <a:pt x="2637111" y="1289256"/>
                  </a:lnTo>
                  <a:lnTo>
                    <a:pt x="2657217" y="1322915"/>
                  </a:lnTo>
                  <a:lnTo>
                    <a:pt x="2677015" y="1357893"/>
                  </a:lnTo>
                  <a:lnTo>
                    <a:pt x="2696501" y="1394220"/>
                  </a:lnTo>
                  <a:lnTo>
                    <a:pt x="2715674" y="1431924"/>
                  </a:lnTo>
                  <a:lnTo>
                    <a:pt x="2734528" y="1471035"/>
                  </a:lnTo>
                  <a:lnTo>
                    <a:pt x="2753062" y="1511582"/>
                  </a:lnTo>
                  <a:lnTo>
                    <a:pt x="2771272" y="1553595"/>
                  </a:lnTo>
                  <a:lnTo>
                    <a:pt x="2789155" y="1597103"/>
                  </a:lnTo>
                  <a:lnTo>
                    <a:pt x="2806708" y="1642136"/>
                  </a:lnTo>
                  <a:lnTo>
                    <a:pt x="2823928" y="1688723"/>
                  </a:lnTo>
                  <a:lnTo>
                    <a:pt x="2840810" y="1736894"/>
                  </a:lnTo>
                  <a:lnTo>
                    <a:pt x="2857353" y="1786677"/>
                  </a:lnTo>
                  <a:lnTo>
                    <a:pt x="2873553" y="1838103"/>
                  </a:lnTo>
                  <a:lnTo>
                    <a:pt x="2888121" y="188689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36999" y="1304375"/>
              <a:ext cx="5670550" cy="3420110"/>
            </a:xfrm>
            <a:custGeom>
              <a:avLst/>
              <a:gdLst/>
              <a:ahLst/>
              <a:cxnLst/>
              <a:rect l="l" t="t" r="r" b="b"/>
              <a:pathLst>
                <a:path w="5670550" h="3420110">
                  <a:moveTo>
                    <a:pt x="5100038" y="3419699"/>
                  </a:moveTo>
                  <a:lnTo>
                    <a:pt x="569961" y="3419699"/>
                  </a:lnTo>
                  <a:lnTo>
                    <a:pt x="520782" y="3417607"/>
                  </a:lnTo>
                  <a:lnTo>
                    <a:pt x="472766" y="3411445"/>
                  </a:lnTo>
                  <a:lnTo>
                    <a:pt x="426082" y="3401384"/>
                  </a:lnTo>
                  <a:lnTo>
                    <a:pt x="380901" y="3387595"/>
                  </a:lnTo>
                  <a:lnTo>
                    <a:pt x="337396" y="3370248"/>
                  </a:lnTo>
                  <a:lnTo>
                    <a:pt x="295737" y="3349517"/>
                  </a:lnTo>
                  <a:lnTo>
                    <a:pt x="256095" y="3325570"/>
                  </a:lnTo>
                  <a:lnTo>
                    <a:pt x="218641" y="3298580"/>
                  </a:lnTo>
                  <a:lnTo>
                    <a:pt x="183546" y="3268717"/>
                  </a:lnTo>
                  <a:lnTo>
                    <a:pt x="150982" y="3236153"/>
                  </a:lnTo>
                  <a:lnTo>
                    <a:pt x="121119" y="3201058"/>
                  </a:lnTo>
                  <a:lnTo>
                    <a:pt x="94129" y="3163604"/>
                  </a:lnTo>
                  <a:lnTo>
                    <a:pt x="70182" y="3123962"/>
                  </a:lnTo>
                  <a:lnTo>
                    <a:pt x="49451" y="3082303"/>
                  </a:lnTo>
                  <a:lnTo>
                    <a:pt x="32104" y="3038798"/>
                  </a:lnTo>
                  <a:lnTo>
                    <a:pt x="18315" y="2993617"/>
                  </a:lnTo>
                  <a:lnTo>
                    <a:pt x="8254" y="2946933"/>
                  </a:lnTo>
                  <a:lnTo>
                    <a:pt x="2092" y="2898917"/>
                  </a:lnTo>
                  <a:lnTo>
                    <a:pt x="0" y="2849738"/>
                  </a:lnTo>
                  <a:lnTo>
                    <a:pt x="0" y="569961"/>
                  </a:lnTo>
                  <a:lnTo>
                    <a:pt x="2092" y="520782"/>
                  </a:lnTo>
                  <a:lnTo>
                    <a:pt x="8254" y="472766"/>
                  </a:lnTo>
                  <a:lnTo>
                    <a:pt x="18315" y="426082"/>
                  </a:lnTo>
                  <a:lnTo>
                    <a:pt x="32104" y="380901"/>
                  </a:lnTo>
                  <a:lnTo>
                    <a:pt x="49451" y="337396"/>
                  </a:lnTo>
                  <a:lnTo>
                    <a:pt x="70182" y="295737"/>
                  </a:lnTo>
                  <a:lnTo>
                    <a:pt x="94129" y="256095"/>
                  </a:lnTo>
                  <a:lnTo>
                    <a:pt x="121119" y="218641"/>
                  </a:lnTo>
                  <a:lnTo>
                    <a:pt x="150982" y="183546"/>
                  </a:lnTo>
                  <a:lnTo>
                    <a:pt x="183546" y="150982"/>
                  </a:lnTo>
                  <a:lnTo>
                    <a:pt x="218641" y="121119"/>
                  </a:lnTo>
                  <a:lnTo>
                    <a:pt x="256095" y="94129"/>
                  </a:lnTo>
                  <a:lnTo>
                    <a:pt x="295737" y="70182"/>
                  </a:lnTo>
                  <a:lnTo>
                    <a:pt x="337396" y="49451"/>
                  </a:lnTo>
                  <a:lnTo>
                    <a:pt x="380901" y="32104"/>
                  </a:lnTo>
                  <a:lnTo>
                    <a:pt x="426082" y="18315"/>
                  </a:lnTo>
                  <a:lnTo>
                    <a:pt x="472766" y="8254"/>
                  </a:lnTo>
                  <a:lnTo>
                    <a:pt x="520782" y="2092"/>
                  </a:lnTo>
                  <a:lnTo>
                    <a:pt x="569961" y="0"/>
                  </a:lnTo>
                  <a:lnTo>
                    <a:pt x="5100038" y="0"/>
                  </a:lnTo>
                  <a:lnTo>
                    <a:pt x="5150152" y="2205"/>
                  </a:lnTo>
                  <a:lnTo>
                    <a:pt x="5199546" y="8751"/>
                  </a:lnTo>
                  <a:lnTo>
                    <a:pt x="5247956" y="19527"/>
                  </a:lnTo>
                  <a:lnTo>
                    <a:pt x="5295120" y="34425"/>
                  </a:lnTo>
                  <a:lnTo>
                    <a:pt x="5340775" y="53336"/>
                  </a:lnTo>
                  <a:lnTo>
                    <a:pt x="5384660" y="76151"/>
                  </a:lnTo>
                  <a:lnTo>
                    <a:pt x="5426511" y="102762"/>
                  </a:lnTo>
                  <a:lnTo>
                    <a:pt x="5466066" y="133061"/>
                  </a:lnTo>
                  <a:lnTo>
                    <a:pt x="5503062" y="166937"/>
                  </a:lnTo>
                  <a:lnTo>
                    <a:pt x="5536938" y="203934"/>
                  </a:lnTo>
                  <a:lnTo>
                    <a:pt x="5567237" y="243488"/>
                  </a:lnTo>
                  <a:lnTo>
                    <a:pt x="5593848" y="285339"/>
                  </a:lnTo>
                  <a:lnTo>
                    <a:pt x="5616663" y="329223"/>
                  </a:lnTo>
                  <a:lnTo>
                    <a:pt x="5635574" y="374879"/>
                  </a:lnTo>
                  <a:lnTo>
                    <a:pt x="5650472" y="422043"/>
                  </a:lnTo>
                  <a:lnTo>
                    <a:pt x="5661248" y="470453"/>
                  </a:lnTo>
                  <a:lnTo>
                    <a:pt x="5667794" y="519846"/>
                  </a:lnTo>
                  <a:lnTo>
                    <a:pt x="5669999" y="569961"/>
                  </a:lnTo>
                  <a:lnTo>
                    <a:pt x="5669999" y="2849738"/>
                  </a:lnTo>
                  <a:lnTo>
                    <a:pt x="5667907" y="2898917"/>
                  </a:lnTo>
                  <a:lnTo>
                    <a:pt x="5661745" y="2946933"/>
                  </a:lnTo>
                  <a:lnTo>
                    <a:pt x="5651684" y="2993617"/>
                  </a:lnTo>
                  <a:lnTo>
                    <a:pt x="5637895" y="3038798"/>
                  </a:lnTo>
                  <a:lnTo>
                    <a:pt x="5620548" y="3082303"/>
                  </a:lnTo>
                  <a:lnTo>
                    <a:pt x="5599816" y="3123962"/>
                  </a:lnTo>
                  <a:lnTo>
                    <a:pt x="5575870" y="3163604"/>
                  </a:lnTo>
                  <a:lnTo>
                    <a:pt x="5548880" y="3201058"/>
                  </a:lnTo>
                  <a:lnTo>
                    <a:pt x="5519017" y="3236153"/>
                  </a:lnTo>
                  <a:lnTo>
                    <a:pt x="5486452" y="3268717"/>
                  </a:lnTo>
                  <a:lnTo>
                    <a:pt x="5451358" y="3298580"/>
                  </a:lnTo>
                  <a:lnTo>
                    <a:pt x="5413904" y="3325570"/>
                  </a:lnTo>
                  <a:lnTo>
                    <a:pt x="5374262" y="3349517"/>
                  </a:lnTo>
                  <a:lnTo>
                    <a:pt x="5332603" y="3370248"/>
                  </a:lnTo>
                  <a:lnTo>
                    <a:pt x="5289097" y="3387595"/>
                  </a:lnTo>
                  <a:lnTo>
                    <a:pt x="5243917" y="3401384"/>
                  </a:lnTo>
                  <a:lnTo>
                    <a:pt x="5197233" y="3411445"/>
                  </a:lnTo>
                  <a:lnTo>
                    <a:pt x="5149216" y="3417607"/>
                  </a:lnTo>
                  <a:lnTo>
                    <a:pt x="5100038" y="3419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4815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35" dirty="0"/>
              <a:t> </a:t>
            </a:r>
            <a:r>
              <a:rPr spc="-135" dirty="0"/>
              <a:t>negocios</a:t>
            </a:r>
            <a:r>
              <a:rPr spc="-229" dirty="0"/>
              <a:t> </a:t>
            </a:r>
            <a:r>
              <a:rPr b="0" spc="-145" dirty="0">
                <a:latin typeface="Trebuchet MS"/>
                <a:cs typeface="Trebuchet MS"/>
              </a:rPr>
              <a:t>Acueducto</a:t>
            </a:r>
            <a:r>
              <a:rPr b="0" spc="-155" dirty="0">
                <a:latin typeface="Trebuchet MS"/>
                <a:cs typeface="Trebuchet MS"/>
              </a:rPr>
              <a:t> </a:t>
            </a:r>
            <a:r>
              <a:rPr b="0" spc="-145" dirty="0">
                <a:latin typeface="Trebuchet MS"/>
                <a:cs typeface="Trebuchet MS"/>
              </a:rPr>
              <a:t>y</a:t>
            </a:r>
            <a:r>
              <a:rPr b="0" spc="-150" dirty="0">
                <a:latin typeface="Trebuchet MS"/>
                <a:cs typeface="Trebuchet MS"/>
              </a:rPr>
              <a:t> </a:t>
            </a:r>
            <a:r>
              <a:rPr b="0" spc="-95" dirty="0">
                <a:latin typeface="Trebuchet MS"/>
                <a:cs typeface="Trebuchet MS"/>
              </a:rPr>
              <a:t>Alcantarillado</a:t>
            </a:r>
          </a:p>
        </p:txBody>
      </p:sp>
      <p:sp>
        <p:nvSpPr>
          <p:cNvPr id="6" name="object 6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257359" y="1421950"/>
            <a:ext cx="28428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5" dirty="0">
                <a:latin typeface="Trebuchet MS"/>
                <a:cs typeface="Trebuchet MS"/>
              </a:rPr>
              <a:t>Intervención</a:t>
            </a:r>
            <a:r>
              <a:rPr sz="1600" b="1" spc="-125" dirty="0">
                <a:latin typeface="Trebuchet MS"/>
                <a:cs typeface="Trebuchet MS"/>
              </a:rPr>
              <a:t> </a:t>
            </a:r>
            <a:r>
              <a:rPr sz="1600" b="1" spc="-90" dirty="0">
                <a:latin typeface="Trebuchet MS"/>
                <a:cs typeface="Trebuchet MS"/>
              </a:rPr>
              <a:t>municipio</a:t>
            </a:r>
            <a:r>
              <a:rPr sz="1600" b="1" spc="-120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de</a:t>
            </a:r>
            <a:r>
              <a:rPr sz="1600" b="1" spc="-125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Yumbo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81200" y="1870950"/>
            <a:ext cx="4781599" cy="269017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36999" y="1304375"/>
            <a:ext cx="5670550" cy="3420110"/>
          </a:xfrm>
          <a:custGeom>
            <a:avLst/>
            <a:gdLst/>
            <a:ahLst/>
            <a:cxnLst/>
            <a:rect l="l" t="t" r="r" b="b"/>
            <a:pathLst>
              <a:path w="5670550" h="3420110">
                <a:moveTo>
                  <a:pt x="5100038" y="3419699"/>
                </a:moveTo>
                <a:lnTo>
                  <a:pt x="569961" y="3419699"/>
                </a:lnTo>
                <a:lnTo>
                  <a:pt x="520782" y="3417607"/>
                </a:lnTo>
                <a:lnTo>
                  <a:pt x="472766" y="3411445"/>
                </a:lnTo>
                <a:lnTo>
                  <a:pt x="426082" y="3401384"/>
                </a:lnTo>
                <a:lnTo>
                  <a:pt x="380901" y="3387595"/>
                </a:lnTo>
                <a:lnTo>
                  <a:pt x="337396" y="3370248"/>
                </a:lnTo>
                <a:lnTo>
                  <a:pt x="295737" y="3349517"/>
                </a:lnTo>
                <a:lnTo>
                  <a:pt x="256095" y="3325570"/>
                </a:lnTo>
                <a:lnTo>
                  <a:pt x="218641" y="3298580"/>
                </a:lnTo>
                <a:lnTo>
                  <a:pt x="183546" y="3268717"/>
                </a:lnTo>
                <a:lnTo>
                  <a:pt x="150982" y="3236153"/>
                </a:lnTo>
                <a:lnTo>
                  <a:pt x="121119" y="3201058"/>
                </a:lnTo>
                <a:lnTo>
                  <a:pt x="94129" y="3163604"/>
                </a:lnTo>
                <a:lnTo>
                  <a:pt x="70182" y="3123962"/>
                </a:lnTo>
                <a:lnTo>
                  <a:pt x="49451" y="3082303"/>
                </a:lnTo>
                <a:lnTo>
                  <a:pt x="32104" y="3038798"/>
                </a:lnTo>
                <a:lnTo>
                  <a:pt x="18315" y="2993617"/>
                </a:lnTo>
                <a:lnTo>
                  <a:pt x="8254" y="2946933"/>
                </a:lnTo>
                <a:lnTo>
                  <a:pt x="2092" y="2898917"/>
                </a:lnTo>
                <a:lnTo>
                  <a:pt x="0" y="2849738"/>
                </a:lnTo>
                <a:lnTo>
                  <a:pt x="0" y="569961"/>
                </a:lnTo>
                <a:lnTo>
                  <a:pt x="2092" y="520782"/>
                </a:lnTo>
                <a:lnTo>
                  <a:pt x="8254" y="472766"/>
                </a:lnTo>
                <a:lnTo>
                  <a:pt x="18315" y="426082"/>
                </a:lnTo>
                <a:lnTo>
                  <a:pt x="32104" y="380901"/>
                </a:lnTo>
                <a:lnTo>
                  <a:pt x="49451" y="337396"/>
                </a:lnTo>
                <a:lnTo>
                  <a:pt x="70182" y="295737"/>
                </a:lnTo>
                <a:lnTo>
                  <a:pt x="94129" y="256095"/>
                </a:lnTo>
                <a:lnTo>
                  <a:pt x="121119" y="218641"/>
                </a:lnTo>
                <a:lnTo>
                  <a:pt x="150982" y="183546"/>
                </a:lnTo>
                <a:lnTo>
                  <a:pt x="183546" y="150982"/>
                </a:lnTo>
                <a:lnTo>
                  <a:pt x="218641" y="121119"/>
                </a:lnTo>
                <a:lnTo>
                  <a:pt x="256095" y="94129"/>
                </a:lnTo>
                <a:lnTo>
                  <a:pt x="295737" y="70182"/>
                </a:lnTo>
                <a:lnTo>
                  <a:pt x="337396" y="49451"/>
                </a:lnTo>
                <a:lnTo>
                  <a:pt x="380901" y="32104"/>
                </a:lnTo>
                <a:lnTo>
                  <a:pt x="426082" y="18315"/>
                </a:lnTo>
                <a:lnTo>
                  <a:pt x="472766" y="8254"/>
                </a:lnTo>
                <a:lnTo>
                  <a:pt x="520782" y="2092"/>
                </a:lnTo>
                <a:lnTo>
                  <a:pt x="569961" y="0"/>
                </a:lnTo>
                <a:lnTo>
                  <a:pt x="5100038" y="0"/>
                </a:lnTo>
                <a:lnTo>
                  <a:pt x="5150152" y="2205"/>
                </a:lnTo>
                <a:lnTo>
                  <a:pt x="5199546" y="8751"/>
                </a:lnTo>
                <a:lnTo>
                  <a:pt x="5247956" y="19527"/>
                </a:lnTo>
                <a:lnTo>
                  <a:pt x="5295120" y="34425"/>
                </a:lnTo>
                <a:lnTo>
                  <a:pt x="5340775" y="53336"/>
                </a:lnTo>
                <a:lnTo>
                  <a:pt x="5384660" y="76151"/>
                </a:lnTo>
                <a:lnTo>
                  <a:pt x="5426511" y="102762"/>
                </a:lnTo>
                <a:lnTo>
                  <a:pt x="5466066" y="133061"/>
                </a:lnTo>
                <a:lnTo>
                  <a:pt x="5503062" y="166937"/>
                </a:lnTo>
                <a:lnTo>
                  <a:pt x="5536938" y="203934"/>
                </a:lnTo>
                <a:lnTo>
                  <a:pt x="5567237" y="243488"/>
                </a:lnTo>
                <a:lnTo>
                  <a:pt x="5593848" y="285339"/>
                </a:lnTo>
                <a:lnTo>
                  <a:pt x="5616663" y="329223"/>
                </a:lnTo>
                <a:lnTo>
                  <a:pt x="5635574" y="374879"/>
                </a:lnTo>
                <a:lnTo>
                  <a:pt x="5650472" y="422043"/>
                </a:lnTo>
                <a:lnTo>
                  <a:pt x="5661248" y="470453"/>
                </a:lnTo>
                <a:lnTo>
                  <a:pt x="5667794" y="519846"/>
                </a:lnTo>
                <a:lnTo>
                  <a:pt x="5669999" y="569961"/>
                </a:lnTo>
                <a:lnTo>
                  <a:pt x="5669999" y="2849738"/>
                </a:lnTo>
                <a:lnTo>
                  <a:pt x="5667907" y="2898917"/>
                </a:lnTo>
                <a:lnTo>
                  <a:pt x="5661745" y="2946933"/>
                </a:lnTo>
                <a:lnTo>
                  <a:pt x="5651684" y="2993617"/>
                </a:lnTo>
                <a:lnTo>
                  <a:pt x="5637895" y="3038798"/>
                </a:lnTo>
                <a:lnTo>
                  <a:pt x="5620548" y="3082303"/>
                </a:lnTo>
                <a:lnTo>
                  <a:pt x="5599816" y="3123962"/>
                </a:lnTo>
                <a:lnTo>
                  <a:pt x="5575870" y="3163604"/>
                </a:lnTo>
                <a:lnTo>
                  <a:pt x="5548880" y="3201058"/>
                </a:lnTo>
                <a:lnTo>
                  <a:pt x="5519017" y="3236153"/>
                </a:lnTo>
                <a:lnTo>
                  <a:pt x="5486452" y="3268717"/>
                </a:lnTo>
                <a:lnTo>
                  <a:pt x="5451358" y="3298580"/>
                </a:lnTo>
                <a:lnTo>
                  <a:pt x="5413904" y="3325570"/>
                </a:lnTo>
                <a:lnTo>
                  <a:pt x="5374262" y="3349517"/>
                </a:lnTo>
                <a:lnTo>
                  <a:pt x="5332603" y="3370248"/>
                </a:lnTo>
                <a:lnTo>
                  <a:pt x="5289097" y="3387595"/>
                </a:lnTo>
                <a:lnTo>
                  <a:pt x="5243917" y="3401384"/>
                </a:lnTo>
                <a:lnTo>
                  <a:pt x="5197233" y="3411445"/>
                </a:lnTo>
                <a:lnTo>
                  <a:pt x="5149216" y="3417607"/>
                </a:lnTo>
                <a:lnTo>
                  <a:pt x="5100038" y="3419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4815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35" dirty="0"/>
              <a:t> </a:t>
            </a:r>
            <a:r>
              <a:rPr spc="-135" dirty="0"/>
              <a:t>negocios</a:t>
            </a:r>
            <a:r>
              <a:rPr spc="-229" dirty="0"/>
              <a:t> </a:t>
            </a:r>
            <a:r>
              <a:rPr b="0" spc="-145" dirty="0">
                <a:latin typeface="Trebuchet MS"/>
                <a:cs typeface="Trebuchet MS"/>
              </a:rPr>
              <a:t>Acueducto</a:t>
            </a:r>
            <a:r>
              <a:rPr b="0" spc="-155" dirty="0">
                <a:latin typeface="Trebuchet MS"/>
                <a:cs typeface="Trebuchet MS"/>
              </a:rPr>
              <a:t> </a:t>
            </a:r>
            <a:r>
              <a:rPr b="0" spc="-145" dirty="0">
                <a:latin typeface="Trebuchet MS"/>
                <a:cs typeface="Trebuchet MS"/>
              </a:rPr>
              <a:t>y</a:t>
            </a:r>
            <a:r>
              <a:rPr b="0" spc="-150" dirty="0">
                <a:latin typeface="Trebuchet MS"/>
                <a:cs typeface="Trebuchet MS"/>
              </a:rPr>
              <a:t> </a:t>
            </a:r>
            <a:r>
              <a:rPr b="0" spc="-95" dirty="0">
                <a:latin typeface="Trebuchet MS"/>
                <a:cs typeface="Trebuchet MS"/>
              </a:rPr>
              <a:t>Alcantarillado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8713470" cy="1751964"/>
            <a:chOff x="0" y="0"/>
            <a:chExt cx="8713470" cy="1751964"/>
          </a:xfrm>
        </p:grpSpPr>
        <p:sp>
          <p:nvSpPr>
            <p:cNvPr id="5" name="object 5"/>
            <p:cNvSpPr/>
            <p:nvPr/>
          </p:nvSpPr>
          <p:spPr>
            <a:xfrm>
              <a:off x="430653" y="1017725"/>
              <a:ext cx="8282940" cy="115570"/>
            </a:xfrm>
            <a:custGeom>
              <a:avLst/>
              <a:gdLst/>
              <a:ahLst/>
              <a:cxnLst/>
              <a:rect l="l" t="t" r="r" b="b"/>
              <a:pathLst>
                <a:path w="8282940" h="115569">
                  <a:moveTo>
                    <a:pt x="82826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8282699" y="0"/>
                  </a:lnTo>
                  <a:lnTo>
                    <a:pt x="82826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368425" cy="1751964"/>
            </a:xfrm>
            <a:custGeom>
              <a:avLst/>
              <a:gdLst/>
              <a:ahLst/>
              <a:cxnLst/>
              <a:rect l="l" t="t" r="r" b="b"/>
              <a:pathLst>
                <a:path w="1368425" h="1751964">
                  <a:moveTo>
                    <a:pt x="0" y="1751852"/>
                  </a:moveTo>
                  <a:lnTo>
                    <a:pt x="0" y="0"/>
                  </a:lnTo>
                  <a:lnTo>
                    <a:pt x="1368042" y="0"/>
                  </a:lnTo>
                  <a:lnTo>
                    <a:pt x="1353079" y="15875"/>
                  </a:lnTo>
                  <a:lnTo>
                    <a:pt x="1325421" y="46824"/>
                  </a:lnTo>
                  <a:lnTo>
                    <a:pt x="1299108" y="77887"/>
                  </a:lnTo>
                  <a:lnTo>
                    <a:pt x="1274089" y="109050"/>
                  </a:lnTo>
                  <a:lnTo>
                    <a:pt x="1250314" y="140301"/>
                  </a:lnTo>
                  <a:lnTo>
                    <a:pt x="1227732" y="171627"/>
                  </a:lnTo>
                  <a:lnTo>
                    <a:pt x="1185951" y="234456"/>
                  </a:lnTo>
                  <a:lnTo>
                    <a:pt x="1148344" y="297436"/>
                  </a:lnTo>
                  <a:lnTo>
                    <a:pt x="1114510" y="360465"/>
                  </a:lnTo>
                  <a:lnTo>
                    <a:pt x="1084049" y="423444"/>
                  </a:lnTo>
                  <a:lnTo>
                    <a:pt x="1056560" y="486272"/>
                  </a:lnTo>
                  <a:lnTo>
                    <a:pt x="1031641" y="548847"/>
                  </a:lnTo>
                  <a:lnTo>
                    <a:pt x="1008892" y="611069"/>
                  </a:lnTo>
                  <a:lnTo>
                    <a:pt x="987912" y="672837"/>
                  </a:lnTo>
                  <a:lnTo>
                    <a:pt x="968299" y="734051"/>
                  </a:lnTo>
                  <a:lnTo>
                    <a:pt x="949654" y="794610"/>
                  </a:lnTo>
                  <a:lnTo>
                    <a:pt x="922623" y="884000"/>
                  </a:lnTo>
                  <a:lnTo>
                    <a:pt x="913662" y="913360"/>
                  </a:lnTo>
                  <a:lnTo>
                    <a:pt x="895512" y="971348"/>
                  </a:lnTo>
                  <a:lnTo>
                    <a:pt x="876726" y="1028279"/>
                  </a:lnTo>
                  <a:lnTo>
                    <a:pt x="856903" y="1084051"/>
                  </a:lnTo>
                  <a:lnTo>
                    <a:pt x="835641" y="1138563"/>
                  </a:lnTo>
                  <a:lnTo>
                    <a:pt x="812540" y="1191715"/>
                  </a:lnTo>
                  <a:lnTo>
                    <a:pt x="787198" y="1243406"/>
                  </a:lnTo>
                  <a:lnTo>
                    <a:pt x="759216" y="1293535"/>
                  </a:lnTo>
                  <a:lnTo>
                    <a:pt x="728192" y="1342002"/>
                  </a:lnTo>
                  <a:lnTo>
                    <a:pt x="693724" y="1388705"/>
                  </a:lnTo>
                  <a:lnTo>
                    <a:pt x="655413" y="1433544"/>
                  </a:lnTo>
                  <a:lnTo>
                    <a:pt x="612857" y="1476418"/>
                  </a:lnTo>
                  <a:lnTo>
                    <a:pt x="565656" y="1517227"/>
                  </a:lnTo>
                  <a:lnTo>
                    <a:pt x="513408" y="1555869"/>
                  </a:lnTo>
                  <a:lnTo>
                    <a:pt x="455712" y="1592245"/>
                  </a:lnTo>
                  <a:lnTo>
                    <a:pt x="392168" y="1626253"/>
                  </a:lnTo>
                  <a:lnTo>
                    <a:pt x="322375" y="1657792"/>
                  </a:lnTo>
                  <a:lnTo>
                    <a:pt x="285010" y="1672604"/>
                  </a:lnTo>
                  <a:lnTo>
                    <a:pt x="245932" y="1686762"/>
                  </a:lnTo>
                  <a:lnTo>
                    <a:pt x="205091" y="1700252"/>
                  </a:lnTo>
                  <a:lnTo>
                    <a:pt x="162438" y="1713062"/>
                  </a:lnTo>
                  <a:lnTo>
                    <a:pt x="117921" y="1725180"/>
                  </a:lnTo>
                  <a:lnTo>
                    <a:pt x="71492" y="1736592"/>
                  </a:lnTo>
                  <a:lnTo>
                    <a:pt x="23099" y="1747286"/>
                  </a:lnTo>
                  <a:lnTo>
                    <a:pt x="0" y="175185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219759" y="1421950"/>
            <a:ext cx="28428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5" dirty="0">
                <a:latin typeface="Trebuchet MS"/>
                <a:cs typeface="Trebuchet MS"/>
              </a:rPr>
              <a:t>Intervención</a:t>
            </a:r>
            <a:r>
              <a:rPr sz="1600" b="1" spc="-125" dirty="0">
                <a:latin typeface="Trebuchet MS"/>
                <a:cs typeface="Trebuchet MS"/>
              </a:rPr>
              <a:t> </a:t>
            </a:r>
            <a:r>
              <a:rPr sz="1600" b="1" spc="-90" dirty="0">
                <a:latin typeface="Trebuchet MS"/>
                <a:cs typeface="Trebuchet MS"/>
              </a:rPr>
              <a:t>municipio</a:t>
            </a:r>
            <a:r>
              <a:rPr sz="1600" b="1" spc="-120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de</a:t>
            </a:r>
            <a:r>
              <a:rPr sz="1600" b="1" spc="-125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Yumbo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6450" y="1799719"/>
            <a:ext cx="4871099" cy="274053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8449" y="1304375"/>
            <a:ext cx="7595870" cy="3839210"/>
            <a:chOff x="1548449" y="1304375"/>
            <a:chExt cx="7595870" cy="3839210"/>
          </a:xfrm>
        </p:grpSpPr>
        <p:sp>
          <p:nvSpPr>
            <p:cNvPr id="3" name="object 3"/>
            <p:cNvSpPr/>
            <p:nvPr/>
          </p:nvSpPr>
          <p:spPr>
            <a:xfrm>
              <a:off x="6810845" y="2717176"/>
              <a:ext cx="2333625" cy="2426335"/>
            </a:xfrm>
            <a:custGeom>
              <a:avLst/>
              <a:gdLst/>
              <a:ahLst/>
              <a:cxnLst/>
              <a:rect l="l" t="t" r="r" b="b"/>
              <a:pathLst>
                <a:path w="2333625" h="2426335">
                  <a:moveTo>
                    <a:pt x="2333154" y="2426323"/>
                  </a:moveTo>
                  <a:lnTo>
                    <a:pt x="0" y="2426323"/>
                  </a:lnTo>
                  <a:lnTo>
                    <a:pt x="8652" y="2420482"/>
                  </a:lnTo>
                  <a:lnTo>
                    <a:pt x="47785" y="2392968"/>
                  </a:lnTo>
                  <a:lnTo>
                    <a:pt x="85668" y="2365227"/>
                  </a:lnTo>
                  <a:lnTo>
                    <a:pt x="122327" y="2337270"/>
                  </a:lnTo>
                  <a:lnTo>
                    <a:pt x="157792" y="2309105"/>
                  </a:lnTo>
                  <a:lnTo>
                    <a:pt x="192090" y="2280741"/>
                  </a:lnTo>
                  <a:lnTo>
                    <a:pt x="225251" y="2252188"/>
                  </a:lnTo>
                  <a:lnTo>
                    <a:pt x="257301" y="2223453"/>
                  </a:lnTo>
                  <a:lnTo>
                    <a:pt x="288269" y="2194546"/>
                  </a:lnTo>
                  <a:lnTo>
                    <a:pt x="318184" y="2165477"/>
                  </a:lnTo>
                  <a:lnTo>
                    <a:pt x="347074" y="2136254"/>
                  </a:lnTo>
                  <a:lnTo>
                    <a:pt x="374966" y="2106886"/>
                  </a:lnTo>
                  <a:lnTo>
                    <a:pt x="401889" y="2077381"/>
                  </a:lnTo>
                  <a:lnTo>
                    <a:pt x="427871" y="2047750"/>
                  </a:lnTo>
                  <a:lnTo>
                    <a:pt x="452941" y="2018001"/>
                  </a:lnTo>
                  <a:lnTo>
                    <a:pt x="477127" y="1988143"/>
                  </a:lnTo>
                  <a:lnTo>
                    <a:pt x="522957" y="1928136"/>
                  </a:lnTo>
                  <a:lnTo>
                    <a:pt x="565588" y="1867801"/>
                  </a:lnTo>
                  <a:lnTo>
                    <a:pt x="605246" y="1807210"/>
                  </a:lnTo>
                  <a:lnTo>
                    <a:pt x="642156" y="1746434"/>
                  </a:lnTo>
                  <a:lnTo>
                    <a:pt x="676543" y="1685546"/>
                  </a:lnTo>
                  <a:lnTo>
                    <a:pt x="708633" y="1624618"/>
                  </a:lnTo>
                  <a:lnTo>
                    <a:pt x="738652" y="1563722"/>
                  </a:lnTo>
                  <a:lnTo>
                    <a:pt x="766826" y="1502928"/>
                  </a:lnTo>
                  <a:lnTo>
                    <a:pt x="793380" y="1442310"/>
                  </a:lnTo>
                  <a:lnTo>
                    <a:pt x="818539" y="1381939"/>
                  </a:lnTo>
                  <a:lnTo>
                    <a:pt x="842530" y="1321887"/>
                  </a:lnTo>
                  <a:lnTo>
                    <a:pt x="865577" y="1262226"/>
                  </a:lnTo>
                  <a:lnTo>
                    <a:pt x="887907" y="1203028"/>
                  </a:lnTo>
                  <a:lnTo>
                    <a:pt x="931316" y="1086309"/>
                  </a:lnTo>
                  <a:lnTo>
                    <a:pt x="942073" y="1057530"/>
                  </a:lnTo>
                  <a:lnTo>
                    <a:pt x="963668" y="1000519"/>
                  </a:lnTo>
                  <a:lnTo>
                    <a:pt x="985560" y="944293"/>
                  </a:lnTo>
                  <a:lnTo>
                    <a:pt x="1007976" y="888926"/>
                  </a:lnTo>
                  <a:lnTo>
                    <a:pt x="1031141" y="834490"/>
                  </a:lnTo>
                  <a:lnTo>
                    <a:pt x="1055280" y="781055"/>
                  </a:lnTo>
                  <a:lnTo>
                    <a:pt x="1080619" y="728695"/>
                  </a:lnTo>
                  <a:lnTo>
                    <a:pt x="1107384" y="677480"/>
                  </a:lnTo>
                  <a:lnTo>
                    <a:pt x="1135800" y="627483"/>
                  </a:lnTo>
                  <a:lnTo>
                    <a:pt x="1166094" y="578776"/>
                  </a:lnTo>
                  <a:lnTo>
                    <a:pt x="1198489" y="531431"/>
                  </a:lnTo>
                  <a:lnTo>
                    <a:pt x="1233213" y="485519"/>
                  </a:lnTo>
                  <a:lnTo>
                    <a:pt x="1270490" y="441113"/>
                  </a:lnTo>
                  <a:lnTo>
                    <a:pt x="1310547" y="398284"/>
                  </a:lnTo>
                  <a:lnTo>
                    <a:pt x="1353608" y="357104"/>
                  </a:lnTo>
                  <a:lnTo>
                    <a:pt x="1399900" y="317645"/>
                  </a:lnTo>
                  <a:lnTo>
                    <a:pt x="1449649" y="279980"/>
                  </a:lnTo>
                  <a:lnTo>
                    <a:pt x="1503078" y="244179"/>
                  </a:lnTo>
                  <a:lnTo>
                    <a:pt x="1560416" y="210315"/>
                  </a:lnTo>
                  <a:lnTo>
                    <a:pt x="1621886" y="178460"/>
                  </a:lnTo>
                  <a:lnTo>
                    <a:pt x="1687714" y="148686"/>
                  </a:lnTo>
                  <a:lnTo>
                    <a:pt x="1758127" y="121064"/>
                  </a:lnTo>
                  <a:lnTo>
                    <a:pt x="1795123" y="108083"/>
                  </a:lnTo>
                  <a:lnTo>
                    <a:pt x="1833350" y="95667"/>
                  </a:lnTo>
                  <a:lnTo>
                    <a:pt x="1872835" y="83825"/>
                  </a:lnTo>
                  <a:lnTo>
                    <a:pt x="1913607" y="72566"/>
                  </a:lnTo>
                  <a:lnTo>
                    <a:pt x="1955695" y="61899"/>
                  </a:lnTo>
                  <a:lnTo>
                    <a:pt x="1999126" y="51833"/>
                  </a:lnTo>
                  <a:lnTo>
                    <a:pt x="2043929" y="42377"/>
                  </a:lnTo>
                  <a:lnTo>
                    <a:pt x="2090131" y="33540"/>
                  </a:lnTo>
                  <a:lnTo>
                    <a:pt x="2137762" y="25332"/>
                  </a:lnTo>
                  <a:lnTo>
                    <a:pt x="2186849" y="17760"/>
                  </a:lnTo>
                  <a:lnTo>
                    <a:pt x="2237420" y="10834"/>
                  </a:lnTo>
                  <a:lnTo>
                    <a:pt x="2289504" y="4563"/>
                  </a:lnTo>
                  <a:lnTo>
                    <a:pt x="2333154" y="0"/>
                  </a:lnTo>
                  <a:lnTo>
                    <a:pt x="2333154" y="242632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48449" y="1304375"/>
              <a:ext cx="6047105" cy="3420110"/>
            </a:xfrm>
            <a:custGeom>
              <a:avLst/>
              <a:gdLst/>
              <a:ahLst/>
              <a:cxnLst/>
              <a:rect l="l" t="t" r="r" b="b"/>
              <a:pathLst>
                <a:path w="6047105" h="3420110">
                  <a:moveTo>
                    <a:pt x="5477138" y="3419699"/>
                  </a:moveTo>
                  <a:lnTo>
                    <a:pt x="569961" y="3419699"/>
                  </a:lnTo>
                  <a:lnTo>
                    <a:pt x="520782" y="3417607"/>
                  </a:lnTo>
                  <a:lnTo>
                    <a:pt x="472766" y="3411445"/>
                  </a:lnTo>
                  <a:lnTo>
                    <a:pt x="426082" y="3401384"/>
                  </a:lnTo>
                  <a:lnTo>
                    <a:pt x="380901" y="3387595"/>
                  </a:lnTo>
                  <a:lnTo>
                    <a:pt x="337396" y="3370248"/>
                  </a:lnTo>
                  <a:lnTo>
                    <a:pt x="295737" y="3349517"/>
                  </a:lnTo>
                  <a:lnTo>
                    <a:pt x="256095" y="3325570"/>
                  </a:lnTo>
                  <a:lnTo>
                    <a:pt x="218641" y="3298580"/>
                  </a:lnTo>
                  <a:lnTo>
                    <a:pt x="183546" y="3268717"/>
                  </a:lnTo>
                  <a:lnTo>
                    <a:pt x="150982" y="3236153"/>
                  </a:lnTo>
                  <a:lnTo>
                    <a:pt x="121119" y="3201058"/>
                  </a:lnTo>
                  <a:lnTo>
                    <a:pt x="94129" y="3163604"/>
                  </a:lnTo>
                  <a:lnTo>
                    <a:pt x="70182" y="3123962"/>
                  </a:lnTo>
                  <a:lnTo>
                    <a:pt x="49451" y="3082303"/>
                  </a:lnTo>
                  <a:lnTo>
                    <a:pt x="32104" y="3038798"/>
                  </a:lnTo>
                  <a:lnTo>
                    <a:pt x="18315" y="2993617"/>
                  </a:lnTo>
                  <a:lnTo>
                    <a:pt x="8254" y="2946933"/>
                  </a:lnTo>
                  <a:lnTo>
                    <a:pt x="2092" y="2898917"/>
                  </a:lnTo>
                  <a:lnTo>
                    <a:pt x="0" y="2849738"/>
                  </a:lnTo>
                  <a:lnTo>
                    <a:pt x="0" y="569961"/>
                  </a:lnTo>
                  <a:lnTo>
                    <a:pt x="2092" y="520782"/>
                  </a:lnTo>
                  <a:lnTo>
                    <a:pt x="8254" y="472766"/>
                  </a:lnTo>
                  <a:lnTo>
                    <a:pt x="18315" y="426082"/>
                  </a:lnTo>
                  <a:lnTo>
                    <a:pt x="32104" y="380901"/>
                  </a:lnTo>
                  <a:lnTo>
                    <a:pt x="49451" y="337396"/>
                  </a:lnTo>
                  <a:lnTo>
                    <a:pt x="70182" y="295737"/>
                  </a:lnTo>
                  <a:lnTo>
                    <a:pt x="94129" y="256095"/>
                  </a:lnTo>
                  <a:lnTo>
                    <a:pt x="121119" y="218641"/>
                  </a:lnTo>
                  <a:lnTo>
                    <a:pt x="150982" y="183546"/>
                  </a:lnTo>
                  <a:lnTo>
                    <a:pt x="183546" y="150982"/>
                  </a:lnTo>
                  <a:lnTo>
                    <a:pt x="218641" y="121119"/>
                  </a:lnTo>
                  <a:lnTo>
                    <a:pt x="256095" y="94129"/>
                  </a:lnTo>
                  <a:lnTo>
                    <a:pt x="295737" y="70182"/>
                  </a:lnTo>
                  <a:lnTo>
                    <a:pt x="337396" y="49451"/>
                  </a:lnTo>
                  <a:lnTo>
                    <a:pt x="380901" y="32104"/>
                  </a:lnTo>
                  <a:lnTo>
                    <a:pt x="426082" y="18315"/>
                  </a:lnTo>
                  <a:lnTo>
                    <a:pt x="472766" y="8254"/>
                  </a:lnTo>
                  <a:lnTo>
                    <a:pt x="520782" y="2092"/>
                  </a:lnTo>
                  <a:lnTo>
                    <a:pt x="569961" y="0"/>
                  </a:lnTo>
                  <a:lnTo>
                    <a:pt x="5477138" y="0"/>
                  </a:lnTo>
                  <a:lnTo>
                    <a:pt x="5527252" y="2205"/>
                  </a:lnTo>
                  <a:lnTo>
                    <a:pt x="5576646" y="8751"/>
                  </a:lnTo>
                  <a:lnTo>
                    <a:pt x="5625056" y="19527"/>
                  </a:lnTo>
                  <a:lnTo>
                    <a:pt x="5672220" y="34425"/>
                  </a:lnTo>
                  <a:lnTo>
                    <a:pt x="5717875" y="53336"/>
                  </a:lnTo>
                  <a:lnTo>
                    <a:pt x="5761760" y="76151"/>
                  </a:lnTo>
                  <a:lnTo>
                    <a:pt x="5803611" y="102762"/>
                  </a:lnTo>
                  <a:lnTo>
                    <a:pt x="5843166" y="133061"/>
                  </a:lnTo>
                  <a:lnTo>
                    <a:pt x="5880162" y="166937"/>
                  </a:lnTo>
                  <a:lnTo>
                    <a:pt x="5914038" y="203934"/>
                  </a:lnTo>
                  <a:lnTo>
                    <a:pt x="5944337" y="243488"/>
                  </a:lnTo>
                  <a:lnTo>
                    <a:pt x="5970948" y="285339"/>
                  </a:lnTo>
                  <a:lnTo>
                    <a:pt x="5993763" y="329223"/>
                  </a:lnTo>
                  <a:lnTo>
                    <a:pt x="6012674" y="374879"/>
                  </a:lnTo>
                  <a:lnTo>
                    <a:pt x="6027572" y="422043"/>
                  </a:lnTo>
                  <a:lnTo>
                    <a:pt x="6038348" y="470453"/>
                  </a:lnTo>
                  <a:lnTo>
                    <a:pt x="6044894" y="519846"/>
                  </a:lnTo>
                  <a:lnTo>
                    <a:pt x="6047099" y="569961"/>
                  </a:lnTo>
                  <a:lnTo>
                    <a:pt x="6047099" y="2849738"/>
                  </a:lnTo>
                  <a:lnTo>
                    <a:pt x="6045007" y="2898917"/>
                  </a:lnTo>
                  <a:lnTo>
                    <a:pt x="6038845" y="2946933"/>
                  </a:lnTo>
                  <a:lnTo>
                    <a:pt x="6028784" y="2993617"/>
                  </a:lnTo>
                  <a:lnTo>
                    <a:pt x="6014995" y="3038798"/>
                  </a:lnTo>
                  <a:lnTo>
                    <a:pt x="5997648" y="3082303"/>
                  </a:lnTo>
                  <a:lnTo>
                    <a:pt x="5976916" y="3123962"/>
                  </a:lnTo>
                  <a:lnTo>
                    <a:pt x="5952970" y="3163604"/>
                  </a:lnTo>
                  <a:lnTo>
                    <a:pt x="5925980" y="3201058"/>
                  </a:lnTo>
                  <a:lnTo>
                    <a:pt x="5896117" y="3236153"/>
                  </a:lnTo>
                  <a:lnTo>
                    <a:pt x="5863552" y="3268717"/>
                  </a:lnTo>
                  <a:lnTo>
                    <a:pt x="5828458" y="3298580"/>
                  </a:lnTo>
                  <a:lnTo>
                    <a:pt x="5791004" y="3325570"/>
                  </a:lnTo>
                  <a:lnTo>
                    <a:pt x="5751362" y="3349517"/>
                  </a:lnTo>
                  <a:lnTo>
                    <a:pt x="5709703" y="3370248"/>
                  </a:lnTo>
                  <a:lnTo>
                    <a:pt x="5666197" y="3387595"/>
                  </a:lnTo>
                  <a:lnTo>
                    <a:pt x="5621017" y="3401384"/>
                  </a:lnTo>
                  <a:lnTo>
                    <a:pt x="5574333" y="3411445"/>
                  </a:lnTo>
                  <a:lnTo>
                    <a:pt x="5526316" y="3417607"/>
                  </a:lnTo>
                  <a:lnTo>
                    <a:pt x="5477138" y="3419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4815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35" dirty="0"/>
              <a:t> </a:t>
            </a:r>
            <a:r>
              <a:rPr spc="-135" dirty="0"/>
              <a:t>negocios</a:t>
            </a:r>
            <a:r>
              <a:rPr spc="-229" dirty="0"/>
              <a:t> </a:t>
            </a:r>
            <a:r>
              <a:rPr b="0" spc="-145" dirty="0">
                <a:latin typeface="Trebuchet MS"/>
                <a:cs typeface="Trebuchet MS"/>
              </a:rPr>
              <a:t>Acueducto</a:t>
            </a:r>
            <a:r>
              <a:rPr b="0" spc="-155" dirty="0">
                <a:latin typeface="Trebuchet MS"/>
                <a:cs typeface="Trebuchet MS"/>
              </a:rPr>
              <a:t> </a:t>
            </a:r>
            <a:r>
              <a:rPr b="0" spc="-145" dirty="0">
                <a:latin typeface="Trebuchet MS"/>
                <a:cs typeface="Trebuchet MS"/>
              </a:rPr>
              <a:t>y</a:t>
            </a:r>
            <a:r>
              <a:rPr b="0" spc="-150" dirty="0">
                <a:latin typeface="Trebuchet MS"/>
                <a:cs typeface="Trebuchet MS"/>
              </a:rPr>
              <a:t> </a:t>
            </a:r>
            <a:r>
              <a:rPr b="0" spc="-95" dirty="0">
                <a:latin typeface="Trebuchet MS"/>
                <a:cs typeface="Trebuchet MS"/>
              </a:rPr>
              <a:t>Alcantarillado</a:t>
            </a:r>
          </a:p>
        </p:txBody>
      </p:sp>
      <p:sp>
        <p:nvSpPr>
          <p:cNvPr id="6" name="object 6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316459" y="1421950"/>
            <a:ext cx="26492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80" dirty="0">
                <a:latin typeface="Trebuchet MS"/>
                <a:cs typeface="Trebuchet MS"/>
              </a:rPr>
              <a:t>Reposición</a:t>
            </a:r>
            <a:r>
              <a:rPr sz="1600" b="1" spc="-110" dirty="0">
                <a:latin typeface="Trebuchet MS"/>
                <a:cs typeface="Trebuchet MS"/>
              </a:rPr>
              <a:t> </a:t>
            </a:r>
            <a:r>
              <a:rPr sz="1600" b="1" spc="-95" dirty="0">
                <a:latin typeface="Trebuchet MS"/>
                <a:cs typeface="Trebuchet MS"/>
              </a:rPr>
              <a:t>redes</a:t>
            </a:r>
            <a:r>
              <a:rPr sz="1600" b="1" spc="-110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de</a:t>
            </a:r>
            <a:r>
              <a:rPr sz="1600" b="1" spc="-105" dirty="0">
                <a:latin typeface="Trebuchet MS"/>
                <a:cs typeface="Trebuchet MS"/>
              </a:rPr>
              <a:t> </a:t>
            </a:r>
            <a:r>
              <a:rPr sz="1600" b="1" spc="-95" dirty="0">
                <a:latin typeface="Trebuchet MS"/>
                <a:cs typeface="Trebuchet MS"/>
              </a:rPr>
              <a:t>acueducto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6450" y="1811543"/>
            <a:ext cx="4871099" cy="274053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0653" y="1017724"/>
            <a:ext cx="8282940" cy="3706495"/>
            <a:chOff x="430653" y="1017724"/>
            <a:chExt cx="8282940" cy="3706495"/>
          </a:xfrm>
        </p:grpSpPr>
        <p:sp>
          <p:nvSpPr>
            <p:cNvPr id="3" name="object 3"/>
            <p:cNvSpPr/>
            <p:nvPr/>
          </p:nvSpPr>
          <p:spPr>
            <a:xfrm>
              <a:off x="1548450" y="1304374"/>
              <a:ext cx="6047105" cy="3420110"/>
            </a:xfrm>
            <a:custGeom>
              <a:avLst/>
              <a:gdLst/>
              <a:ahLst/>
              <a:cxnLst/>
              <a:rect l="l" t="t" r="r" b="b"/>
              <a:pathLst>
                <a:path w="6047105" h="3420110">
                  <a:moveTo>
                    <a:pt x="5477138" y="3419699"/>
                  </a:moveTo>
                  <a:lnTo>
                    <a:pt x="569961" y="3419699"/>
                  </a:lnTo>
                  <a:lnTo>
                    <a:pt x="520782" y="3417607"/>
                  </a:lnTo>
                  <a:lnTo>
                    <a:pt x="472766" y="3411445"/>
                  </a:lnTo>
                  <a:lnTo>
                    <a:pt x="426082" y="3401384"/>
                  </a:lnTo>
                  <a:lnTo>
                    <a:pt x="380901" y="3387595"/>
                  </a:lnTo>
                  <a:lnTo>
                    <a:pt x="337396" y="3370248"/>
                  </a:lnTo>
                  <a:lnTo>
                    <a:pt x="295737" y="3349517"/>
                  </a:lnTo>
                  <a:lnTo>
                    <a:pt x="256095" y="3325570"/>
                  </a:lnTo>
                  <a:lnTo>
                    <a:pt x="218641" y="3298580"/>
                  </a:lnTo>
                  <a:lnTo>
                    <a:pt x="183546" y="3268717"/>
                  </a:lnTo>
                  <a:lnTo>
                    <a:pt x="150982" y="3236153"/>
                  </a:lnTo>
                  <a:lnTo>
                    <a:pt x="121119" y="3201058"/>
                  </a:lnTo>
                  <a:lnTo>
                    <a:pt x="94129" y="3163604"/>
                  </a:lnTo>
                  <a:lnTo>
                    <a:pt x="70182" y="3123962"/>
                  </a:lnTo>
                  <a:lnTo>
                    <a:pt x="49451" y="3082303"/>
                  </a:lnTo>
                  <a:lnTo>
                    <a:pt x="32104" y="3038798"/>
                  </a:lnTo>
                  <a:lnTo>
                    <a:pt x="18315" y="2993617"/>
                  </a:lnTo>
                  <a:lnTo>
                    <a:pt x="8254" y="2946933"/>
                  </a:lnTo>
                  <a:lnTo>
                    <a:pt x="2092" y="2898917"/>
                  </a:lnTo>
                  <a:lnTo>
                    <a:pt x="0" y="2849738"/>
                  </a:lnTo>
                  <a:lnTo>
                    <a:pt x="0" y="569961"/>
                  </a:lnTo>
                  <a:lnTo>
                    <a:pt x="2092" y="520782"/>
                  </a:lnTo>
                  <a:lnTo>
                    <a:pt x="8254" y="472766"/>
                  </a:lnTo>
                  <a:lnTo>
                    <a:pt x="18315" y="426082"/>
                  </a:lnTo>
                  <a:lnTo>
                    <a:pt x="32104" y="380901"/>
                  </a:lnTo>
                  <a:lnTo>
                    <a:pt x="49451" y="337396"/>
                  </a:lnTo>
                  <a:lnTo>
                    <a:pt x="70182" y="295737"/>
                  </a:lnTo>
                  <a:lnTo>
                    <a:pt x="94129" y="256095"/>
                  </a:lnTo>
                  <a:lnTo>
                    <a:pt x="121119" y="218641"/>
                  </a:lnTo>
                  <a:lnTo>
                    <a:pt x="150982" y="183546"/>
                  </a:lnTo>
                  <a:lnTo>
                    <a:pt x="183546" y="150982"/>
                  </a:lnTo>
                  <a:lnTo>
                    <a:pt x="218641" y="121119"/>
                  </a:lnTo>
                  <a:lnTo>
                    <a:pt x="256095" y="94129"/>
                  </a:lnTo>
                  <a:lnTo>
                    <a:pt x="295737" y="70182"/>
                  </a:lnTo>
                  <a:lnTo>
                    <a:pt x="337396" y="49451"/>
                  </a:lnTo>
                  <a:lnTo>
                    <a:pt x="380901" y="32104"/>
                  </a:lnTo>
                  <a:lnTo>
                    <a:pt x="426082" y="18315"/>
                  </a:lnTo>
                  <a:lnTo>
                    <a:pt x="472766" y="8254"/>
                  </a:lnTo>
                  <a:lnTo>
                    <a:pt x="520782" y="2092"/>
                  </a:lnTo>
                  <a:lnTo>
                    <a:pt x="569961" y="0"/>
                  </a:lnTo>
                  <a:lnTo>
                    <a:pt x="5477138" y="0"/>
                  </a:lnTo>
                  <a:lnTo>
                    <a:pt x="5527252" y="2205"/>
                  </a:lnTo>
                  <a:lnTo>
                    <a:pt x="5576646" y="8751"/>
                  </a:lnTo>
                  <a:lnTo>
                    <a:pt x="5625056" y="19527"/>
                  </a:lnTo>
                  <a:lnTo>
                    <a:pt x="5672220" y="34425"/>
                  </a:lnTo>
                  <a:lnTo>
                    <a:pt x="5717875" y="53336"/>
                  </a:lnTo>
                  <a:lnTo>
                    <a:pt x="5761760" y="76151"/>
                  </a:lnTo>
                  <a:lnTo>
                    <a:pt x="5803611" y="102762"/>
                  </a:lnTo>
                  <a:lnTo>
                    <a:pt x="5843166" y="133061"/>
                  </a:lnTo>
                  <a:lnTo>
                    <a:pt x="5880162" y="166937"/>
                  </a:lnTo>
                  <a:lnTo>
                    <a:pt x="5914038" y="203934"/>
                  </a:lnTo>
                  <a:lnTo>
                    <a:pt x="5944337" y="243488"/>
                  </a:lnTo>
                  <a:lnTo>
                    <a:pt x="5970948" y="285339"/>
                  </a:lnTo>
                  <a:lnTo>
                    <a:pt x="5993763" y="329223"/>
                  </a:lnTo>
                  <a:lnTo>
                    <a:pt x="6012674" y="374879"/>
                  </a:lnTo>
                  <a:lnTo>
                    <a:pt x="6027572" y="422043"/>
                  </a:lnTo>
                  <a:lnTo>
                    <a:pt x="6038348" y="470453"/>
                  </a:lnTo>
                  <a:lnTo>
                    <a:pt x="6044894" y="519846"/>
                  </a:lnTo>
                  <a:lnTo>
                    <a:pt x="6047099" y="569961"/>
                  </a:lnTo>
                  <a:lnTo>
                    <a:pt x="6047099" y="2849738"/>
                  </a:lnTo>
                  <a:lnTo>
                    <a:pt x="6045007" y="2898917"/>
                  </a:lnTo>
                  <a:lnTo>
                    <a:pt x="6038845" y="2946933"/>
                  </a:lnTo>
                  <a:lnTo>
                    <a:pt x="6028784" y="2993617"/>
                  </a:lnTo>
                  <a:lnTo>
                    <a:pt x="6014995" y="3038798"/>
                  </a:lnTo>
                  <a:lnTo>
                    <a:pt x="5997648" y="3082303"/>
                  </a:lnTo>
                  <a:lnTo>
                    <a:pt x="5976916" y="3123962"/>
                  </a:lnTo>
                  <a:lnTo>
                    <a:pt x="5952970" y="3163604"/>
                  </a:lnTo>
                  <a:lnTo>
                    <a:pt x="5925980" y="3201058"/>
                  </a:lnTo>
                  <a:lnTo>
                    <a:pt x="5896117" y="3236153"/>
                  </a:lnTo>
                  <a:lnTo>
                    <a:pt x="5863552" y="3268717"/>
                  </a:lnTo>
                  <a:lnTo>
                    <a:pt x="5828458" y="3298580"/>
                  </a:lnTo>
                  <a:lnTo>
                    <a:pt x="5791004" y="3325570"/>
                  </a:lnTo>
                  <a:lnTo>
                    <a:pt x="5751362" y="3349517"/>
                  </a:lnTo>
                  <a:lnTo>
                    <a:pt x="5709703" y="3370248"/>
                  </a:lnTo>
                  <a:lnTo>
                    <a:pt x="5666197" y="3387595"/>
                  </a:lnTo>
                  <a:lnTo>
                    <a:pt x="5621017" y="3401384"/>
                  </a:lnTo>
                  <a:lnTo>
                    <a:pt x="5574333" y="3411445"/>
                  </a:lnTo>
                  <a:lnTo>
                    <a:pt x="5526316" y="3417607"/>
                  </a:lnTo>
                  <a:lnTo>
                    <a:pt x="5477138" y="3419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30653" y="1017724"/>
              <a:ext cx="8282940" cy="115570"/>
            </a:xfrm>
            <a:custGeom>
              <a:avLst/>
              <a:gdLst/>
              <a:ahLst/>
              <a:cxnLst/>
              <a:rect l="l" t="t" r="r" b="b"/>
              <a:pathLst>
                <a:path w="8282940" h="115569">
                  <a:moveTo>
                    <a:pt x="82826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8282699" y="0"/>
                  </a:lnTo>
                  <a:lnTo>
                    <a:pt x="82826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35" dirty="0"/>
              <a:t> </a:t>
            </a:r>
            <a:r>
              <a:rPr spc="-135" dirty="0"/>
              <a:t>negocios</a:t>
            </a:r>
            <a:r>
              <a:rPr spc="-229" dirty="0"/>
              <a:t> </a:t>
            </a:r>
            <a:r>
              <a:rPr b="0" spc="-145" dirty="0">
                <a:latin typeface="Trebuchet MS"/>
                <a:cs typeface="Trebuchet MS"/>
              </a:rPr>
              <a:t>Acueducto</a:t>
            </a:r>
            <a:r>
              <a:rPr b="0" spc="-155" dirty="0">
                <a:latin typeface="Trebuchet MS"/>
                <a:cs typeface="Trebuchet MS"/>
              </a:rPr>
              <a:t> </a:t>
            </a:r>
            <a:r>
              <a:rPr b="0" spc="-145" dirty="0">
                <a:latin typeface="Trebuchet MS"/>
                <a:cs typeface="Trebuchet MS"/>
              </a:rPr>
              <a:t>y</a:t>
            </a:r>
            <a:r>
              <a:rPr b="0" spc="-150" dirty="0">
                <a:latin typeface="Trebuchet MS"/>
                <a:cs typeface="Trebuchet MS"/>
              </a:rPr>
              <a:t> </a:t>
            </a:r>
            <a:r>
              <a:rPr b="0" spc="-95" dirty="0">
                <a:latin typeface="Trebuchet MS"/>
                <a:cs typeface="Trebuchet MS"/>
              </a:rPr>
              <a:t>Alcantarillado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489035" y="1421950"/>
            <a:ext cx="23044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0" dirty="0">
                <a:latin typeface="Trebuchet MS"/>
                <a:cs typeface="Trebuchet MS"/>
              </a:rPr>
              <a:t>Cambio</a:t>
            </a:r>
            <a:r>
              <a:rPr sz="1600" b="1" spc="-110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de</a:t>
            </a:r>
            <a:r>
              <a:rPr sz="1600" b="1" spc="-110" dirty="0">
                <a:latin typeface="Trebuchet MS"/>
                <a:cs typeface="Trebuchet MS"/>
              </a:rPr>
              <a:t> </a:t>
            </a:r>
            <a:r>
              <a:rPr sz="1600" b="1" spc="-95" dirty="0">
                <a:latin typeface="Trebuchet MS"/>
                <a:cs typeface="Trebuchet MS"/>
              </a:rPr>
              <a:t>medidores</a:t>
            </a:r>
            <a:r>
              <a:rPr sz="1600" b="1" spc="-110" dirty="0">
                <a:latin typeface="Trebuchet MS"/>
                <a:cs typeface="Trebuchet MS"/>
              </a:rPr>
              <a:t> </a:t>
            </a:r>
            <a:r>
              <a:rPr sz="1600" b="1" spc="-35" dirty="0">
                <a:latin typeface="Trebuchet MS"/>
                <a:cs typeface="Trebuchet MS"/>
              </a:rPr>
              <a:t>agua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220800" y="0"/>
            <a:ext cx="6923405" cy="4472940"/>
            <a:chOff x="2220800" y="0"/>
            <a:chExt cx="6923405" cy="447294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20800" y="1826762"/>
              <a:ext cx="4702399" cy="264562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375947" y="0"/>
              <a:ext cx="1768475" cy="2295525"/>
            </a:xfrm>
            <a:custGeom>
              <a:avLst/>
              <a:gdLst/>
              <a:ahLst/>
              <a:cxnLst/>
              <a:rect l="l" t="t" r="r" b="b"/>
              <a:pathLst>
                <a:path w="1768475" h="2295525">
                  <a:moveTo>
                    <a:pt x="1768052" y="2295463"/>
                  </a:moveTo>
                  <a:lnTo>
                    <a:pt x="1739194" y="2243305"/>
                  </a:lnTo>
                  <a:lnTo>
                    <a:pt x="1717741" y="2206776"/>
                  </a:lnTo>
                  <a:lnTo>
                    <a:pt x="1695900" y="2171238"/>
                  </a:lnTo>
                  <a:lnTo>
                    <a:pt x="1673685" y="2136668"/>
                  </a:lnTo>
                  <a:lnTo>
                    <a:pt x="1651111" y="2103039"/>
                  </a:lnTo>
                  <a:lnTo>
                    <a:pt x="1628193" y="2070327"/>
                  </a:lnTo>
                  <a:lnTo>
                    <a:pt x="1604946" y="2038505"/>
                  </a:lnTo>
                  <a:lnTo>
                    <a:pt x="1581384" y="2007547"/>
                  </a:lnTo>
                  <a:lnTo>
                    <a:pt x="1557523" y="1977429"/>
                  </a:lnTo>
                  <a:lnTo>
                    <a:pt x="1508963" y="1919609"/>
                  </a:lnTo>
                  <a:lnTo>
                    <a:pt x="1459385" y="1864839"/>
                  </a:lnTo>
                  <a:lnTo>
                    <a:pt x="1408908" y="1812915"/>
                  </a:lnTo>
                  <a:lnTo>
                    <a:pt x="1357651" y="1763633"/>
                  </a:lnTo>
                  <a:lnTo>
                    <a:pt x="1305735" y="1716788"/>
                  </a:lnTo>
                  <a:lnTo>
                    <a:pt x="1253278" y="1672175"/>
                  </a:lnTo>
                  <a:lnTo>
                    <a:pt x="1200399" y="1629591"/>
                  </a:lnTo>
                  <a:lnTo>
                    <a:pt x="1147219" y="1588830"/>
                  </a:lnTo>
                  <a:lnTo>
                    <a:pt x="1093856" y="1549689"/>
                  </a:lnTo>
                  <a:lnTo>
                    <a:pt x="1040430" y="1511962"/>
                  </a:lnTo>
                  <a:lnTo>
                    <a:pt x="960435" y="1457577"/>
                  </a:lnTo>
                  <a:lnTo>
                    <a:pt x="674714" y="1270310"/>
                  </a:lnTo>
                  <a:lnTo>
                    <a:pt x="625082" y="1236540"/>
                  </a:lnTo>
                  <a:lnTo>
                    <a:pt x="576462" y="1202344"/>
                  </a:lnTo>
                  <a:lnTo>
                    <a:pt x="528972" y="1167518"/>
                  </a:lnTo>
                  <a:lnTo>
                    <a:pt x="482733" y="1131857"/>
                  </a:lnTo>
                  <a:lnTo>
                    <a:pt x="437864" y="1095158"/>
                  </a:lnTo>
                  <a:lnTo>
                    <a:pt x="394484" y="1057215"/>
                  </a:lnTo>
                  <a:lnTo>
                    <a:pt x="352712" y="1017824"/>
                  </a:lnTo>
                  <a:lnTo>
                    <a:pt x="312668" y="976781"/>
                  </a:lnTo>
                  <a:lnTo>
                    <a:pt x="274471" y="933880"/>
                  </a:lnTo>
                  <a:lnTo>
                    <a:pt x="238241" y="888918"/>
                  </a:lnTo>
                  <a:lnTo>
                    <a:pt x="204098" y="841691"/>
                  </a:lnTo>
                  <a:lnTo>
                    <a:pt x="172159" y="791993"/>
                  </a:lnTo>
                  <a:lnTo>
                    <a:pt x="142546" y="739620"/>
                  </a:lnTo>
                  <a:lnTo>
                    <a:pt x="115377" y="684368"/>
                  </a:lnTo>
                  <a:lnTo>
                    <a:pt x="90771" y="626032"/>
                  </a:lnTo>
                  <a:lnTo>
                    <a:pt x="68849" y="564408"/>
                  </a:lnTo>
                  <a:lnTo>
                    <a:pt x="49729" y="499291"/>
                  </a:lnTo>
                  <a:lnTo>
                    <a:pt x="33531" y="430477"/>
                  </a:lnTo>
                  <a:lnTo>
                    <a:pt x="20374" y="357761"/>
                  </a:lnTo>
                  <a:lnTo>
                    <a:pt x="14974" y="319876"/>
                  </a:lnTo>
                  <a:lnTo>
                    <a:pt x="10378" y="280939"/>
                  </a:lnTo>
                  <a:lnTo>
                    <a:pt x="6603" y="240924"/>
                  </a:lnTo>
                  <a:lnTo>
                    <a:pt x="3662" y="199806"/>
                  </a:lnTo>
                  <a:lnTo>
                    <a:pt x="1572" y="157559"/>
                  </a:lnTo>
                  <a:lnTo>
                    <a:pt x="346" y="114158"/>
                  </a:lnTo>
                  <a:lnTo>
                    <a:pt x="0" y="69577"/>
                  </a:lnTo>
                  <a:lnTo>
                    <a:pt x="548" y="23791"/>
                  </a:lnTo>
                  <a:lnTo>
                    <a:pt x="1286" y="0"/>
                  </a:lnTo>
                  <a:lnTo>
                    <a:pt x="1768052" y="0"/>
                  </a:lnTo>
                  <a:lnTo>
                    <a:pt x="1768052" y="229546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25624"/>
            <a:ext cx="8592185" cy="3818254"/>
            <a:chOff x="0" y="1325624"/>
            <a:chExt cx="8592185" cy="3818254"/>
          </a:xfrm>
        </p:grpSpPr>
        <p:sp>
          <p:nvSpPr>
            <p:cNvPr id="3" name="object 3"/>
            <p:cNvSpPr/>
            <p:nvPr/>
          </p:nvSpPr>
          <p:spPr>
            <a:xfrm>
              <a:off x="0" y="2711199"/>
              <a:ext cx="2407920" cy="2432685"/>
            </a:xfrm>
            <a:custGeom>
              <a:avLst/>
              <a:gdLst/>
              <a:ahLst/>
              <a:cxnLst/>
              <a:rect l="l" t="t" r="r" b="b"/>
              <a:pathLst>
                <a:path w="2407920" h="2432685">
                  <a:moveTo>
                    <a:pt x="2407317" y="2432300"/>
                  </a:moveTo>
                  <a:lnTo>
                    <a:pt x="0" y="2432300"/>
                  </a:lnTo>
                  <a:lnTo>
                    <a:pt x="0" y="13599"/>
                  </a:lnTo>
                  <a:lnTo>
                    <a:pt x="8995" y="0"/>
                  </a:lnTo>
                  <a:lnTo>
                    <a:pt x="64189" y="4933"/>
                  </a:lnTo>
                  <a:lnTo>
                    <a:pt x="117814" y="10540"/>
                  </a:lnTo>
                  <a:lnTo>
                    <a:pt x="169897" y="16811"/>
                  </a:lnTo>
                  <a:lnTo>
                    <a:pt x="220469" y="23737"/>
                  </a:lnTo>
                  <a:lnTo>
                    <a:pt x="269556" y="31308"/>
                  </a:lnTo>
                  <a:lnTo>
                    <a:pt x="317186" y="39517"/>
                  </a:lnTo>
                  <a:lnTo>
                    <a:pt x="363389" y="48354"/>
                  </a:lnTo>
                  <a:lnTo>
                    <a:pt x="408191" y="57810"/>
                  </a:lnTo>
                  <a:lnTo>
                    <a:pt x="451622" y="67876"/>
                  </a:lnTo>
                  <a:lnTo>
                    <a:pt x="493710" y="78543"/>
                  </a:lnTo>
                  <a:lnTo>
                    <a:pt x="534482" y="89801"/>
                  </a:lnTo>
                  <a:lnTo>
                    <a:pt x="573968" y="101644"/>
                  </a:lnTo>
                  <a:lnTo>
                    <a:pt x="612194" y="114060"/>
                  </a:lnTo>
                  <a:lnTo>
                    <a:pt x="649190" y="127041"/>
                  </a:lnTo>
                  <a:lnTo>
                    <a:pt x="684984" y="140578"/>
                  </a:lnTo>
                  <a:lnTo>
                    <a:pt x="753076" y="169285"/>
                  </a:lnTo>
                  <a:lnTo>
                    <a:pt x="816697" y="200109"/>
                  </a:lnTo>
                  <a:lnTo>
                    <a:pt x="876073" y="232977"/>
                  </a:lnTo>
                  <a:lnTo>
                    <a:pt x="931428" y="267819"/>
                  </a:lnTo>
                  <a:lnTo>
                    <a:pt x="982989" y="304561"/>
                  </a:lnTo>
                  <a:lnTo>
                    <a:pt x="1030981" y="343132"/>
                  </a:lnTo>
                  <a:lnTo>
                    <a:pt x="1075629" y="383460"/>
                  </a:lnTo>
                  <a:lnTo>
                    <a:pt x="1117160" y="425473"/>
                  </a:lnTo>
                  <a:lnTo>
                    <a:pt x="1155799" y="469100"/>
                  </a:lnTo>
                  <a:lnTo>
                    <a:pt x="1191771" y="514268"/>
                  </a:lnTo>
                  <a:lnTo>
                    <a:pt x="1225303" y="560906"/>
                  </a:lnTo>
                  <a:lnTo>
                    <a:pt x="1256619" y="608941"/>
                  </a:lnTo>
                  <a:lnTo>
                    <a:pt x="1285945" y="658302"/>
                  </a:lnTo>
                  <a:lnTo>
                    <a:pt x="1313508" y="708916"/>
                  </a:lnTo>
                  <a:lnTo>
                    <a:pt x="1339532" y="760713"/>
                  </a:lnTo>
                  <a:lnTo>
                    <a:pt x="1364243" y="813619"/>
                  </a:lnTo>
                  <a:lnTo>
                    <a:pt x="1387866" y="867564"/>
                  </a:lnTo>
                  <a:lnTo>
                    <a:pt x="1410628" y="922475"/>
                  </a:lnTo>
                  <a:lnTo>
                    <a:pt x="1432754" y="978280"/>
                  </a:lnTo>
                  <a:lnTo>
                    <a:pt x="1454470" y="1034907"/>
                  </a:lnTo>
                  <a:lnTo>
                    <a:pt x="1476001" y="1092285"/>
                  </a:lnTo>
                  <a:lnTo>
                    <a:pt x="1508444" y="1179602"/>
                  </a:lnTo>
                  <a:lnTo>
                    <a:pt x="1519410" y="1209005"/>
                  </a:lnTo>
                  <a:lnTo>
                    <a:pt x="1541740" y="1268203"/>
                  </a:lnTo>
                  <a:lnTo>
                    <a:pt x="1564787" y="1327864"/>
                  </a:lnTo>
                  <a:lnTo>
                    <a:pt x="1588778" y="1387916"/>
                  </a:lnTo>
                  <a:lnTo>
                    <a:pt x="1613937" y="1448287"/>
                  </a:lnTo>
                  <a:lnTo>
                    <a:pt x="1640491" y="1508905"/>
                  </a:lnTo>
                  <a:lnTo>
                    <a:pt x="1668664" y="1569698"/>
                  </a:lnTo>
                  <a:lnTo>
                    <a:pt x="1698684" y="1630595"/>
                  </a:lnTo>
                  <a:lnTo>
                    <a:pt x="1730774" y="1691523"/>
                  </a:lnTo>
                  <a:lnTo>
                    <a:pt x="1765161" y="1752411"/>
                  </a:lnTo>
                  <a:lnTo>
                    <a:pt x="1802071" y="1813187"/>
                  </a:lnTo>
                  <a:lnTo>
                    <a:pt x="1841729" y="1873778"/>
                  </a:lnTo>
                  <a:lnTo>
                    <a:pt x="1884360" y="1934113"/>
                  </a:lnTo>
                  <a:lnTo>
                    <a:pt x="1930190" y="1994120"/>
                  </a:lnTo>
                  <a:lnTo>
                    <a:pt x="1954376" y="2023978"/>
                  </a:lnTo>
                  <a:lnTo>
                    <a:pt x="1979445" y="2053727"/>
                  </a:lnTo>
                  <a:lnTo>
                    <a:pt x="2005428" y="2083358"/>
                  </a:lnTo>
                  <a:lnTo>
                    <a:pt x="2032351" y="2112862"/>
                  </a:lnTo>
                  <a:lnTo>
                    <a:pt x="2060243" y="2142231"/>
                  </a:lnTo>
                  <a:lnTo>
                    <a:pt x="2089133" y="2171454"/>
                  </a:lnTo>
                  <a:lnTo>
                    <a:pt x="2119047" y="2200523"/>
                  </a:lnTo>
                  <a:lnTo>
                    <a:pt x="2150016" y="2229430"/>
                  </a:lnTo>
                  <a:lnTo>
                    <a:pt x="2182066" y="2258164"/>
                  </a:lnTo>
                  <a:lnTo>
                    <a:pt x="2215226" y="2286718"/>
                  </a:lnTo>
                  <a:lnTo>
                    <a:pt x="2249525" y="2315082"/>
                  </a:lnTo>
                  <a:lnTo>
                    <a:pt x="2284990" y="2343247"/>
                  </a:lnTo>
                  <a:lnTo>
                    <a:pt x="2321649" y="2371204"/>
                  </a:lnTo>
                  <a:lnTo>
                    <a:pt x="2359531" y="2398945"/>
                  </a:lnTo>
                  <a:lnTo>
                    <a:pt x="2398665" y="2426459"/>
                  </a:lnTo>
                  <a:lnTo>
                    <a:pt x="2407317" y="24323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52150" y="1325624"/>
              <a:ext cx="8039734" cy="3676015"/>
            </a:xfrm>
            <a:custGeom>
              <a:avLst/>
              <a:gdLst/>
              <a:ahLst/>
              <a:cxnLst/>
              <a:rect l="l" t="t" r="r" b="b"/>
              <a:pathLst>
                <a:path w="8039734" h="3676015">
                  <a:moveTo>
                    <a:pt x="7427087" y="3675599"/>
                  </a:moveTo>
                  <a:lnTo>
                    <a:pt x="612612" y="3675599"/>
                  </a:lnTo>
                  <a:lnTo>
                    <a:pt x="564736" y="3673756"/>
                  </a:lnTo>
                  <a:lnTo>
                    <a:pt x="517869" y="3668318"/>
                  </a:lnTo>
                  <a:lnTo>
                    <a:pt x="472145" y="3659420"/>
                  </a:lnTo>
                  <a:lnTo>
                    <a:pt x="427702" y="3647199"/>
                  </a:lnTo>
                  <a:lnTo>
                    <a:pt x="384675" y="3631791"/>
                  </a:lnTo>
                  <a:lnTo>
                    <a:pt x="343200" y="3613333"/>
                  </a:lnTo>
                  <a:lnTo>
                    <a:pt x="303415" y="3591960"/>
                  </a:lnTo>
                  <a:lnTo>
                    <a:pt x="265454" y="3567809"/>
                  </a:lnTo>
                  <a:lnTo>
                    <a:pt x="229454" y="3541015"/>
                  </a:lnTo>
                  <a:lnTo>
                    <a:pt x="195552" y="3511716"/>
                  </a:lnTo>
                  <a:lnTo>
                    <a:pt x="163883" y="3480047"/>
                  </a:lnTo>
                  <a:lnTo>
                    <a:pt x="134584" y="3446145"/>
                  </a:lnTo>
                  <a:lnTo>
                    <a:pt x="107790" y="3410145"/>
                  </a:lnTo>
                  <a:lnTo>
                    <a:pt x="83639" y="3372184"/>
                  </a:lnTo>
                  <a:lnTo>
                    <a:pt x="62266" y="3332399"/>
                  </a:lnTo>
                  <a:lnTo>
                    <a:pt x="43808" y="3290924"/>
                  </a:lnTo>
                  <a:lnTo>
                    <a:pt x="28400" y="3247897"/>
                  </a:lnTo>
                  <a:lnTo>
                    <a:pt x="16179" y="3203454"/>
                  </a:lnTo>
                  <a:lnTo>
                    <a:pt x="7281" y="3157730"/>
                  </a:lnTo>
                  <a:lnTo>
                    <a:pt x="1843" y="3110863"/>
                  </a:lnTo>
                  <a:lnTo>
                    <a:pt x="0" y="3062987"/>
                  </a:lnTo>
                  <a:lnTo>
                    <a:pt x="0" y="612612"/>
                  </a:lnTo>
                  <a:lnTo>
                    <a:pt x="1843" y="564736"/>
                  </a:lnTo>
                  <a:lnTo>
                    <a:pt x="7281" y="517869"/>
                  </a:lnTo>
                  <a:lnTo>
                    <a:pt x="16179" y="472145"/>
                  </a:lnTo>
                  <a:lnTo>
                    <a:pt x="28400" y="427702"/>
                  </a:lnTo>
                  <a:lnTo>
                    <a:pt x="43808" y="384675"/>
                  </a:lnTo>
                  <a:lnTo>
                    <a:pt x="62266" y="343200"/>
                  </a:lnTo>
                  <a:lnTo>
                    <a:pt x="83639" y="303415"/>
                  </a:lnTo>
                  <a:lnTo>
                    <a:pt x="107790" y="265454"/>
                  </a:lnTo>
                  <a:lnTo>
                    <a:pt x="134584" y="229454"/>
                  </a:lnTo>
                  <a:lnTo>
                    <a:pt x="163883" y="195552"/>
                  </a:lnTo>
                  <a:lnTo>
                    <a:pt x="195552" y="163883"/>
                  </a:lnTo>
                  <a:lnTo>
                    <a:pt x="229454" y="134584"/>
                  </a:lnTo>
                  <a:lnTo>
                    <a:pt x="265454" y="107790"/>
                  </a:lnTo>
                  <a:lnTo>
                    <a:pt x="303415" y="83639"/>
                  </a:lnTo>
                  <a:lnTo>
                    <a:pt x="343200" y="62266"/>
                  </a:lnTo>
                  <a:lnTo>
                    <a:pt x="384675" y="43808"/>
                  </a:lnTo>
                  <a:lnTo>
                    <a:pt x="427702" y="28400"/>
                  </a:lnTo>
                  <a:lnTo>
                    <a:pt x="472145" y="16179"/>
                  </a:lnTo>
                  <a:lnTo>
                    <a:pt x="517869" y="7281"/>
                  </a:lnTo>
                  <a:lnTo>
                    <a:pt x="564736" y="1843"/>
                  </a:lnTo>
                  <a:lnTo>
                    <a:pt x="612612" y="0"/>
                  </a:lnTo>
                  <a:lnTo>
                    <a:pt x="7427087" y="0"/>
                  </a:lnTo>
                  <a:lnTo>
                    <a:pt x="7475596" y="1922"/>
                  </a:lnTo>
                  <a:lnTo>
                    <a:pt x="7523499" y="7631"/>
                  </a:lnTo>
                  <a:lnTo>
                    <a:pt x="7570592" y="17043"/>
                  </a:lnTo>
                  <a:lnTo>
                    <a:pt x="7616669" y="30071"/>
                  </a:lnTo>
                  <a:lnTo>
                    <a:pt x="7661524" y="46632"/>
                  </a:lnTo>
                  <a:lnTo>
                    <a:pt x="7704951" y="66639"/>
                  </a:lnTo>
                  <a:lnTo>
                    <a:pt x="7746744" y="90007"/>
                  </a:lnTo>
                  <a:lnTo>
                    <a:pt x="7786699" y="116652"/>
                  </a:lnTo>
                  <a:lnTo>
                    <a:pt x="7824609" y="146488"/>
                  </a:lnTo>
                  <a:lnTo>
                    <a:pt x="7860269" y="179429"/>
                  </a:lnTo>
                  <a:lnTo>
                    <a:pt x="7893211" y="215089"/>
                  </a:lnTo>
                  <a:lnTo>
                    <a:pt x="7923047" y="252999"/>
                  </a:lnTo>
                  <a:lnTo>
                    <a:pt x="7949691" y="292954"/>
                  </a:lnTo>
                  <a:lnTo>
                    <a:pt x="7973060" y="334748"/>
                  </a:lnTo>
                  <a:lnTo>
                    <a:pt x="7993067" y="378175"/>
                  </a:lnTo>
                  <a:lnTo>
                    <a:pt x="8009628" y="423030"/>
                  </a:lnTo>
                  <a:lnTo>
                    <a:pt x="8022656" y="469107"/>
                  </a:lnTo>
                  <a:lnTo>
                    <a:pt x="8032068" y="516200"/>
                  </a:lnTo>
                  <a:lnTo>
                    <a:pt x="8037777" y="564103"/>
                  </a:lnTo>
                  <a:lnTo>
                    <a:pt x="8039699" y="612612"/>
                  </a:lnTo>
                  <a:lnTo>
                    <a:pt x="8039699" y="3062987"/>
                  </a:lnTo>
                  <a:lnTo>
                    <a:pt x="8037856" y="3110863"/>
                  </a:lnTo>
                  <a:lnTo>
                    <a:pt x="8032418" y="3157730"/>
                  </a:lnTo>
                  <a:lnTo>
                    <a:pt x="8023520" y="3203454"/>
                  </a:lnTo>
                  <a:lnTo>
                    <a:pt x="8011299" y="3247897"/>
                  </a:lnTo>
                  <a:lnTo>
                    <a:pt x="7995891" y="3290924"/>
                  </a:lnTo>
                  <a:lnTo>
                    <a:pt x="7977433" y="3332399"/>
                  </a:lnTo>
                  <a:lnTo>
                    <a:pt x="7956060" y="3372184"/>
                  </a:lnTo>
                  <a:lnTo>
                    <a:pt x="7931909" y="3410145"/>
                  </a:lnTo>
                  <a:lnTo>
                    <a:pt x="7905115" y="3446145"/>
                  </a:lnTo>
                  <a:lnTo>
                    <a:pt x="7875816" y="3480047"/>
                  </a:lnTo>
                  <a:lnTo>
                    <a:pt x="7844147" y="3511716"/>
                  </a:lnTo>
                  <a:lnTo>
                    <a:pt x="7810245" y="3541015"/>
                  </a:lnTo>
                  <a:lnTo>
                    <a:pt x="7774245" y="3567809"/>
                  </a:lnTo>
                  <a:lnTo>
                    <a:pt x="7736284" y="3591960"/>
                  </a:lnTo>
                  <a:lnTo>
                    <a:pt x="7696498" y="3613333"/>
                  </a:lnTo>
                  <a:lnTo>
                    <a:pt x="7655024" y="3631791"/>
                  </a:lnTo>
                  <a:lnTo>
                    <a:pt x="7611997" y="3647199"/>
                  </a:lnTo>
                  <a:lnTo>
                    <a:pt x="7567553" y="3659420"/>
                  </a:lnTo>
                  <a:lnTo>
                    <a:pt x="7521830" y="3668318"/>
                  </a:lnTo>
                  <a:lnTo>
                    <a:pt x="7474962" y="3673756"/>
                  </a:lnTo>
                  <a:lnTo>
                    <a:pt x="7427087" y="3675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169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35" dirty="0"/>
              <a:t> </a:t>
            </a:r>
            <a:r>
              <a:rPr spc="-135" dirty="0"/>
              <a:t>negocios</a:t>
            </a:r>
            <a:r>
              <a:rPr spc="-229" dirty="0"/>
              <a:t> </a:t>
            </a:r>
            <a:r>
              <a:rPr b="0" spc="-145" dirty="0">
                <a:latin typeface="Trebuchet MS"/>
                <a:cs typeface="Trebuchet MS"/>
              </a:rPr>
              <a:t>Acueducto</a:t>
            </a:r>
            <a:r>
              <a:rPr b="0" spc="-155" dirty="0">
                <a:latin typeface="Trebuchet MS"/>
                <a:cs typeface="Trebuchet MS"/>
              </a:rPr>
              <a:t> </a:t>
            </a:r>
            <a:r>
              <a:rPr b="0" spc="-145" dirty="0">
                <a:latin typeface="Trebuchet MS"/>
                <a:cs typeface="Trebuchet MS"/>
              </a:rPr>
              <a:t>y</a:t>
            </a:r>
            <a:r>
              <a:rPr b="0" spc="-150" dirty="0">
                <a:latin typeface="Trebuchet MS"/>
                <a:cs typeface="Trebuchet MS"/>
              </a:rPr>
              <a:t> </a:t>
            </a:r>
            <a:r>
              <a:rPr b="0" spc="-95" dirty="0">
                <a:latin typeface="Trebuchet MS"/>
                <a:cs typeface="Trebuchet MS"/>
              </a:rPr>
              <a:t>Alcantarillado</a:t>
            </a:r>
          </a:p>
        </p:txBody>
      </p:sp>
      <p:sp>
        <p:nvSpPr>
          <p:cNvPr id="6" name="object 6"/>
          <p:cNvSpPr/>
          <p:nvPr/>
        </p:nvSpPr>
        <p:spPr>
          <a:xfrm>
            <a:off x="1436699" y="1017724"/>
            <a:ext cx="6270625" cy="115570"/>
          </a:xfrm>
          <a:custGeom>
            <a:avLst/>
            <a:gdLst/>
            <a:ahLst/>
            <a:cxnLst/>
            <a:rect l="l" t="t" r="r" b="b"/>
            <a:pathLst>
              <a:path w="6270625" h="115569">
                <a:moveTo>
                  <a:pt x="62705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6270599" y="0"/>
                </a:lnTo>
                <a:lnTo>
                  <a:pt x="62705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04603" y="1594784"/>
            <a:ext cx="7520940" cy="3121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14" dirty="0">
                <a:solidFill>
                  <a:srgbClr val="111111"/>
                </a:solidFill>
                <a:latin typeface="Trebuchet MS"/>
                <a:cs typeface="Trebuchet MS"/>
              </a:rPr>
              <a:t>Emcali</a:t>
            </a:r>
            <a:r>
              <a:rPr sz="1600" b="1" spc="-11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600" b="1" spc="-100" dirty="0">
                <a:solidFill>
                  <a:srgbClr val="111111"/>
                </a:solidFill>
                <a:latin typeface="Trebuchet MS"/>
                <a:cs typeface="Trebuchet MS"/>
              </a:rPr>
              <a:t>incorpora</a:t>
            </a:r>
            <a:r>
              <a:rPr sz="1600" b="1" spc="-11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600" b="1" spc="-125" dirty="0">
                <a:solidFill>
                  <a:srgbClr val="111111"/>
                </a:solidFill>
                <a:latin typeface="Trebuchet MS"/>
                <a:cs typeface="Trebuchet MS"/>
              </a:rPr>
              <a:t>nueva</a:t>
            </a:r>
            <a:r>
              <a:rPr sz="1600" b="1" spc="-11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600" b="1" spc="-80" dirty="0">
                <a:solidFill>
                  <a:srgbClr val="111111"/>
                </a:solidFill>
                <a:latin typeface="Trebuchet MS"/>
                <a:cs typeface="Trebuchet MS"/>
              </a:rPr>
              <a:t>tecnología</a:t>
            </a:r>
            <a:r>
              <a:rPr sz="1600" b="1" spc="-11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600" b="1" spc="-70" dirty="0">
                <a:solidFill>
                  <a:srgbClr val="111111"/>
                </a:solidFill>
                <a:latin typeface="Trebuchet MS"/>
                <a:cs typeface="Trebuchet MS"/>
              </a:rPr>
              <a:t>al</a:t>
            </a:r>
            <a:r>
              <a:rPr sz="1600" b="1" spc="-11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600" b="1" spc="-80" dirty="0">
                <a:solidFill>
                  <a:srgbClr val="111111"/>
                </a:solidFill>
                <a:latin typeface="Trebuchet MS"/>
                <a:cs typeface="Trebuchet MS"/>
              </a:rPr>
              <a:t>sistema</a:t>
            </a:r>
            <a:r>
              <a:rPr sz="1600" b="1" spc="-11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600" b="1" spc="-100" dirty="0">
                <a:solidFill>
                  <a:srgbClr val="111111"/>
                </a:solidFill>
                <a:latin typeface="Trebuchet MS"/>
                <a:cs typeface="Trebuchet MS"/>
              </a:rPr>
              <a:t>de</a:t>
            </a:r>
            <a:r>
              <a:rPr sz="1600" b="1" spc="-11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600" b="1" spc="-100" dirty="0">
                <a:solidFill>
                  <a:srgbClr val="111111"/>
                </a:solidFill>
                <a:latin typeface="Trebuchet MS"/>
                <a:cs typeface="Trebuchet MS"/>
              </a:rPr>
              <a:t>tratamiento</a:t>
            </a:r>
            <a:r>
              <a:rPr sz="1600" b="1" spc="-11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600" b="1" spc="-100" dirty="0">
                <a:solidFill>
                  <a:srgbClr val="111111"/>
                </a:solidFill>
                <a:latin typeface="Trebuchet MS"/>
                <a:cs typeface="Trebuchet MS"/>
              </a:rPr>
              <a:t>y</a:t>
            </a:r>
            <a:r>
              <a:rPr sz="1600" b="1" spc="-11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600" b="1" spc="-65" dirty="0">
                <a:solidFill>
                  <a:srgbClr val="111111"/>
                </a:solidFill>
                <a:latin typeface="Trebuchet MS"/>
                <a:cs typeface="Trebuchet MS"/>
              </a:rPr>
              <a:t>disposición</a:t>
            </a:r>
            <a:r>
              <a:rPr sz="1600" b="1" spc="-11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600" b="1" spc="-100" dirty="0">
                <a:solidFill>
                  <a:srgbClr val="111111"/>
                </a:solidFill>
                <a:latin typeface="Trebuchet MS"/>
                <a:cs typeface="Trebuchet MS"/>
              </a:rPr>
              <a:t>de</a:t>
            </a:r>
            <a:r>
              <a:rPr sz="1600" b="1" spc="-11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111111"/>
                </a:solidFill>
                <a:latin typeface="Trebuchet MS"/>
                <a:cs typeface="Trebuchet MS"/>
              </a:rPr>
              <a:t>lodos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1600">
              <a:latin typeface="Trebuchet MS"/>
              <a:cs typeface="Trebuchet MS"/>
            </a:endParaRPr>
          </a:p>
          <a:p>
            <a:pPr marL="12700" marR="25400">
              <a:lnSpc>
                <a:spcPct val="101000"/>
              </a:lnSpc>
            </a:pPr>
            <a:r>
              <a:rPr sz="1300" spc="-85" dirty="0">
                <a:solidFill>
                  <a:srgbClr val="111111"/>
                </a:solidFill>
                <a:latin typeface="Trebuchet MS"/>
                <a:cs typeface="Trebuchet MS"/>
              </a:rPr>
              <a:t>Emcali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45" dirty="0">
                <a:solidFill>
                  <a:srgbClr val="111111"/>
                </a:solidFill>
                <a:latin typeface="Trebuchet MS"/>
                <a:cs typeface="Trebuchet MS"/>
              </a:rPr>
              <a:t>busca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resolver 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el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70" dirty="0">
                <a:solidFill>
                  <a:srgbClr val="111111"/>
                </a:solidFill>
                <a:latin typeface="Trebuchet MS"/>
                <a:cs typeface="Trebuchet MS"/>
              </a:rPr>
              <a:t>manejo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de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90" dirty="0">
                <a:solidFill>
                  <a:srgbClr val="111111"/>
                </a:solidFill>
                <a:latin typeface="Trebuchet MS"/>
                <a:cs typeface="Trebuchet MS"/>
              </a:rPr>
              <a:t>180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toneladas </a:t>
            </a:r>
            <a:r>
              <a:rPr sz="1300" spc="-45" dirty="0">
                <a:solidFill>
                  <a:srgbClr val="111111"/>
                </a:solidFill>
                <a:latin typeface="Trebuchet MS"/>
                <a:cs typeface="Trebuchet MS"/>
              </a:rPr>
              <a:t>diarias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de </a:t>
            </a:r>
            <a:r>
              <a:rPr sz="1300" spc="-35" dirty="0">
                <a:solidFill>
                  <a:srgbClr val="111111"/>
                </a:solidFill>
                <a:latin typeface="Trebuchet MS"/>
                <a:cs typeface="Trebuchet MS"/>
              </a:rPr>
              <a:t>lodo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de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35" dirty="0">
                <a:solidFill>
                  <a:srgbClr val="111111"/>
                </a:solidFill>
                <a:latin typeface="Trebuchet MS"/>
                <a:cs typeface="Trebuchet MS"/>
              </a:rPr>
              <a:t>las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plantas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de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potabilización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70" dirty="0">
                <a:solidFill>
                  <a:srgbClr val="111111"/>
                </a:solidFill>
                <a:latin typeface="Trebuchet MS"/>
                <a:cs typeface="Trebuchet MS"/>
              </a:rPr>
              <a:t>mediante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25" dirty="0">
                <a:solidFill>
                  <a:srgbClr val="111111"/>
                </a:solidFill>
                <a:latin typeface="Trebuchet MS"/>
                <a:cs typeface="Trebuchet MS"/>
              </a:rPr>
              <a:t>un 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sistema</a:t>
            </a:r>
            <a:r>
              <a:rPr sz="1300" spc="-4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innovador</a:t>
            </a:r>
            <a:r>
              <a:rPr sz="1300" spc="-4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con</a:t>
            </a:r>
            <a:r>
              <a:rPr sz="1300" spc="-4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70" dirty="0">
                <a:solidFill>
                  <a:srgbClr val="111111"/>
                </a:solidFill>
                <a:latin typeface="Trebuchet MS"/>
                <a:cs typeface="Trebuchet MS"/>
              </a:rPr>
              <a:t>geotextiles</a:t>
            </a:r>
            <a:r>
              <a:rPr sz="1300" spc="-4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70" dirty="0">
                <a:solidFill>
                  <a:srgbClr val="111111"/>
                </a:solidFill>
                <a:latin typeface="Trebuchet MS"/>
                <a:cs typeface="Trebuchet MS"/>
              </a:rPr>
              <a:t>ecológicos,</a:t>
            </a:r>
            <a:r>
              <a:rPr sz="1300" spc="-4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generando</a:t>
            </a:r>
            <a:r>
              <a:rPr sz="1300" spc="-4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45" dirty="0">
                <a:solidFill>
                  <a:srgbClr val="111111"/>
                </a:solidFill>
                <a:latin typeface="Trebuchet MS"/>
                <a:cs typeface="Trebuchet MS"/>
              </a:rPr>
              <a:t>tasas</a:t>
            </a:r>
            <a:r>
              <a:rPr sz="1300" spc="-4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retributivas</a:t>
            </a:r>
            <a:r>
              <a:rPr sz="1300" spc="-4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anuales</a:t>
            </a:r>
            <a:r>
              <a:rPr sz="1300" spc="-4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de</a:t>
            </a:r>
            <a:r>
              <a:rPr sz="1300" spc="-4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20" dirty="0">
                <a:solidFill>
                  <a:srgbClr val="111111"/>
                </a:solidFill>
                <a:latin typeface="Trebuchet MS"/>
                <a:cs typeface="Trebuchet MS"/>
              </a:rPr>
              <a:t>seis</a:t>
            </a:r>
            <a:r>
              <a:rPr sz="1300" spc="-4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mil</a:t>
            </a:r>
            <a:r>
              <a:rPr sz="1300" spc="-4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millones</a:t>
            </a:r>
            <a:r>
              <a:rPr sz="1300" spc="-4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25" dirty="0">
                <a:solidFill>
                  <a:srgbClr val="111111"/>
                </a:solidFill>
                <a:latin typeface="Trebuchet MS"/>
                <a:cs typeface="Trebuchet MS"/>
              </a:rPr>
              <a:t>de 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pesos.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70" dirty="0">
                <a:solidFill>
                  <a:srgbClr val="111111"/>
                </a:solidFill>
                <a:latin typeface="Trebuchet MS"/>
                <a:cs typeface="Trebuchet MS"/>
              </a:rPr>
              <a:t>Este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85" dirty="0">
                <a:solidFill>
                  <a:srgbClr val="111111"/>
                </a:solidFill>
                <a:latin typeface="Trebuchet MS"/>
                <a:cs typeface="Trebuchet MS"/>
              </a:rPr>
              <a:t>método,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75" dirty="0">
                <a:solidFill>
                  <a:srgbClr val="111111"/>
                </a:solidFill>
                <a:latin typeface="Trebuchet MS"/>
                <a:cs typeface="Trebuchet MS"/>
              </a:rPr>
              <a:t>ya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probado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en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85" dirty="0">
                <a:solidFill>
                  <a:srgbClr val="111111"/>
                </a:solidFill>
                <a:latin typeface="Trebuchet MS"/>
                <a:cs typeface="Trebuchet MS"/>
              </a:rPr>
              <a:t>La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70" dirty="0">
                <a:solidFill>
                  <a:srgbClr val="111111"/>
                </a:solidFill>
                <a:latin typeface="Trebuchet MS"/>
                <a:cs typeface="Trebuchet MS"/>
              </a:rPr>
              <a:t>Reforma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y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Río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105" dirty="0">
                <a:solidFill>
                  <a:srgbClr val="111111"/>
                </a:solidFill>
                <a:latin typeface="Trebuchet MS"/>
                <a:cs typeface="Trebuchet MS"/>
              </a:rPr>
              <a:t>Cali,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30" dirty="0">
                <a:solidFill>
                  <a:srgbClr val="111111"/>
                </a:solidFill>
                <a:latin typeface="Trebuchet MS"/>
                <a:cs typeface="Trebuchet MS"/>
              </a:rPr>
              <a:t>se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70" dirty="0">
                <a:solidFill>
                  <a:srgbClr val="111111"/>
                </a:solidFill>
                <a:latin typeface="Trebuchet MS"/>
                <a:cs typeface="Trebuchet MS"/>
              </a:rPr>
              <a:t>implementará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70" dirty="0">
                <a:solidFill>
                  <a:srgbClr val="111111"/>
                </a:solidFill>
                <a:latin typeface="Trebuchet MS"/>
                <a:cs typeface="Trebuchet MS"/>
              </a:rPr>
              <a:t>próximamente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en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70" dirty="0">
                <a:solidFill>
                  <a:srgbClr val="111111"/>
                </a:solidFill>
                <a:latin typeface="Trebuchet MS"/>
                <a:cs typeface="Trebuchet MS"/>
              </a:rPr>
              <a:t>Puerto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10" dirty="0">
                <a:solidFill>
                  <a:srgbClr val="111111"/>
                </a:solidFill>
                <a:latin typeface="Trebuchet MS"/>
                <a:cs typeface="Trebuchet MS"/>
              </a:rPr>
              <a:t>Mallarino, </a:t>
            </a:r>
            <a:r>
              <a:rPr sz="1300" spc="-45" dirty="0">
                <a:solidFill>
                  <a:srgbClr val="111111"/>
                </a:solidFill>
                <a:latin typeface="Trebuchet MS"/>
                <a:cs typeface="Trebuchet MS"/>
              </a:rPr>
              <a:t>consistiendo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en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80" dirty="0">
                <a:solidFill>
                  <a:srgbClr val="111111"/>
                </a:solidFill>
                <a:latin typeface="Trebuchet MS"/>
                <a:cs typeface="Trebuchet MS"/>
              </a:rPr>
              <a:t>recolectar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y</a:t>
            </a:r>
            <a:r>
              <a:rPr sz="1300" spc="-4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deshidratar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20" dirty="0">
                <a:solidFill>
                  <a:srgbClr val="111111"/>
                </a:solidFill>
                <a:latin typeface="Trebuchet MS"/>
                <a:cs typeface="Trebuchet MS"/>
              </a:rPr>
              <a:t>los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30" dirty="0">
                <a:solidFill>
                  <a:srgbClr val="111111"/>
                </a:solidFill>
                <a:latin typeface="Trebuchet MS"/>
                <a:cs typeface="Trebuchet MS"/>
              </a:rPr>
              <a:t>lodos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en</a:t>
            </a:r>
            <a:r>
              <a:rPr sz="1300" spc="-4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25" dirty="0">
                <a:solidFill>
                  <a:srgbClr val="111111"/>
                </a:solidFill>
                <a:latin typeface="Trebuchet MS"/>
                <a:cs typeface="Trebuchet MS"/>
              </a:rPr>
              <a:t>bolsas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70" dirty="0">
                <a:solidFill>
                  <a:srgbClr val="111111"/>
                </a:solidFill>
                <a:latin typeface="Trebuchet MS"/>
                <a:cs typeface="Trebuchet MS"/>
              </a:rPr>
              <a:t>para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luego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utilizarlos</a:t>
            </a:r>
            <a:r>
              <a:rPr sz="1300" spc="-4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en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la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producción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25" dirty="0">
                <a:solidFill>
                  <a:srgbClr val="111111"/>
                </a:solidFill>
                <a:latin typeface="Trebuchet MS"/>
                <a:cs typeface="Trebuchet MS"/>
              </a:rPr>
              <a:t>de 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materiales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de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10" dirty="0">
                <a:solidFill>
                  <a:srgbClr val="111111"/>
                </a:solidFill>
                <a:latin typeface="Trebuchet MS"/>
                <a:cs typeface="Trebuchet MS"/>
              </a:rPr>
              <a:t>construcción.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300">
              <a:latin typeface="Trebuchet MS"/>
              <a:cs typeface="Trebuchet MS"/>
            </a:endParaRPr>
          </a:p>
          <a:p>
            <a:pPr marL="12700" marR="5080">
              <a:lnSpc>
                <a:spcPct val="101000"/>
              </a:lnSpc>
            </a:pPr>
            <a:r>
              <a:rPr sz="1300" spc="-30" dirty="0">
                <a:solidFill>
                  <a:srgbClr val="111111"/>
                </a:solidFill>
                <a:latin typeface="Trebuchet MS"/>
                <a:cs typeface="Trebuchet MS"/>
              </a:rPr>
              <a:t>Se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75" dirty="0">
                <a:solidFill>
                  <a:srgbClr val="111111"/>
                </a:solidFill>
                <a:latin typeface="Trebuchet MS"/>
                <a:cs typeface="Trebuchet MS"/>
              </a:rPr>
              <a:t>realizan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35" dirty="0">
                <a:solidFill>
                  <a:srgbClr val="111111"/>
                </a:solidFill>
                <a:latin typeface="Trebuchet MS"/>
                <a:cs typeface="Trebuchet MS"/>
              </a:rPr>
              <a:t>estudios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microbiológicos en 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el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agua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70" dirty="0">
                <a:solidFill>
                  <a:srgbClr val="111111"/>
                </a:solidFill>
                <a:latin typeface="Trebuchet MS"/>
                <a:cs typeface="Trebuchet MS"/>
              </a:rPr>
              <a:t>clarificada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de </a:t>
            </a:r>
            <a:r>
              <a:rPr sz="1300" spc="-20" dirty="0">
                <a:solidFill>
                  <a:srgbClr val="111111"/>
                </a:solidFill>
                <a:latin typeface="Trebuchet MS"/>
                <a:cs typeface="Trebuchet MS"/>
              </a:rPr>
              <a:t>los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30" dirty="0">
                <a:solidFill>
                  <a:srgbClr val="111111"/>
                </a:solidFill>
                <a:latin typeface="Trebuchet MS"/>
                <a:cs typeface="Trebuchet MS"/>
              </a:rPr>
              <a:t>lodos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70" dirty="0">
                <a:solidFill>
                  <a:srgbClr val="111111"/>
                </a:solidFill>
                <a:latin typeface="Trebuchet MS"/>
                <a:cs typeface="Trebuchet MS"/>
              </a:rPr>
              <a:t>para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evaluar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10" dirty="0">
                <a:solidFill>
                  <a:srgbClr val="111111"/>
                </a:solidFill>
                <a:latin typeface="Trebuchet MS"/>
                <a:cs typeface="Trebuchet MS"/>
              </a:rPr>
              <a:t>su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calidad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y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viabilidad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25" dirty="0">
                <a:solidFill>
                  <a:srgbClr val="111111"/>
                </a:solidFill>
                <a:latin typeface="Trebuchet MS"/>
                <a:cs typeface="Trebuchet MS"/>
              </a:rPr>
              <a:t>de </a:t>
            </a:r>
            <a:r>
              <a:rPr sz="1300" spc="-70" dirty="0">
                <a:solidFill>
                  <a:srgbClr val="111111"/>
                </a:solidFill>
                <a:latin typeface="Trebuchet MS"/>
                <a:cs typeface="Trebuchet MS"/>
              </a:rPr>
              <a:t>reutilización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en 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el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proceso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de </a:t>
            </a:r>
            <a:r>
              <a:rPr sz="1300" spc="-70" dirty="0">
                <a:solidFill>
                  <a:srgbClr val="111111"/>
                </a:solidFill>
                <a:latin typeface="Trebuchet MS"/>
                <a:cs typeface="Trebuchet MS"/>
              </a:rPr>
              <a:t>potabilización,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45" dirty="0">
                <a:solidFill>
                  <a:srgbClr val="111111"/>
                </a:solidFill>
                <a:latin typeface="Trebuchet MS"/>
                <a:cs typeface="Trebuchet MS"/>
              </a:rPr>
              <a:t>lo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que </a:t>
            </a:r>
            <a:r>
              <a:rPr sz="1300" spc="-45" dirty="0">
                <a:solidFill>
                  <a:srgbClr val="111111"/>
                </a:solidFill>
                <a:latin typeface="Trebuchet MS"/>
                <a:cs typeface="Trebuchet MS"/>
              </a:rPr>
              <a:t>podría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aumentar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la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producción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de </a:t>
            </a:r>
            <a:r>
              <a:rPr sz="1300" spc="-35" dirty="0">
                <a:solidFill>
                  <a:srgbClr val="111111"/>
                </a:solidFill>
                <a:latin typeface="Trebuchet MS"/>
                <a:cs typeface="Trebuchet MS"/>
              </a:rPr>
              <a:t>las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plantas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30" dirty="0">
                <a:solidFill>
                  <a:srgbClr val="111111"/>
                </a:solidFill>
                <a:latin typeface="Trebuchet MS"/>
                <a:cs typeface="Trebuchet MS"/>
              </a:rPr>
              <a:t>o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permitir</a:t>
            </a:r>
            <a:r>
              <a:rPr sz="1300" spc="-7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25" dirty="0">
                <a:solidFill>
                  <a:srgbClr val="111111"/>
                </a:solidFill>
                <a:latin typeface="Trebuchet MS"/>
                <a:cs typeface="Trebuchet MS"/>
              </a:rPr>
              <a:t>su 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vertido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en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75" dirty="0">
                <a:solidFill>
                  <a:srgbClr val="111111"/>
                </a:solidFill>
                <a:latin typeface="Trebuchet MS"/>
                <a:cs typeface="Trebuchet MS"/>
              </a:rPr>
              <a:t>mejores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condiciones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en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20" dirty="0">
                <a:solidFill>
                  <a:srgbClr val="111111"/>
                </a:solidFill>
                <a:latin typeface="Trebuchet MS"/>
                <a:cs typeface="Trebuchet MS"/>
              </a:rPr>
              <a:t>los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25" dirty="0">
                <a:solidFill>
                  <a:srgbClr val="111111"/>
                </a:solidFill>
                <a:latin typeface="Trebuchet MS"/>
                <a:cs typeface="Trebuchet MS"/>
              </a:rPr>
              <a:t>ríos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de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10" dirty="0">
                <a:solidFill>
                  <a:srgbClr val="111111"/>
                </a:solidFill>
                <a:latin typeface="Trebuchet MS"/>
                <a:cs typeface="Trebuchet MS"/>
              </a:rPr>
              <a:t>origen.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300">
              <a:latin typeface="Trebuchet MS"/>
              <a:cs typeface="Trebuchet MS"/>
            </a:endParaRPr>
          </a:p>
          <a:p>
            <a:pPr marL="12700" marR="9525">
              <a:lnSpc>
                <a:spcPct val="101000"/>
              </a:lnSpc>
            </a:pPr>
            <a:r>
              <a:rPr sz="1300" spc="-80" dirty="0">
                <a:solidFill>
                  <a:srgbClr val="111111"/>
                </a:solidFill>
                <a:latin typeface="Trebuchet MS"/>
                <a:cs typeface="Trebuchet MS"/>
              </a:rPr>
              <a:t>El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75" dirty="0">
                <a:solidFill>
                  <a:srgbClr val="111111"/>
                </a:solidFill>
                <a:latin typeface="Trebuchet MS"/>
                <a:cs typeface="Trebuchet MS"/>
              </a:rPr>
              <a:t>lodo,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que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antes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70" dirty="0">
                <a:solidFill>
                  <a:srgbClr val="111111"/>
                </a:solidFill>
                <a:latin typeface="Trebuchet MS"/>
                <a:cs typeface="Trebuchet MS"/>
              </a:rPr>
              <a:t>impactaba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75" dirty="0">
                <a:solidFill>
                  <a:srgbClr val="111111"/>
                </a:solidFill>
                <a:latin typeface="Trebuchet MS"/>
                <a:cs typeface="Trebuchet MS"/>
              </a:rPr>
              <a:t>directamente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en </a:t>
            </a:r>
            <a:r>
              <a:rPr sz="1300" spc="-20" dirty="0">
                <a:solidFill>
                  <a:srgbClr val="111111"/>
                </a:solidFill>
                <a:latin typeface="Trebuchet MS"/>
                <a:cs typeface="Trebuchet MS"/>
              </a:rPr>
              <a:t>los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ríos,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ahora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30" dirty="0">
                <a:solidFill>
                  <a:srgbClr val="111111"/>
                </a:solidFill>
                <a:latin typeface="Trebuchet MS"/>
                <a:cs typeface="Trebuchet MS"/>
              </a:rPr>
              <a:t>se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dirige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al 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sistema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de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secado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70" dirty="0">
                <a:solidFill>
                  <a:srgbClr val="111111"/>
                </a:solidFill>
                <a:latin typeface="Trebuchet MS"/>
                <a:cs typeface="Trebuchet MS"/>
              </a:rPr>
              <a:t>para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convertirse</a:t>
            </a:r>
            <a:r>
              <a:rPr sz="1300" spc="-8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25" dirty="0">
                <a:solidFill>
                  <a:srgbClr val="111111"/>
                </a:solidFill>
                <a:latin typeface="Trebuchet MS"/>
                <a:cs typeface="Trebuchet MS"/>
              </a:rPr>
              <a:t>en 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materiales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de </a:t>
            </a:r>
            <a:r>
              <a:rPr sz="1300" spc="-70" dirty="0">
                <a:solidFill>
                  <a:srgbClr val="111111"/>
                </a:solidFill>
                <a:latin typeface="Trebuchet MS"/>
                <a:cs typeface="Trebuchet MS"/>
              </a:rPr>
              <a:t>construcción.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70" dirty="0">
                <a:solidFill>
                  <a:srgbClr val="111111"/>
                </a:solidFill>
                <a:latin typeface="Trebuchet MS"/>
                <a:cs typeface="Trebuchet MS"/>
              </a:rPr>
              <a:t>Este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enfoque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de 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gestión 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de </a:t>
            </a:r>
            <a:r>
              <a:rPr sz="1300" spc="-30" dirty="0">
                <a:solidFill>
                  <a:srgbClr val="111111"/>
                </a:solidFill>
                <a:latin typeface="Trebuchet MS"/>
                <a:cs typeface="Trebuchet MS"/>
              </a:rPr>
              <a:t>lodos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de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85" dirty="0">
                <a:solidFill>
                  <a:srgbClr val="111111"/>
                </a:solidFill>
                <a:latin typeface="Trebuchet MS"/>
                <a:cs typeface="Trebuchet MS"/>
              </a:rPr>
              <a:t>Emcali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elimina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 actividades </a:t>
            </a:r>
            <a:r>
              <a:rPr sz="1300" spc="-60" dirty="0">
                <a:solidFill>
                  <a:srgbClr val="111111"/>
                </a:solidFill>
                <a:latin typeface="Trebuchet MS"/>
                <a:cs typeface="Trebuchet MS"/>
              </a:rPr>
              <a:t>con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10" dirty="0">
                <a:solidFill>
                  <a:srgbClr val="111111"/>
                </a:solidFill>
                <a:latin typeface="Trebuchet MS"/>
                <a:cs typeface="Trebuchet MS"/>
              </a:rPr>
              <a:t>impacto </a:t>
            </a:r>
            <a:r>
              <a:rPr sz="1300" spc="-85" dirty="0">
                <a:solidFill>
                  <a:srgbClr val="111111"/>
                </a:solidFill>
                <a:latin typeface="Trebuchet MS"/>
                <a:cs typeface="Trebuchet MS"/>
              </a:rPr>
              <a:t>ambiental,</a:t>
            </a:r>
            <a:r>
              <a:rPr sz="1300" spc="-3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75" dirty="0">
                <a:solidFill>
                  <a:srgbClr val="111111"/>
                </a:solidFill>
                <a:latin typeface="Trebuchet MS"/>
                <a:cs typeface="Trebuchet MS"/>
              </a:rPr>
              <a:t>reduce</a:t>
            </a:r>
            <a:r>
              <a:rPr sz="1300" spc="-3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40" dirty="0">
                <a:solidFill>
                  <a:srgbClr val="111111"/>
                </a:solidFill>
                <a:latin typeface="Trebuchet MS"/>
                <a:cs typeface="Trebuchet MS"/>
              </a:rPr>
              <a:t>costos</a:t>
            </a:r>
            <a:r>
              <a:rPr sz="1300" spc="-3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111111"/>
                </a:solidFill>
                <a:latin typeface="Trebuchet MS"/>
                <a:cs typeface="Trebuchet MS"/>
              </a:rPr>
              <a:t>operativos</a:t>
            </a:r>
            <a:r>
              <a:rPr sz="1300" spc="-3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y</a:t>
            </a:r>
            <a:r>
              <a:rPr sz="1300" spc="-3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111111"/>
                </a:solidFill>
                <a:latin typeface="Trebuchet MS"/>
                <a:cs typeface="Trebuchet MS"/>
              </a:rPr>
              <a:t>aprovecha</a:t>
            </a:r>
            <a:r>
              <a:rPr sz="1300" spc="-3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50" dirty="0">
                <a:solidFill>
                  <a:srgbClr val="111111"/>
                </a:solidFill>
                <a:latin typeface="Trebuchet MS"/>
                <a:cs typeface="Trebuchet MS"/>
              </a:rPr>
              <a:t>productos</a:t>
            </a:r>
            <a:r>
              <a:rPr sz="1300" spc="-3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75" dirty="0">
                <a:solidFill>
                  <a:srgbClr val="111111"/>
                </a:solidFill>
                <a:latin typeface="Trebuchet MS"/>
                <a:cs typeface="Trebuchet MS"/>
              </a:rPr>
              <a:t>previamente</a:t>
            </a:r>
            <a:r>
              <a:rPr sz="1300" spc="-35" dirty="0">
                <a:solidFill>
                  <a:srgbClr val="111111"/>
                </a:solidFill>
                <a:latin typeface="Trebuchet MS"/>
                <a:cs typeface="Trebuchet MS"/>
              </a:rPr>
              <a:t> </a:t>
            </a:r>
            <a:r>
              <a:rPr sz="1300" spc="-10" dirty="0">
                <a:solidFill>
                  <a:srgbClr val="111111"/>
                </a:solidFill>
                <a:latin typeface="Trebuchet MS"/>
                <a:cs typeface="Trebuchet MS"/>
              </a:rPr>
              <a:t>descartados..</a:t>
            </a:r>
            <a:endParaRPr sz="1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0649" y="0"/>
            <a:ext cx="8713470" cy="4822190"/>
            <a:chOff x="430649" y="0"/>
            <a:chExt cx="8713470" cy="4822190"/>
          </a:xfrm>
        </p:grpSpPr>
        <p:sp>
          <p:nvSpPr>
            <p:cNvPr id="3" name="object 3"/>
            <p:cNvSpPr/>
            <p:nvPr/>
          </p:nvSpPr>
          <p:spPr>
            <a:xfrm>
              <a:off x="430652" y="1017725"/>
              <a:ext cx="8282940" cy="115570"/>
            </a:xfrm>
            <a:custGeom>
              <a:avLst/>
              <a:gdLst/>
              <a:ahLst/>
              <a:cxnLst/>
              <a:rect l="l" t="t" r="r" b="b"/>
              <a:pathLst>
                <a:path w="8282940" h="115569">
                  <a:moveTo>
                    <a:pt x="82826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8282699" y="0"/>
                  </a:lnTo>
                  <a:lnTo>
                    <a:pt x="82826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015387" y="0"/>
              <a:ext cx="1129030" cy="1624330"/>
            </a:xfrm>
            <a:custGeom>
              <a:avLst/>
              <a:gdLst/>
              <a:ahLst/>
              <a:cxnLst/>
              <a:rect l="l" t="t" r="r" b="b"/>
              <a:pathLst>
                <a:path w="1129029" h="1624330">
                  <a:moveTo>
                    <a:pt x="1128611" y="1624162"/>
                  </a:moveTo>
                  <a:lnTo>
                    <a:pt x="1098242" y="1563245"/>
                  </a:lnTo>
                  <a:lnTo>
                    <a:pt x="1077353" y="1525522"/>
                  </a:lnTo>
                  <a:lnTo>
                    <a:pt x="1055817" y="1489432"/>
                  </a:lnTo>
                  <a:lnTo>
                    <a:pt x="1033673" y="1454909"/>
                  </a:lnTo>
                  <a:lnTo>
                    <a:pt x="1010959" y="1421887"/>
                  </a:lnTo>
                  <a:lnTo>
                    <a:pt x="987713" y="1390299"/>
                  </a:lnTo>
                  <a:lnTo>
                    <a:pt x="963974" y="1360080"/>
                  </a:lnTo>
                  <a:lnTo>
                    <a:pt x="915172" y="1303483"/>
                  </a:lnTo>
                  <a:lnTo>
                    <a:pt x="864862" y="1251568"/>
                  </a:lnTo>
                  <a:lnTo>
                    <a:pt x="813351" y="1203806"/>
                  </a:lnTo>
                  <a:lnTo>
                    <a:pt x="760948" y="1159670"/>
                  </a:lnTo>
                  <a:lnTo>
                    <a:pt x="707962" y="1118630"/>
                  </a:lnTo>
                  <a:lnTo>
                    <a:pt x="654701" y="1080159"/>
                  </a:lnTo>
                  <a:lnTo>
                    <a:pt x="601474" y="1043728"/>
                  </a:lnTo>
                  <a:lnTo>
                    <a:pt x="419896" y="924661"/>
                  </a:lnTo>
                  <a:lnTo>
                    <a:pt x="395069" y="907843"/>
                  </a:lnTo>
                  <a:lnTo>
                    <a:pt x="346637" y="873689"/>
                  </a:lnTo>
                  <a:lnTo>
                    <a:pt x="300089" y="838406"/>
                  </a:lnTo>
                  <a:lnTo>
                    <a:pt x="255733" y="801465"/>
                  </a:lnTo>
                  <a:lnTo>
                    <a:pt x="213879" y="762339"/>
                  </a:lnTo>
                  <a:lnTo>
                    <a:pt x="174835" y="720498"/>
                  </a:lnTo>
                  <a:lnTo>
                    <a:pt x="138910" y="675414"/>
                  </a:lnTo>
                  <a:lnTo>
                    <a:pt x="106411" y="626560"/>
                  </a:lnTo>
                  <a:lnTo>
                    <a:pt x="77647" y="573406"/>
                  </a:lnTo>
                  <a:lnTo>
                    <a:pt x="52927" y="515425"/>
                  </a:lnTo>
                  <a:lnTo>
                    <a:pt x="32559" y="452088"/>
                  </a:lnTo>
                  <a:lnTo>
                    <a:pt x="16852" y="382867"/>
                  </a:lnTo>
                  <a:lnTo>
                    <a:pt x="6114" y="307233"/>
                  </a:lnTo>
                  <a:lnTo>
                    <a:pt x="2705" y="266847"/>
                  </a:lnTo>
                  <a:lnTo>
                    <a:pt x="654" y="224659"/>
                  </a:lnTo>
                  <a:lnTo>
                    <a:pt x="0" y="180605"/>
                  </a:lnTo>
                  <a:lnTo>
                    <a:pt x="780" y="134616"/>
                  </a:lnTo>
                  <a:lnTo>
                    <a:pt x="3034" y="86629"/>
                  </a:lnTo>
                  <a:lnTo>
                    <a:pt x="6800" y="36576"/>
                  </a:lnTo>
                  <a:lnTo>
                    <a:pt x="10527" y="0"/>
                  </a:lnTo>
                  <a:lnTo>
                    <a:pt x="1128611" y="0"/>
                  </a:lnTo>
                  <a:lnTo>
                    <a:pt x="1128611" y="16241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3449" y="1350075"/>
              <a:ext cx="3199199" cy="34715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30649" y="1350075"/>
              <a:ext cx="4406265" cy="272415"/>
            </a:xfrm>
            <a:custGeom>
              <a:avLst/>
              <a:gdLst/>
              <a:ahLst/>
              <a:cxnLst/>
              <a:rect l="l" t="t" r="r" b="b"/>
              <a:pathLst>
                <a:path w="4406265" h="272415">
                  <a:moveTo>
                    <a:pt x="4360699" y="272399"/>
                  </a:moveTo>
                  <a:lnTo>
                    <a:pt x="45400" y="272399"/>
                  </a:lnTo>
                  <a:lnTo>
                    <a:pt x="27728" y="268832"/>
                  </a:lnTo>
                  <a:lnTo>
                    <a:pt x="13297" y="259102"/>
                  </a:lnTo>
                  <a:lnTo>
                    <a:pt x="3567" y="244671"/>
                  </a:lnTo>
                  <a:lnTo>
                    <a:pt x="0" y="226999"/>
                  </a:lnTo>
                  <a:lnTo>
                    <a:pt x="0" y="45400"/>
                  </a:lnTo>
                  <a:lnTo>
                    <a:pt x="3567" y="27728"/>
                  </a:lnTo>
                  <a:lnTo>
                    <a:pt x="13297" y="13297"/>
                  </a:lnTo>
                  <a:lnTo>
                    <a:pt x="27728" y="3567"/>
                  </a:lnTo>
                  <a:lnTo>
                    <a:pt x="45400" y="0"/>
                  </a:lnTo>
                  <a:lnTo>
                    <a:pt x="4360699" y="0"/>
                  </a:lnTo>
                  <a:lnTo>
                    <a:pt x="4398472" y="20212"/>
                  </a:lnTo>
                  <a:lnTo>
                    <a:pt x="4406099" y="45400"/>
                  </a:lnTo>
                  <a:lnTo>
                    <a:pt x="4406099" y="226999"/>
                  </a:lnTo>
                  <a:lnTo>
                    <a:pt x="4402532" y="244671"/>
                  </a:lnTo>
                  <a:lnTo>
                    <a:pt x="4392802" y="259102"/>
                  </a:lnTo>
                  <a:lnTo>
                    <a:pt x="4378371" y="268832"/>
                  </a:lnTo>
                  <a:lnTo>
                    <a:pt x="4360699" y="27239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0649" y="1726582"/>
              <a:ext cx="4406265" cy="272415"/>
            </a:xfrm>
            <a:custGeom>
              <a:avLst/>
              <a:gdLst/>
              <a:ahLst/>
              <a:cxnLst/>
              <a:rect l="l" t="t" r="r" b="b"/>
              <a:pathLst>
                <a:path w="4406265" h="272414">
                  <a:moveTo>
                    <a:pt x="4360699" y="272399"/>
                  </a:moveTo>
                  <a:lnTo>
                    <a:pt x="45400" y="272399"/>
                  </a:lnTo>
                  <a:lnTo>
                    <a:pt x="27728" y="268832"/>
                  </a:lnTo>
                  <a:lnTo>
                    <a:pt x="13297" y="259102"/>
                  </a:lnTo>
                  <a:lnTo>
                    <a:pt x="3567" y="244671"/>
                  </a:lnTo>
                  <a:lnTo>
                    <a:pt x="0" y="226999"/>
                  </a:lnTo>
                  <a:lnTo>
                    <a:pt x="0" y="45400"/>
                  </a:lnTo>
                  <a:lnTo>
                    <a:pt x="3567" y="27728"/>
                  </a:lnTo>
                  <a:lnTo>
                    <a:pt x="13297" y="13297"/>
                  </a:lnTo>
                  <a:lnTo>
                    <a:pt x="27728" y="3567"/>
                  </a:lnTo>
                  <a:lnTo>
                    <a:pt x="45400" y="0"/>
                  </a:lnTo>
                  <a:lnTo>
                    <a:pt x="4360699" y="0"/>
                  </a:lnTo>
                  <a:lnTo>
                    <a:pt x="4398472" y="20212"/>
                  </a:lnTo>
                  <a:lnTo>
                    <a:pt x="4406099" y="45400"/>
                  </a:lnTo>
                  <a:lnTo>
                    <a:pt x="4406099" y="226999"/>
                  </a:lnTo>
                  <a:lnTo>
                    <a:pt x="4402532" y="244671"/>
                  </a:lnTo>
                  <a:lnTo>
                    <a:pt x="4392802" y="259102"/>
                  </a:lnTo>
                  <a:lnTo>
                    <a:pt x="4378371" y="268832"/>
                  </a:lnTo>
                  <a:lnTo>
                    <a:pt x="4360699" y="272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036296" y="503825"/>
            <a:ext cx="30721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20" dirty="0"/>
              <a:t> </a:t>
            </a:r>
            <a:r>
              <a:rPr spc="-135" dirty="0"/>
              <a:t>negocios</a:t>
            </a:r>
            <a:r>
              <a:rPr spc="-220" dirty="0"/>
              <a:t> </a:t>
            </a:r>
            <a:r>
              <a:rPr b="0" spc="-100" dirty="0">
                <a:latin typeface="Trebuchet MS"/>
                <a:cs typeface="Trebuchet MS"/>
              </a:rPr>
              <a:t>Energía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03675" y="1361688"/>
            <a:ext cx="4213860" cy="3441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GRANDES </a:t>
            </a:r>
            <a:r>
              <a:rPr sz="1400" b="1" spc="-125" dirty="0">
                <a:solidFill>
                  <a:srgbClr val="FFFFFF"/>
                </a:solidFill>
                <a:latin typeface="Trebuchet MS"/>
                <a:cs typeface="Trebuchet MS"/>
              </a:rPr>
              <a:t>PROYECTOS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EMCALI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145" dirty="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rebuchet MS"/>
                <a:cs typeface="Trebuchet MS"/>
              </a:rPr>
              <a:t>INNOVACIÓN</a:t>
            </a:r>
            <a:endParaRPr sz="1400">
              <a:latin typeface="Trebuchet MS"/>
              <a:cs typeface="Trebuchet MS"/>
            </a:endParaRPr>
          </a:p>
          <a:p>
            <a:pPr marL="25400">
              <a:lnSpc>
                <a:spcPct val="100000"/>
              </a:lnSpc>
              <a:spcBef>
                <a:spcPts val="1285"/>
              </a:spcBef>
            </a:pPr>
            <a:r>
              <a:rPr sz="1400" b="1" spc="-80" dirty="0">
                <a:latin typeface="Trebuchet MS"/>
                <a:cs typeface="Trebuchet MS"/>
              </a:rPr>
              <a:t>Plan</a:t>
            </a:r>
            <a:r>
              <a:rPr sz="1400" b="1" spc="-90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Expansión</a:t>
            </a:r>
            <a:r>
              <a:rPr sz="1400" b="1" spc="-90" dirty="0">
                <a:latin typeface="Trebuchet MS"/>
                <a:cs typeface="Trebuchet MS"/>
              </a:rPr>
              <a:t> Energía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(Sistema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Distribución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Local)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994"/>
              </a:spcBef>
            </a:pPr>
            <a:r>
              <a:rPr sz="1400" b="1" spc="-110" dirty="0">
                <a:latin typeface="Trebuchet MS"/>
                <a:cs typeface="Trebuchet MS"/>
              </a:rPr>
              <a:t>EMCALI </a:t>
            </a:r>
            <a:r>
              <a:rPr sz="1400" spc="-75" dirty="0">
                <a:latin typeface="Trebuchet MS"/>
                <a:cs typeface="Trebuchet MS"/>
              </a:rPr>
              <a:t>avanza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 </a:t>
            </a:r>
            <a:r>
              <a:rPr sz="1400" spc="-65" dirty="0">
                <a:latin typeface="Trebuchet MS"/>
                <a:cs typeface="Trebuchet MS"/>
              </a:rPr>
              <a:t>el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Plan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Expansión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Energía, </a:t>
            </a:r>
            <a:r>
              <a:rPr sz="1400" spc="-65" dirty="0">
                <a:latin typeface="Trebuchet MS"/>
                <a:cs typeface="Trebuchet MS"/>
              </a:rPr>
              <a:t>fortaleciendo</a:t>
            </a:r>
            <a:r>
              <a:rPr sz="1400" spc="-55" dirty="0">
                <a:latin typeface="Trebuchet MS"/>
                <a:cs typeface="Trebuchet MS"/>
              </a:rPr>
              <a:t> la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infraestructura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modernizando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redes </a:t>
            </a:r>
            <a:r>
              <a:rPr sz="1400" spc="-55" dirty="0">
                <a:latin typeface="Trebuchet MS"/>
                <a:cs typeface="Trebuchet MS"/>
              </a:rPr>
              <a:t>de </a:t>
            </a:r>
            <a:r>
              <a:rPr sz="1400" spc="-50" dirty="0">
                <a:latin typeface="Trebuchet MS"/>
                <a:cs typeface="Trebuchet MS"/>
              </a:rPr>
              <a:t>servicios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públicos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para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brindar </a:t>
            </a:r>
            <a:r>
              <a:rPr sz="1400" spc="-55" dirty="0">
                <a:latin typeface="Trebuchet MS"/>
                <a:cs typeface="Trebuchet MS"/>
              </a:rPr>
              <a:t>continuidad </a:t>
            </a:r>
            <a:r>
              <a:rPr sz="1400" spc="-50" dirty="0">
                <a:latin typeface="Trebuchet MS"/>
                <a:cs typeface="Trebuchet MS"/>
              </a:rPr>
              <a:t>y </a:t>
            </a:r>
            <a:r>
              <a:rPr sz="1400" spc="-60" dirty="0">
                <a:latin typeface="Trebuchet MS"/>
                <a:cs typeface="Trebuchet MS"/>
              </a:rPr>
              <a:t>confiabilidad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sistema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distribución</a:t>
            </a:r>
            <a:r>
              <a:rPr sz="1400" spc="-65" dirty="0">
                <a:latin typeface="Trebuchet MS"/>
                <a:cs typeface="Trebuchet MS"/>
              </a:rPr>
              <a:t> local </a:t>
            </a:r>
            <a:r>
              <a:rPr sz="1400" spc="-100" dirty="0">
                <a:latin typeface="Trebuchet MS"/>
                <a:cs typeface="Trebuchet MS"/>
              </a:rPr>
              <a:t>(SDL).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La </a:t>
            </a:r>
            <a:r>
              <a:rPr sz="1400" spc="-75" dirty="0">
                <a:latin typeface="Trebuchet MS"/>
                <a:cs typeface="Trebuchet MS"/>
              </a:rPr>
              <a:t>primera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95" dirty="0">
                <a:latin typeface="Trebuchet MS"/>
                <a:cs typeface="Trebuchet MS"/>
              </a:rPr>
              <a:t>fase,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completada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50" dirty="0">
                <a:latin typeface="Trebuchet MS"/>
                <a:cs typeface="Trebuchet MS"/>
              </a:rPr>
              <a:t>2021,</a:t>
            </a:r>
            <a:r>
              <a:rPr sz="1400" spc="-65" dirty="0">
                <a:latin typeface="Trebuchet MS"/>
                <a:cs typeface="Trebuchet MS"/>
              </a:rPr>
              <a:t> implica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cambio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 </a:t>
            </a:r>
            <a:r>
              <a:rPr sz="1400" spc="-60" dirty="0">
                <a:latin typeface="Trebuchet MS"/>
                <a:cs typeface="Trebuchet MS"/>
              </a:rPr>
              <a:t>nivel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tensión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130" dirty="0">
                <a:latin typeface="Trebuchet MS"/>
                <a:cs typeface="Trebuchet MS"/>
              </a:rPr>
              <a:t>34,5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kv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175" dirty="0">
                <a:latin typeface="Trebuchet MS"/>
                <a:cs typeface="Trebuchet MS"/>
              </a:rPr>
              <a:t>115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kv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través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anillo.</a:t>
            </a:r>
            <a:endParaRPr sz="1400">
              <a:latin typeface="Trebuchet MS"/>
              <a:cs typeface="Trebuchet MS"/>
            </a:endParaRPr>
          </a:p>
          <a:p>
            <a:pPr marL="12700" marR="27940">
              <a:lnSpc>
                <a:spcPct val="114999"/>
              </a:lnSpc>
            </a:pPr>
            <a:r>
              <a:rPr sz="1400" spc="-70" dirty="0">
                <a:latin typeface="Trebuchet MS"/>
                <a:cs typeface="Trebuchet MS"/>
              </a:rPr>
              <a:t>Este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plan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busca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modernizar</a:t>
            </a:r>
            <a:r>
              <a:rPr sz="1400" spc="-75" dirty="0">
                <a:latin typeface="Trebuchet MS"/>
                <a:cs typeface="Trebuchet MS"/>
              </a:rPr>
              <a:t> y </a:t>
            </a:r>
            <a:r>
              <a:rPr sz="1400" spc="-60" dirty="0">
                <a:latin typeface="Trebuchet MS"/>
                <a:cs typeface="Trebuchet MS"/>
              </a:rPr>
              <a:t>ampliar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capacidad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las </a:t>
            </a:r>
            <a:r>
              <a:rPr sz="1400" spc="-55" dirty="0">
                <a:latin typeface="Trebuchet MS"/>
                <a:cs typeface="Trebuchet MS"/>
              </a:rPr>
              <a:t>redes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para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satisfacer</a:t>
            </a:r>
            <a:r>
              <a:rPr sz="1400" spc="-55" dirty="0">
                <a:latin typeface="Trebuchet MS"/>
                <a:cs typeface="Trebuchet MS"/>
              </a:rPr>
              <a:t> la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creciente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demanda,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mejorando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la </a:t>
            </a:r>
            <a:r>
              <a:rPr sz="1400" spc="-70" dirty="0">
                <a:latin typeface="Trebuchet MS"/>
                <a:cs typeface="Trebuchet MS"/>
              </a:rPr>
              <a:t>cobertura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diversas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áreas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como </a:t>
            </a:r>
            <a:r>
              <a:rPr sz="1400" spc="-75" dirty="0">
                <a:latin typeface="Trebuchet MS"/>
                <a:cs typeface="Trebuchet MS"/>
              </a:rPr>
              <a:t>clínicas,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hospitales, </a:t>
            </a:r>
            <a:r>
              <a:rPr sz="1400" spc="-85" dirty="0">
                <a:latin typeface="Trebuchet MS"/>
                <a:cs typeface="Trebuchet MS"/>
              </a:rPr>
              <a:t>comercios,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instituciones</a:t>
            </a:r>
            <a:r>
              <a:rPr sz="1400" spc="-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educativas,</a:t>
            </a:r>
            <a:r>
              <a:rPr sz="1400" spc="-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comunicaciones, </a:t>
            </a:r>
            <a:r>
              <a:rPr sz="1400" spc="-50" dirty="0">
                <a:latin typeface="Trebuchet MS"/>
                <a:cs typeface="Trebuchet MS"/>
              </a:rPr>
              <a:t>industria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nuevos</a:t>
            </a:r>
            <a:r>
              <a:rPr sz="1400" spc="-45" dirty="0">
                <a:latin typeface="Trebuchet MS"/>
                <a:cs typeface="Trebuchet MS"/>
              </a:rPr>
              <a:t> desarrollos </a:t>
            </a:r>
            <a:r>
              <a:rPr sz="1400" spc="-10" dirty="0">
                <a:latin typeface="Trebuchet MS"/>
                <a:cs typeface="Trebuchet MS"/>
              </a:rPr>
              <a:t>urbanos.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713470" cy="1998980"/>
            <a:chOff x="0" y="0"/>
            <a:chExt cx="8713470" cy="1998980"/>
          </a:xfrm>
        </p:grpSpPr>
        <p:sp>
          <p:nvSpPr>
            <p:cNvPr id="3" name="object 3"/>
            <p:cNvSpPr/>
            <p:nvPr/>
          </p:nvSpPr>
          <p:spPr>
            <a:xfrm>
              <a:off x="430653" y="1017725"/>
              <a:ext cx="8282940" cy="115570"/>
            </a:xfrm>
            <a:custGeom>
              <a:avLst/>
              <a:gdLst/>
              <a:ahLst/>
              <a:cxnLst/>
              <a:rect l="l" t="t" r="r" b="b"/>
              <a:pathLst>
                <a:path w="8282940" h="115569">
                  <a:moveTo>
                    <a:pt x="82826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8282699" y="0"/>
                  </a:lnTo>
                  <a:lnTo>
                    <a:pt x="82826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8638540" cy="1774189"/>
            </a:xfrm>
            <a:custGeom>
              <a:avLst/>
              <a:gdLst/>
              <a:ahLst/>
              <a:cxnLst/>
              <a:rect l="l" t="t" r="r" b="b"/>
              <a:pathLst>
                <a:path w="8638540" h="1774189">
                  <a:moveTo>
                    <a:pt x="1941360" y="0"/>
                  </a:moveTo>
                  <a:lnTo>
                    <a:pt x="0" y="0"/>
                  </a:lnTo>
                  <a:lnTo>
                    <a:pt x="0" y="1773885"/>
                  </a:lnTo>
                  <a:lnTo>
                    <a:pt x="9994" y="1758149"/>
                  </a:lnTo>
                  <a:lnTo>
                    <a:pt x="34201" y="1721688"/>
                  </a:lnTo>
                  <a:lnTo>
                    <a:pt x="58712" y="1686306"/>
                  </a:lnTo>
                  <a:lnTo>
                    <a:pt x="83540" y="1651977"/>
                  </a:lnTo>
                  <a:lnTo>
                    <a:pt x="108648" y="1618665"/>
                  </a:lnTo>
                  <a:lnTo>
                    <a:pt x="134048" y="1586357"/>
                  </a:lnTo>
                  <a:lnTo>
                    <a:pt x="159715" y="1555026"/>
                  </a:lnTo>
                  <a:lnTo>
                    <a:pt x="185635" y="1524635"/>
                  </a:lnTo>
                  <a:lnTo>
                    <a:pt x="211797" y="1495171"/>
                  </a:lnTo>
                  <a:lnTo>
                    <a:pt x="238188" y="1466583"/>
                  </a:lnTo>
                  <a:lnTo>
                    <a:pt x="264807" y="1438871"/>
                  </a:lnTo>
                  <a:lnTo>
                    <a:pt x="318630" y="1385912"/>
                  </a:lnTo>
                  <a:lnTo>
                    <a:pt x="373189" y="1336103"/>
                  </a:lnTo>
                  <a:lnTo>
                    <a:pt x="428358" y="1289202"/>
                  </a:lnTo>
                  <a:lnTo>
                    <a:pt x="484060" y="1245006"/>
                  </a:lnTo>
                  <a:lnTo>
                    <a:pt x="540194" y="1203299"/>
                  </a:lnTo>
                  <a:lnTo>
                    <a:pt x="596646" y="1163866"/>
                  </a:lnTo>
                  <a:lnTo>
                    <a:pt x="653326" y="1126490"/>
                  </a:lnTo>
                  <a:lnTo>
                    <a:pt x="710133" y="1090955"/>
                  </a:lnTo>
                  <a:lnTo>
                    <a:pt x="766978" y="1057059"/>
                  </a:lnTo>
                  <a:lnTo>
                    <a:pt x="852068" y="1008799"/>
                  </a:lnTo>
                  <a:lnTo>
                    <a:pt x="908532" y="978027"/>
                  </a:lnTo>
                  <a:lnTo>
                    <a:pt x="1210741" y="818718"/>
                  </a:lnTo>
                  <a:lnTo>
                    <a:pt x="1263357" y="789813"/>
                  </a:lnTo>
                  <a:lnTo>
                    <a:pt x="1315008" y="760387"/>
                  </a:lnTo>
                  <a:lnTo>
                    <a:pt x="1365580" y="730224"/>
                  </a:lnTo>
                  <a:lnTo>
                    <a:pt x="1414995" y="699109"/>
                  </a:lnTo>
                  <a:lnTo>
                    <a:pt x="1463154" y="666838"/>
                  </a:lnTo>
                  <a:lnTo>
                    <a:pt x="1509941" y="633183"/>
                  </a:lnTo>
                  <a:lnTo>
                    <a:pt x="1555254" y="597928"/>
                  </a:lnTo>
                  <a:lnTo>
                    <a:pt x="1599018" y="560870"/>
                  </a:lnTo>
                  <a:lnTo>
                    <a:pt x="1641119" y="521792"/>
                  </a:lnTo>
                  <a:lnTo>
                    <a:pt x="1681441" y="480479"/>
                  </a:lnTo>
                  <a:lnTo>
                    <a:pt x="1719922" y="436702"/>
                  </a:lnTo>
                  <a:lnTo>
                    <a:pt x="1756435" y="390258"/>
                  </a:lnTo>
                  <a:lnTo>
                    <a:pt x="1790877" y="340931"/>
                  </a:lnTo>
                  <a:lnTo>
                    <a:pt x="1823173" y="288505"/>
                  </a:lnTo>
                  <a:lnTo>
                    <a:pt x="1853209" y="232765"/>
                  </a:lnTo>
                  <a:lnTo>
                    <a:pt x="1880882" y="173507"/>
                  </a:lnTo>
                  <a:lnTo>
                    <a:pt x="1906092" y="110490"/>
                  </a:lnTo>
                  <a:lnTo>
                    <a:pt x="1928749" y="43522"/>
                  </a:lnTo>
                  <a:lnTo>
                    <a:pt x="1939086" y="8496"/>
                  </a:lnTo>
                  <a:lnTo>
                    <a:pt x="1941360" y="0"/>
                  </a:lnTo>
                  <a:close/>
                </a:path>
                <a:path w="8638540" h="1774189">
                  <a:moveTo>
                    <a:pt x="8638349" y="1395476"/>
                  </a:moveTo>
                  <a:lnTo>
                    <a:pt x="8618131" y="1357706"/>
                  </a:lnTo>
                  <a:lnTo>
                    <a:pt x="8592947" y="1350086"/>
                  </a:lnTo>
                  <a:lnTo>
                    <a:pt x="3600246" y="1350086"/>
                  </a:lnTo>
                  <a:lnTo>
                    <a:pt x="3582568" y="1353654"/>
                  </a:lnTo>
                  <a:lnTo>
                    <a:pt x="3568141" y="1363383"/>
                  </a:lnTo>
                  <a:lnTo>
                    <a:pt x="3558413" y="1377810"/>
                  </a:lnTo>
                  <a:lnTo>
                    <a:pt x="3554844" y="1395476"/>
                  </a:lnTo>
                  <a:lnTo>
                    <a:pt x="3554844" y="1577086"/>
                  </a:lnTo>
                  <a:lnTo>
                    <a:pt x="3558413" y="1594751"/>
                  </a:lnTo>
                  <a:lnTo>
                    <a:pt x="3568141" y="1609178"/>
                  </a:lnTo>
                  <a:lnTo>
                    <a:pt x="3582568" y="1618919"/>
                  </a:lnTo>
                  <a:lnTo>
                    <a:pt x="3600246" y="1622475"/>
                  </a:lnTo>
                  <a:lnTo>
                    <a:pt x="8592947" y="1622475"/>
                  </a:lnTo>
                  <a:lnTo>
                    <a:pt x="8610613" y="1618919"/>
                  </a:lnTo>
                  <a:lnTo>
                    <a:pt x="8625040" y="1609178"/>
                  </a:lnTo>
                  <a:lnTo>
                    <a:pt x="8634781" y="1594751"/>
                  </a:lnTo>
                  <a:lnTo>
                    <a:pt x="8638349" y="1577086"/>
                  </a:lnTo>
                  <a:lnTo>
                    <a:pt x="8638349" y="139547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54850" y="1726578"/>
              <a:ext cx="5083810" cy="272415"/>
            </a:xfrm>
            <a:custGeom>
              <a:avLst/>
              <a:gdLst/>
              <a:ahLst/>
              <a:cxnLst/>
              <a:rect l="l" t="t" r="r" b="b"/>
              <a:pathLst>
                <a:path w="5083809" h="272414">
                  <a:moveTo>
                    <a:pt x="5038099" y="272399"/>
                  </a:moveTo>
                  <a:lnTo>
                    <a:pt x="45400" y="272399"/>
                  </a:lnTo>
                  <a:lnTo>
                    <a:pt x="27728" y="268832"/>
                  </a:lnTo>
                  <a:lnTo>
                    <a:pt x="13297" y="259102"/>
                  </a:lnTo>
                  <a:lnTo>
                    <a:pt x="3567" y="244671"/>
                  </a:lnTo>
                  <a:lnTo>
                    <a:pt x="0" y="226998"/>
                  </a:lnTo>
                  <a:lnTo>
                    <a:pt x="0" y="45400"/>
                  </a:lnTo>
                  <a:lnTo>
                    <a:pt x="3567" y="27728"/>
                  </a:lnTo>
                  <a:lnTo>
                    <a:pt x="13297" y="13297"/>
                  </a:lnTo>
                  <a:lnTo>
                    <a:pt x="27728" y="3567"/>
                  </a:lnTo>
                  <a:lnTo>
                    <a:pt x="45400" y="0"/>
                  </a:lnTo>
                  <a:lnTo>
                    <a:pt x="5038099" y="0"/>
                  </a:lnTo>
                  <a:lnTo>
                    <a:pt x="5075872" y="20212"/>
                  </a:lnTo>
                  <a:lnTo>
                    <a:pt x="5083499" y="45400"/>
                  </a:lnTo>
                  <a:lnTo>
                    <a:pt x="5083499" y="226998"/>
                  </a:lnTo>
                  <a:lnTo>
                    <a:pt x="5079932" y="244671"/>
                  </a:lnTo>
                  <a:lnTo>
                    <a:pt x="5070202" y="259102"/>
                  </a:lnTo>
                  <a:lnTo>
                    <a:pt x="5055771" y="268832"/>
                  </a:lnTo>
                  <a:lnTo>
                    <a:pt x="5038099" y="272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36296" y="503825"/>
            <a:ext cx="30721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20" dirty="0"/>
              <a:t> </a:t>
            </a:r>
            <a:r>
              <a:rPr spc="-135" dirty="0"/>
              <a:t>negocios</a:t>
            </a:r>
            <a:r>
              <a:rPr spc="-220" dirty="0"/>
              <a:t> </a:t>
            </a:r>
            <a:r>
              <a:rPr b="0" spc="-100" dirty="0">
                <a:latin typeface="Trebuchet MS"/>
                <a:cs typeface="Trebuchet MS"/>
              </a:rPr>
              <a:t>Energía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627875" y="1361688"/>
            <a:ext cx="4895215" cy="33483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GRANDES </a:t>
            </a:r>
            <a:r>
              <a:rPr sz="1400" b="1" spc="-125" dirty="0">
                <a:solidFill>
                  <a:srgbClr val="FFFFFF"/>
                </a:solidFill>
                <a:latin typeface="Trebuchet MS"/>
                <a:cs typeface="Trebuchet MS"/>
              </a:rPr>
              <a:t>PROYECTOS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EMCALI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145" dirty="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rebuchet MS"/>
                <a:cs typeface="Trebuchet MS"/>
              </a:rPr>
              <a:t>INNOVACIÓN</a:t>
            </a:r>
            <a:endParaRPr sz="1400">
              <a:latin typeface="Trebuchet MS"/>
              <a:cs typeface="Trebuchet MS"/>
            </a:endParaRPr>
          </a:p>
          <a:p>
            <a:pPr marL="25400">
              <a:lnSpc>
                <a:spcPct val="100000"/>
              </a:lnSpc>
              <a:spcBef>
                <a:spcPts val="1285"/>
              </a:spcBef>
            </a:pPr>
            <a:r>
              <a:rPr sz="1400" b="1" spc="-80" dirty="0">
                <a:latin typeface="Trebuchet MS"/>
                <a:cs typeface="Trebuchet MS"/>
              </a:rPr>
              <a:t>Plan</a:t>
            </a:r>
            <a:r>
              <a:rPr sz="1400" b="1" spc="-90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Expansión</a:t>
            </a:r>
            <a:r>
              <a:rPr sz="1400" b="1" spc="-90" dirty="0">
                <a:latin typeface="Trebuchet MS"/>
                <a:cs typeface="Trebuchet MS"/>
              </a:rPr>
              <a:t> Energía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(Sistema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Distribución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Local)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994"/>
              </a:spcBef>
            </a:pPr>
            <a:r>
              <a:rPr sz="1400" spc="-75" dirty="0">
                <a:latin typeface="Trebuchet MS"/>
                <a:cs typeface="Trebuchet MS"/>
              </a:rPr>
              <a:t>Con </a:t>
            </a:r>
            <a:r>
              <a:rPr sz="1400" spc="-40" dirty="0">
                <a:latin typeface="Trebuchet MS"/>
                <a:cs typeface="Trebuchet MS"/>
              </a:rPr>
              <a:t>una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inversión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00" dirty="0">
                <a:latin typeface="Trebuchet MS"/>
                <a:cs typeface="Trebuchet MS"/>
              </a:rPr>
              <a:t>$93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mil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millones,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EMCALI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refuerza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su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sistema </a:t>
            </a:r>
            <a:r>
              <a:rPr sz="1400" spc="-80" dirty="0">
                <a:latin typeface="Trebuchet MS"/>
                <a:cs typeface="Trebuchet MS"/>
              </a:rPr>
              <a:t>eléctrico</a:t>
            </a:r>
            <a:r>
              <a:rPr sz="1400" spc="-70" dirty="0">
                <a:latin typeface="Trebuchet MS"/>
                <a:cs typeface="Trebuchet MS"/>
              </a:rPr>
              <a:t> para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crecimiento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10" dirty="0">
                <a:latin typeface="Trebuchet MS"/>
                <a:cs typeface="Trebuchet MS"/>
              </a:rPr>
              <a:t>Cali,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Yumbo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70" dirty="0">
                <a:latin typeface="Trebuchet MS"/>
                <a:cs typeface="Trebuchet MS"/>
              </a:rPr>
              <a:t> Puerto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10" dirty="0">
                <a:latin typeface="Trebuchet MS"/>
                <a:cs typeface="Trebuchet MS"/>
              </a:rPr>
              <a:t>Tejada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10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largo </a:t>
            </a:r>
            <a:r>
              <a:rPr sz="1400" spc="-95" dirty="0">
                <a:latin typeface="Trebuchet MS"/>
                <a:cs typeface="Trebuchet MS"/>
              </a:rPr>
              <a:t>plazo.</a:t>
            </a:r>
            <a:r>
              <a:rPr sz="1400" spc="-70" dirty="0">
                <a:latin typeface="Trebuchet MS"/>
                <a:cs typeface="Trebuchet MS"/>
              </a:rPr>
              <a:t> Flavio </a:t>
            </a:r>
            <a:r>
              <a:rPr sz="1400" spc="-65" dirty="0">
                <a:latin typeface="Trebuchet MS"/>
                <a:cs typeface="Trebuchet MS"/>
              </a:rPr>
              <a:t>Montemiranda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está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70" dirty="0">
                <a:latin typeface="Trebuchet MS"/>
                <a:cs typeface="Trebuchet MS"/>
              </a:rPr>
              <a:t> cargo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Unidad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Negocios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Energía.</a:t>
            </a:r>
            <a:endParaRPr sz="1400">
              <a:latin typeface="Trebuchet MS"/>
              <a:cs typeface="Trebuchet MS"/>
            </a:endParaRPr>
          </a:p>
          <a:p>
            <a:pPr marL="12700" marR="48895">
              <a:lnSpc>
                <a:spcPct val="114999"/>
              </a:lnSpc>
              <a:spcBef>
                <a:spcPts val="1200"/>
              </a:spcBef>
            </a:pPr>
            <a:r>
              <a:rPr sz="1400" spc="-80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nueva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subestación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0" dirty="0">
                <a:latin typeface="Trebuchet MS"/>
                <a:cs typeface="Trebuchet MS"/>
              </a:rPr>
              <a:t>Ladera,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parte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plan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expansión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su </a:t>
            </a:r>
            <a:r>
              <a:rPr sz="1400" spc="-75" dirty="0">
                <a:latin typeface="Trebuchet MS"/>
                <a:cs typeface="Trebuchet MS"/>
              </a:rPr>
              <a:t>primera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95" dirty="0">
                <a:latin typeface="Trebuchet MS"/>
                <a:cs typeface="Trebuchet MS"/>
              </a:rPr>
              <a:t>fase,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construyó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inversión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60" dirty="0">
                <a:latin typeface="Trebuchet MS"/>
                <a:cs typeface="Trebuchet MS"/>
              </a:rPr>
              <a:t>27</a:t>
            </a:r>
            <a:r>
              <a:rPr sz="1400" spc="-65" dirty="0">
                <a:latin typeface="Trebuchet MS"/>
                <a:cs typeface="Trebuchet MS"/>
              </a:rPr>
              <a:t> mil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millones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 </a:t>
            </a:r>
            <a:r>
              <a:rPr sz="1400" spc="-50" dirty="0">
                <a:latin typeface="Trebuchet MS"/>
                <a:cs typeface="Trebuchet MS"/>
              </a:rPr>
              <a:t>pesos.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Esta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fase</a:t>
            </a:r>
            <a:r>
              <a:rPr sz="1400" spc="-70" dirty="0">
                <a:latin typeface="Trebuchet MS"/>
                <a:cs typeface="Trebuchet MS"/>
              </a:rPr>
              <a:t> generó 836 </a:t>
            </a:r>
            <a:r>
              <a:rPr sz="1400" spc="-50" dirty="0">
                <a:latin typeface="Trebuchet MS"/>
                <a:cs typeface="Trebuchet MS"/>
              </a:rPr>
              <a:t>empleos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directos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indirectos, </a:t>
            </a:r>
            <a:r>
              <a:rPr sz="1400" spc="-55" dirty="0">
                <a:latin typeface="Trebuchet MS"/>
                <a:cs typeface="Trebuchet MS"/>
              </a:rPr>
              <a:t>contribuyendo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reactivación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económica.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La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segunda</a:t>
            </a:r>
            <a:r>
              <a:rPr sz="1400" spc="-60" dirty="0">
                <a:latin typeface="Trebuchet MS"/>
                <a:cs typeface="Trebuchet MS"/>
              </a:rPr>
              <a:t> fase </a:t>
            </a:r>
            <a:r>
              <a:rPr sz="1400" spc="-25" dirty="0">
                <a:latin typeface="Trebuchet MS"/>
                <a:cs typeface="Trebuchet MS"/>
              </a:rPr>
              <a:t>del </a:t>
            </a:r>
            <a:r>
              <a:rPr sz="1400" spc="-50" dirty="0">
                <a:latin typeface="Trebuchet MS"/>
                <a:cs typeface="Trebuchet MS"/>
              </a:rPr>
              <a:t>plan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incluirá</a:t>
            </a:r>
            <a:r>
              <a:rPr sz="1400" spc="-55" dirty="0">
                <a:latin typeface="Trebuchet MS"/>
                <a:cs typeface="Trebuchet MS"/>
              </a:rPr>
              <a:t> la </a:t>
            </a:r>
            <a:r>
              <a:rPr sz="1400" spc="-45" dirty="0">
                <a:latin typeface="Trebuchet MS"/>
                <a:cs typeface="Trebuchet MS"/>
              </a:rPr>
              <a:t>subestación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Arroyohondo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55" dirty="0">
                <a:latin typeface="Trebuchet MS"/>
                <a:cs typeface="Trebuchet MS"/>
              </a:rPr>
              <a:t> la </a:t>
            </a:r>
            <a:r>
              <a:rPr sz="1400" spc="-60" dirty="0">
                <a:latin typeface="Trebuchet MS"/>
                <a:cs typeface="Trebuchet MS"/>
              </a:rPr>
              <a:t>modernización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 </a:t>
            </a:r>
            <a:r>
              <a:rPr sz="1400" spc="-55" dirty="0">
                <a:latin typeface="Trebuchet MS"/>
                <a:cs typeface="Trebuchet MS"/>
              </a:rPr>
              <a:t>otras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subestaciones.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0650" y="1350075"/>
            <a:ext cx="2901899" cy="3411299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6296" y="503825"/>
            <a:ext cx="30721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20" dirty="0"/>
              <a:t> </a:t>
            </a:r>
            <a:r>
              <a:rPr spc="-135" dirty="0"/>
              <a:t>negocios</a:t>
            </a:r>
            <a:r>
              <a:rPr spc="-220" dirty="0"/>
              <a:t> </a:t>
            </a:r>
            <a:r>
              <a:rPr b="0" spc="-100" dirty="0">
                <a:latin typeface="Trebuchet MS"/>
                <a:cs typeface="Trebuchet MS"/>
              </a:rPr>
              <a:t>Energía</a:t>
            </a:r>
          </a:p>
        </p:txBody>
      </p:sp>
      <p:sp>
        <p:nvSpPr>
          <p:cNvPr id="3" name="object 3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50100" y="1339174"/>
            <a:ext cx="5443855" cy="511809"/>
          </a:xfrm>
          <a:custGeom>
            <a:avLst/>
            <a:gdLst/>
            <a:ahLst/>
            <a:cxnLst/>
            <a:rect l="l" t="t" r="r" b="b"/>
            <a:pathLst>
              <a:path w="5443855" h="511810">
                <a:moveTo>
                  <a:pt x="5358548" y="511499"/>
                </a:moveTo>
                <a:lnTo>
                  <a:pt x="85251" y="511499"/>
                </a:lnTo>
                <a:lnTo>
                  <a:pt x="52067" y="504800"/>
                </a:lnTo>
                <a:lnTo>
                  <a:pt x="24969" y="486530"/>
                </a:lnTo>
                <a:lnTo>
                  <a:pt x="6699" y="459432"/>
                </a:lnTo>
                <a:lnTo>
                  <a:pt x="0" y="426248"/>
                </a:lnTo>
                <a:lnTo>
                  <a:pt x="0" y="85251"/>
                </a:lnTo>
                <a:lnTo>
                  <a:pt x="6699" y="52067"/>
                </a:lnTo>
                <a:lnTo>
                  <a:pt x="24969" y="24969"/>
                </a:lnTo>
                <a:lnTo>
                  <a:pt x="52067" y="6699"/>
                </a:lnTo>
                <a:lnTo>
                  <a:pt x="85251" y="0"/>
                </a:lnTo>
                <a:lnTo>
                  <a:pt x="5358548" y="0"/>
                </a:lnTo>
                <a:lnTo>
                  <a:pt x="5405845" y="14323"/>
                </a:lnTo>
                <a:lnTo>
                  <a:pt x="5437310" y="52627"/>
                </a:lnTo>
                <a:lnTo>
                  <a:pt x="5443799" y="85251"/>
                </a:lnTo>
                <a:lnTo>
                  <a:pt x="5443799" y="426248"/>
                </a:lnTo>
                <a:lnTo>
                  <a:pt x="5437100" y="459432"/>
                </a:lnTo>
                <a:lnTo>
                  <a:pt x="5418830" y="486530"/>
                </a:lnTo>
                <a:lnTo>
                  <a:pt x="5391732" y="504800"/>
                </a:lnTo>
                <a:lnTo>
                  <a:pt x="5358548" y="5114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923125" y="1365562"/>
            <a:ext cx="5293995" cy="331216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470025" marR="8890" indent="-1412240">
              <a:lnSpc>
                <a:spcPts val="1650"/>
              </a:lnSpc>
              <a:spcBef>
                <a:spcPts val="180"/>
              </a:spcBef>
            </a:pP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EMCALI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40" dirty="0">
                <a:solidFill>
                  <a:srgbClr val="FFFFFF"/>
                </a:solidFill>
                <a:latin typeface="Trebuchet MS"/>
                <a:cs typeface="Trebuchet MS"/>
              </a:rPr>
              <a:t>ENTREGA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rebuchet MS"/>
                <a:cs typeface="Trebuchet MS"/>
              </a:rPr>
              <a:t>SUB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25" dirty="0">
                <a:solidFill>
                  <a:srgbClr val="FFFFFF"/>
                </a:solidFill>
                <a:latin typeface="Trebuchet MS"/>
                <a:cs typeface="Trebuchet MS"/>
              </a:rPr>
              <a:t>ESTACIÓN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20" dirty="0">
                <a:solidFill>
                  <a:srgbClr val="FFFFFF"/>
                </a:solidFill>
                <a:latin typeface="Trebuchet MS"/>
                <a:cs typeface="Trebuchet MS"/>
              </a:rPr>
              <a:t>LADERA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2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40" dirty="0">
                <a:solidFill>
                  <a:srgbClr val="FFFFFF"/>
                </a:solidFill>
                <a:latin typeface="Trebuchet MS"/>
                <a:cs typeface="Trebuchet MS"/>
              </a:rPr>
              <a:t>COMPLETA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PRIMERA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40" dirty="0">
                <a:solidFill>
                  <a:srgbClr val="FFFFFF"/>
                </a:solidFill>
                <a:latin typeface="Trebuchet MS"/>
                <a:cs typeface="Trebuchet MS"/>
              </a:rPr>
              <a:t>FASE</a:t>
            </a:r>
            <a:r>
              <a:rPr sz="1400" b="1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45" dirty="0">
                <a:solidFill>
                  <a:srgbClr val="FFFFFF"/>
                </a:solidFill>
                <a:latin typeface="Trebuchet MS"/>
                <a:cs typeface="Trebuchet MS"/>
              </a:rPr>
              <a:t>DEL </a:t>
            </a:r>
            <a:r>
              <a:rPr sz="1400" b="1" spc="-120" dirty="0">
                <a:solidFill>
                  <a:srgbClr val="FFFFFF"/>
                </a:solidFill>
                <a:latin typeface="Trebuchet MS"/>
                <a:cs typeface="Trebuchet MS"/>
              </a:rPr>
              <a:t>PLAN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 EXPANSIÓN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rebuchet MS"/>
                <a:cs typeface="Trebuchet MS"/>
              </a:rPr>
              <a:t>ENERGÍA</a:t>
            </a:r>
            <a:endParaRPr sz="1400">
              <a:latin typeface="Trebuchet MS"/>
              <a:cs typeface="Trebuchet MS"/>
            </a:endParaRPr>
          </a:p>
          <a:p>
            <a:pPr marL="12700" marR="22860" algn="just">
              <a:lnSpc>
                <a:spcPct val="114999"/>
              </a:lnSpc>
              <a:spcBef>
                <a:spcPts val="1240"/>
              </a:spcBef>
            </a:pPr>
            <a:r>
              <a:rPr sz="1400" b="1" spc="-145" dirty="0">
                <a:latin typeface="Trebuchet MS"/>
                <a:cs typeface="Trebuchet MS"/>
              </a:rPr>
              <a:t>EMCALI,</a:t>
            </a:r>
            <a:r>
              <a:rPr sz="1400" b="1" spc="35" dirty="0">
                <a:latin typeface="Trebuchet MS"/>
                <a:cs typeface="Trebuchet MS"/>
              </a:rPr>
              <a:t> </a:t>
            </a:r>
            <a:r>
              <a:rPr sz="1400" spc="-100" dirty="0">
                <a:latin typeface="Trebuchet MS"/>
                <a:cs typeface="Trebuchet MS"/>
              </a:rPr>
              <a:t>en</a:t>
            </a:r>
            <a:r>
              <a:rPr sz="1400" spc="-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su</a:t>
            </a:r>
            <a:r>
              <a:rPr sz="1400" spc="-10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plan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spc="-100" dirty="0">
                <a:latin typeface="Trebuchet MS"/>
                <a:cs typeface="Trebuchet MS"/>
              </a:rPr>
              <a:t>de</a:t>
            </a:r>
            <a:r>
              <a:rPr sz="1400" spc="-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expansión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spc="-100" dirty="0">
                <a:latin typeface="Trebuchet MS"/>
                <a:cs typeface="Trebuchet MS"/>
              </a:rPr>
              <a:t>de</a:t>
            </a:r>
            <a:r>
              <a:rPr sz="1400" spc="-5" dirty="0">
                <a:latin typeface="Trebuchet MS"/>
                <a:cs typeface="Trebuchet MS"/>
              </a:rPr>
              <a:t> </a:t>
            </a:r>
            <a:r>
              <a:rPr sz="1400" spc="-100" dirty="0">
                <a:latin typeface="Trebuchet MS"/>
                <a:cs typeface="Trebuchet MS"/>
              </a:rPr>
              <a:t>energía,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amplía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su</a:t>
            </a:r>
            <a:r>
              <a:rPr sz="1400" spc="-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sistema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eléctrico </a:t>
            </a:r>
            <a:r>
              <a:rPr sz="1400" spc="-85" dirty="0">
                <a:latin typeface="Trebuchet MS"/>
                <a:cs typeface="Trebuchet MS"/>
              </a:rPr>
              <a:t>para</a:t>
            </a:r>
            <a:r>
              <a:rPr sz="1400" spc="-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satisfacer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100" dirty="0">
                <a:latin typeface="Trebuchet MS"/>
                <a:cs typeface="Trebuchet MS"/>
              </a:rPr>
              <a:t>la</a:t>
            </a:r>
            <a:r>
              <a:rPr sz="1400" spc="-5" dirty="0">
                <a:latin typeface="Trebuchet MS"/>
                <a:cs typeface="Trebuchet MS"/>
              </a:rPr>
              <a:t> </a:t>
            </a:r>
            <a:r>
              <a:rPr sz="1400" spc="-95" dirty="0">
                <a:latin typeface="Trebuchet MS"/>
                <a:cs typeface="Trebuchet MS"/>
              </a:rPr>
              <a:t>creciente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demanda</a:t>
            </a:r>
            <a:r>
              <a:rPr sz="1400" spc="-5" dirty="0">
                <a:latin typeface="Trebuchet MS"/>
                <a:cs typeface="Trebuchet MS"/>
              </a:rPr>
              <a:t> </a:t>
            </a:r>
            <a:r>
              <a:rPr sz="1400" spc="-100" dirty="0">
                <a:latin typeface="Trebuchet MS"/>
                <a:cs typeface="Trebuchet MS"/>
              </a:rPr>
              <a:t>en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nuevas</a:t>
            </a:r>
            <a:r>
              <a:rPr sz="1400" spc="-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urbanizaciones,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centros </a:t>
            </a:r>
            <a:r>
              <a:rPr sz="1400" spc="-75" dirty="0">
                <a:latin typeface="Trebuchet MS"/>
                <a:cs typeface="Trebuchet MS"/>
              </a:rPr>
              <a:t>comerciales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e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infraestructuras</a:t>
            </a:r>
            <a:r>
              <a:rPr sz="1400" spc="-55" dirty="0">
                <a:latin typeface="Trebuchet MS"/>
                <a:cs typeface="Trebuchet MS"/>
              </a:rPr>
              <a:t> en </a:t>
            </a:r>
            <a:r>
              <a:rPr sz="1400" spc="-110" dirty="0">
                <a:latin typeface="Trebuchet MS"/>
                <a:cs typeface="Trebuchet MS"/>
              </a:rPr>
              <a:t>Cali,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Yumbo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Puerto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Tejada.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</a:pPr>
            <a:r>
              <a:rPr sz="1400" spc="-80" dirty="0">
                <a:latin typeface="Trebuchet MS"/>
                <a:cs typeface="Trebuchet MS"/>
              </a:rPr>
              <a:t>La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nueva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subestación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00" dirty="0">
                <a:latin typeface="Trebuchet MS"/>
                <a:cs typeface="Trebuchet MS"/>
              </a:rPr>
              <a:t>Ladera,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realizada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por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ABB-</a:t>
            </a:r>
            <a:r>
              <a:rPr sz="1400" spc="-150" dirty="0">
                <a:latin typeface="Trebuchet MS"/>
                <a:cs typeface="Trebuchet MS"/>
              </a:rPr>
              <a:t>JE-</a:t>
            </a:r>
            <a:r>
              <a:rPr sz="1400" spc="-90" dirty="0">
                <a:latin typeface="Trebuchet MS"/>
                <a:cs typeface="Trebuchet MS"/>
              </a:rPr>
              <a:t>JAIMES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una </a:t>
            </a:r>
            <a:r>
              <a:rPr sz="1400" spc="-50" dirty="0">
                <a:latin typeface="Trebuchet MS"/>
                <a:cs typeface="Trebuchet MS"/>
              </a:rPr>
              <a:t>inversión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28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mil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millones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pesos,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opera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75" dirty="0">
                <a:latin typeface="Trebuchet MS"/>
                <a:cs typeface="Trebuchet MS"/>
              </a:rPr>
              <a:t>115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KV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tecnología</a:t>
            </a:r>
            <a:r>
              <a:rPr sz="1400" spc="-10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GIS, </a:t>
            </a:r>
            <a:r>
              <a:rPr sz="1400" spc="-40" dirty="0">
                <a:latin typeface="Trebuchet MS"/>
                <a:cs typeface="Trebuchet MS"/>
              </a:rPr>
              <a:t>un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moderno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sistema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control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protección,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transformador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 </a:t>
            </a:r>
            <a:r>
              <a:rPr sz="1400" spc="-65" dirty="0">
                <a:latin typeface="Trebuchet MS"/>
                <a:cs typeface="Trebuchet MS"/>
              </a:rPr>
              <a:t>potencia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utiliza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aceite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vegetal</a:t>
            </a:r>
            <a:r>
              <a:rPr sz="1400" spc="-60" dirty="0">
                <a:latin typeface="Trebuchet MS"/>
                <a:cs typeface="Trebuchet MS"/>
              </a:rPr>
              <a:t> con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potencia inicial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75" dirty="0">
                <a:latin typeface="Trebuchet MS"/>
                <a:cs typeface="Trebuchet MS"/>
              </a:rPr>
              <a:t>41,75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KVA. </a:t>
            </a:r>
            <a:r>
              <a:rPr sz="1400" spc="-75" dirty="0">
                <a:latin typeface="Trebuchet MS"/>
                <a:cs typeface="Trebuchet MS"/>
              </a:rPr>
              <a:t>Con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corredor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75" dirty="0">
                <a:latin typeface="Trebuchet MS"/>
                <a:cs typeface="Trebuchet MS"/>
              </a:rPr>
              <a:t>115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KV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subestación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0" dirty="0">
                <a:latin typeface="Trebuchet MS"/>
                <a:cs typeface="Trebuchet MS"/>
              </a:rPr>
              <a:t>Ladera,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EMCALI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duplicó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su </a:t>
            </a:r>
            <a:r>
              <a:rPr sz="1400" spc="-60" dirty="0">
                <a:latin typeface="Trebuchet MS"/>
                <a:cs typeface="Trebuchet MS"/>
              </a:rPr>
              <a:t>capacidad </a:t>
            </a:r>
            <a:r>
              <a:rPr sz="1400" spc="-50" dirty="0">
                <a:latin typeface="Trebuchet MS"/>
                <a:cs typeface="Trebuchet MS"/>
              </a:rPr>
              <a:t>instalada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transformación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energía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para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próximos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30 </a:t>
            </a:r>
            <a:r>
              <a:rPr sz="1400" spc="-65" dirty="0">
                <a:latin typeface="Trebuchet MS"/>
                <a:cs typeface="Trebuchet MS"/>
              </a:rPr>
              <a:t>años,</a:t>
            </a:r>
            <a:r>
              <a:rPr sz="1400" spc="-70" dirty="0">
                <a:latin typeface="Trebuchet MS"/>
                <a:cs typeface="Trebuchet MS"/>
              </a:rPr>
              <a:t> mejorando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calidad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servicio</a:t>
            </a:r>
            <a:r>
              <a:rPr sz="1400" spc="-70" dirty="0">
                <a:latin typeface="Trebuchet MS"/>
                <a:cs typeface="Trebuchet MS"/>
              </a:rPr>
              <a:t> para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85" dirty="0">
                <a:latin typeface="Trebuchet MS"/>
                <a:cs typeface="Trebuchet MS"/>
              </a:rPr>
              <a:t>721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mil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usuarios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con </a:t>
            </a:r>
            <a:r>
              <a:rPr sz="1400" spc="-35" dirty="0">
                <a:latin typeface="Trebuchet MS"/>
                <a:cs typeface="Trebuchet MS"/>
              </a:rPr>
              <a:t>menos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fallas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70" dirty="0">
                <a:latin typeface="Trebuchet MS"/>
                <a:cs typeface="Trebuchet MS"/>
              </a:rPr>
              <a:t> mayor </a:t>
            </a:r>
            <a:r>
              <a:rPr sz="1400" spc="-10" dirty="0">
                <a:latin typeface="Trebuchet MS"/>
                <a:cs typeface="Trebuchet MS"/>
              </a:rPr>
              <a:t>continuidad.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84270" y="2151919"/>
            <a:ext cx="960119" cy="2992120"/>
          </a:xfrm>
          <a:custGeom>
            <a:avLst/>
            <a:gdLst/>
            <a:ahLst/>
            <a:cxnLst/>
            <a:rect l="l" t="t" r="r" b="b"/>
            <a:pathLst>
              <a:path w="960120" h="2992120">
                <a:moveTo>
                  <a:pt x="959728" y="2991574"/>
                </a:moveTo>
                <a:lnTo>
                  <a:pt x="285536" y="2991574"/>
                </a:lnTo>
                <a:lnTo>
                  <a:pt x="259200" y="2942818"/>
                </a:lnTo>
                <a:lnTo>
                  <a:pt x="234292" y="2894999"/>
                </a:lnTo>
                <a:lnTo>
                  <a:pt x="210787" y="2848100"/>
                </a:lnTo>
                <a:lnTo>
                  <a:pt x="188663" y="2802100"/>
                </a:lnTo>
                <a:lnTo>
                  <a:pt x="167897" y="2756983"/>
                </a:lnTo>
                <a:lnTo>
                  <a:pt x="148465" y="2712728"/>
                </a:lnTo>
                <a:lnTo>
                  <a:pt x="130345" y="2669318"/>
                </a:lnTo>
                <a:lnTo>
                  <a:pt x="113514" y="2626734"/>
                </a:lnTo>
                <a:lnTo>
                  <a:pt x="97948" y="2584957"/>
                </a:lnTo>
                <a:lnTo>
                  <a:pt x="83625" y="2543970"/>
                </a:lnTo>
                <a:lnTo>
                  <a:pt x="70521" y="2503752"/>
                </a:lnTo>
                <a:lnTo>
                  <a:pt x="58614" y="2464287"/>
                </a:lnTo>
                <a:lnTo>
                  <a:pt x="47880" y="2425554"/>
                </a:lnTo>
                <a:lnTo>
                  <a:pt x="38296" y="2387537"/>
                </a:lnTo>
                <a:lnTo>
                  <a:pt x="29839" y="2350215"/>
                </a:lnTo>
                <a:lnTo>
                  <a:pt x="16215" y="2277585"/>
                </a:lnTo>
                <a:lnTo>
                  <a:pt x="6824" y="2207517"/>
                </a:lnTo>
                <a:lnTo>
                  <a:pt x="1480" y="2139862"/>
                </a:lnTo>
                <a:lnTo>
                  <a:pt x="0" y="2074472"/>
                </a:lnTo>
                <a:lnTo>
                  <a:pt x="650" y="2042580"/>
                </a:lnTo>
                <a:lnTo>
                  <a:pt x="4619" y="1980308"/>
                </a:lnTo>
                <a:lnTo>
                  <a:pt x="11990" y="1919929"/>
                </a:lnTo>
                <a:lnTo>
                  <a:pt x="22579" y="1861295"/>
                </a:lnTo>
                <a:lnTo>
                  <a:pt x="36201" y="1804258"/>
                </a:lnTo>
                <a:lnTo>
                  <a:pt x="52672" y="1748668"/>
                </a:lnTo>
                <a:lnTo>
                  <a:pt x="71807" y="1694378"/>
                </a:lnTo>
                <a:lnTo>
                  <a:pt x="93423" y="1641238"/>
                </a:lnTo>
                <a:lnTo>
                  <a:pt x="117334" y="1589101"/>
                </a:lnTo>
                <a:lnTo>
                  <a:pt x="143356" y="1537818"/>
                </a:lnTo>
                <a:lnTo>
                  <a:pt x="171306" y="1487240"/>
                </a:lnTo>
                <a:lnTo>
                  <a:pt x="200997" y="1437219"/>
                </a:lnTo>
                <a:lnTo>
                  <a:pt x="232246" y="1387606"/>
                </a:lnTo>
                <a:lnTo>
                  <a:pt x="264869" y="1338253"/>
                </a:lnTo>
                <a:lnTo>
                  <a:pt x="298681" y="1289011"/>
                </a:lnTo>
                <a:lnTo>
                  <a:pt x="333497" y="1239733"/>
                </a:lnTo>
                <a:lnTo>
                  <a:pt x="369134" y="1190268"/>
                </a:lnTo>
                <a:lnTo>
                  <a:pt x="460603" y="1064821"/>
                </a:lnTo>
                <a:lnTo>
                  <a:pt x="497658" y="1013538"/>
                </a:lnTo>
                <a:lnTo>
                  <a:pt x="534702" y="961401"/>
                </a:lnTo>
                <a:lnTo>
                  <a:pt x="571553" y="908261"/>
                </a:lnTo>
                <a:lnTo>
                  <a:pt x="608025" y="853971"/>
                </a:lnTo>
                <a:lnTo>
                  <a:pt x="643934" y="798381"/>
                </a:lnTo>
                <a:lnTo>
                  <a:pt x="679095" y="741344"/>
                </a:lnTo>
                <a:lnTo>
                  <a:pt x="713324" y="682710"/>
                </a:lnTo>
                <a:lnTo>
                  <a:pt x="746437" y="622331"/>
                </a:lnTo>
                <a:lnTo>
                  <a:pt x="778248" y="560059"/>
                </a:lnTo>
                <a:lnTo>
                  <a:pt x="808575" y="495746"/>
                </a:lnTo>
                <a:lnTo>
                  <a:pt x="837232" y="429241"/>
                </a:lnTo>
                <a:lnTo>
                  <a:pt x="864034" y="360399"/>
                </a:lnTo>
                <a:lnTo>
                  <a:pt x="888798" y="289068"/>
                </a:lnTo>
                <a:lnTo>
                  <a:pt x="900358" y="252424"/>
                </a:lnTo>
                <a:lnTo>
                  <a:pt x="911339" y="215103"/>
                </a:lnTo>
                <a:lnTo>
                  <a:pt x="921718" y="177085"/>
                </a:lnTo>
                <a:lnTo>
                  <a:pt x="931473" y="138352"/>
                </a:lnTo>
                <a:lnTo>
                  <a:pt x="940579" y="98887"/>
                </a:lnTo>
                <a:lnTo>
                  <a:pt x="949014" y="58669"/>
                </a:lnTo>
                <a:lnTo>
                  <a:pt x="956755" y="17682"/>
                </a:lnTo>
                <a:lnTo>
                  <a:pt x="959728" y="0"/>
                </a:lnTo>
                <a:lnTo>
                  <a:pt x="959728" y="299157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0969" y="600"/>
              <a:ext cx="3813030" cy="51428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035150" y="0"/>
              <a:ext cx="4101465" cy="5143500"/>
            </a:xfrm>
            <a:custGeom>
              <a:avLst/>
              <a:gdLst/>
              <a:ahLst/>
              <a:cxnLst/>
              <a:rect l="l" t="t" r="r" b="b"/>
              <a:pathLst>
                <a:path w="4101465" h="5143500">
                  <a:moveTo>
                    <a:pt x="4101299" y="5142899"/>
                  </a:moveTo>
                  <a:lnTo>
                    <a:pt x="0" y="5142899"/>
                  </a:lnTo>
                  <a:lnTo>
                    <a:pt x="0" y="0"/>
                  </a:lnTo>
                  <a:lnTo>
                    <a:pt x="4101299" y="0"/>
                  </a:lnTo>
                  <a:lnTo>
                    <a:pt x="4101299" y="5142899"/>
                  </a:lnTo>
                  <a:close/>
                </a:path>
              </a:pathLst>
            </a:custGeom>
            <a:solidFill>
              <a:srgbClr val="FA1100">
                <a:alpha val="4124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99"/>
              <a:ext cx="6689725" cy="5143500"/>
            </a:xfrm>
            <a:custGeom>
              <a:avLst/>
              <a:gdLst/>
              <a:ahLst/>
              <a:cxnLst/>
              <a:rect l="l" t="t" r="r" b="b"/>
              <a:pathLst>
                <a:path w="6689725" h="5143500">
                  <a:moveTo>
                    <a:pt x="5429333" y="5142899"/>
                  </a:moveTo>
                  <a:lnTo>
                    <a:pt x="0" y="5142899"/>
                  </a:lnTo>
                  <a:lnTo>
                    <a:pt x="0" y="0"/>
                  </a:lnTo>
                  <a:lnTo>
                    <a:pt x="6326705" y="0"/>
                  </a:lnTo>
                  <a:lnTo>
                    <a:pt x="6350351" y="52123"/>
                  </a:lnTo>
                  <a:lnTo>
                    <a:pt x="6373103" y="103542"/>
                  </a:lnTo>
                  <a:lnTo>
                    <a:pt x="6394969" y="154266"/>
                  </a:lnTo>
                  <a:lnTo>
                    <a:pt x="6415962" y="204306"/>
                  </a:lnTo>
                  <a:lnTo>
                    <a:pt x="6436089" y="253670"/>
                  </a:lnTo>
                  <a:lnTo>
                    <a:pt x="6455362" y="302369"/>
                  </a:lnTo>
                  <a:lnTo>
                    <a:pt x="6473791" y="350412"/>
                  </a:lnTo>
                  <a:lnTo>
                    <a:pt x="6491385" y="397810"/>
                  </a:lnTo>
                  <a:lnTo>
                    <a:pt x="6508156" y="444571"/>
                  </a:lnTo>
                  <a:lnTo>
                    <a:pt x="6524112" y="490705"/>
                  </a:lnTo>
                  <a:lnTo>
                    <a:pt x="6539264" y="536223"/>
                  </a:lnTo>
                  <a:lnTo>
                    <a:pt x="6553622" y="581133"/>
                  </a:lnTo>
                  <a:lnTo>
                    <a:pt x="6567196" y="625446"/>
                  </a:lnTo>
                  <a:lnTo>
                    <a:pt x="6579996" y="669171"/>
                  </a:lnTo>
                  <a:lnTo>
                    <a:pt x="6592033" y="712319"/>
                  </a:lnTo>
                  <a:lnTo>
                    <a:pt x="6603316" y="754898"/>
                  </a:lnTo>
                  <a:lnTo>
                    <a:pt x="6613855" y="796918"/>
                  </a:lnTo>
                  <a:lnTo>
                    <a:pt x="6623661" y="838390"/>
                  </a:lnTo>
                  <a:lnTo>
                    <a:pt x="6632744" y="879322"/>
                  </a:lnTo>
                  <a:lnTo>
                    <a:pt x="6641113" y="919725"/>
                  </a:lnTo>
                  <a:lnTo>
                    <a:pt x="6648779" y="959609"/>
                  </a:lnTo>
                  <a:lnTo>
                    <a:pt x="6655751" y="998982"/>
                  </a:lnTo>
                  <a:lnTo>
                    <a:pt x="6662041" y="1037855"/>
                  </a:lnTo>
                  <a:lnTo>
                    <a:pt x="6667658" y="1076238"/>
                  </a:lnTo>
                  <a:lnTo>
                    <a:pt x="6672611" y="1114139"/>
                  </a:lnTo>
                  <a:lnTo>
                    <a:pt x="6680570" y="1188539"/>
                  </a:lnTo>
                  <a:lnTo>
                    <a:pt x="6685998" y="1261132"/>
                  </a:lnTo>
                  <a:lnTo>
                    <a:pt x="6688976" y="1331995"/>
                  </a:lnTo>
                  <a:lnTo>
                    <a:pt x="6689585" y="1401207"/>
                  </a:lnTo>
                  <a:lnTo>
                    <a:pt x="6689026" y="1435218"/>
                  </a:lnTo>
                  <a:lnTo>
                    <a:pt x="6686232" y="1502099"/>
                  </a:lnTo>
                  <a:lnTo>
                    <a:pt x="6681270" y="1567523"/>
                  </a:lnTo>
                  <a:lnTo>
                    <a:pt x="6674220" y="1631567"/>
                  </a:lnTo>
                  <a:lnTo>
                    <a:pt x="6665165" y="1694310"/>
                  </a:lnTo>
                  <a:lnTo>
                    <a:pt x="6654183" y="1755828"/>
                  </a:lnTo>
                  <a:lnTo>
                    <a:pt x="6641356" y="1816200"/>
                  </a:lnTo>
                  <a:lnTo>
                    <a:pt x="6626764" y="1875504"/>
                  </a:lnTo>
                  <a:lnTo>
                    <a:pt x="6610489" y="1933817"/>
                  </a:lnTo>
                  <a:lnTo>
                    <a:pt x="6592610" y="1991217"/>
                  </a:lnTo>
                  <a:lnTo>
                    <a:pt x="6573209" y="2047781"/>
                  </a:lnTo>
                  <a:lnTo>
                    <a:pt x="6552365" y="2103587"/>
                  </a:lnTo>
                  <a:lnTo>
                    <a:pt x="6530160" y="2158714"/>
                  </a:lnTo>
                  <a:lnTo>
                    <a:pt x="6506675" y="2213238"/>
                  </a:lnTo>
                  <a:lnTo>
                    <a:pt x="6481989" y="2267238"/>
                  </a:lnTo>
                  <a:lnTo>
                    <a:pt x="6456184" y="2320791"/>
                  </a:lnTo>
                  <a:lnTo>
                    <a:pt x="6429340" y="2373975"/>
                  </a:lnTo>
                  <a:lnTo>
                    <a:pt x="6401538" y="2426867"/>
                  </a:lnTo>
                  <a:lnTo>
                    <a:pt x="6372859" y="2479545"/>
                  </a:lnTo>
                  <a:lnTo>
                    <a:pt x="6343383" y="2532088"/>
                  </a:lnTo>
                  <a:lnTo>
                    <a:pt x="6313190" y="2584572"/>
                  </a:lnTo>
                  <a:lnTo>
                    <a:pt x="6282362" y="2637076"/>
                  </a:lnTo>
                  <a:lnTo>
                    <a:pt x="6235105" y="2716038"/>
                  </a:lnTo>
                  <a:lnTo>
                    <a:pt x="6088565" y="2956858"/>
                  </a:lnTo>
                  <a:lnTo>
                    <a:pt x="6055546" y="3011674"/>
                  </a:lnTo>
                  <a:lnTo>
                    <a:pt x="6022537" y="3067131"/>
                  </a:lnTo>
                  <a:lnTo>
                    <a:pt x="5989618" y="3123307"/>
                  </a:lnTo>
                  <a:lnTo>
                    <a:pt x="5956871" y="3180279"/>
                  </a:lnTo>
                  <a:lnTo>
                    <a:pt x="5924374" y="3238125"/>
                  </a:lnTo>
                  <a:lnTo>
                    <a:pt x="5892210" y="3296924"/>
                  </a:lnTo>
                  <a:lnTo>
                    <a:pt x="5860459" y="3356752"/>
                  </a:lnTo>
                  <a:lnTo>
                    <a:pt x="5829202" y="3417688"/>
                  </a:lnTo>
                  <a:lnTo>
                    <a:pt x="5798518" y="3479809"/>
                  </a:lnTo>
                  <a:lnTo>
                    <a:pt x="5768490" y="3543192"/>
                  </a:lnTo>
                  <a:lnTo>
                    <a:pt x="5739196" y="3607916"/>
                  </a:lnTo>
                  <a:lnTo>
                    <a:pt x="5710719" y="3674059"/>
                  </a:lnTo>
                  <a:lnTo>
                    <a:pt x="5683139" y="3741697"/>
                  </a:lnTo>
                  <a:lnTo>
                    <a:pt x="5656536" y="3810910"/>
                  </a:lnTo>
                  <a:lnTo>
                    <a:pt x="5630991" y="3881773"/>
                  </a:lnTo>
                  <a:lnTo>
                    <a:pt x="5618641" y="3917849"/>
                  </a:lnTo>
                  <a:lnTo>
                    <a:pt x="5606585" y="3954366"/>
                  </a:lnTo>
                  <a:lnTo>
                    <a:pt x="5594834" y="3991335"/>
                  </a:lnTo>
                  <a:lnTo>
                    <a:pt x="5583398" y="4028765"/>
                  </a:lnTo>
                  <a:lnTo>
                    <a:pt x="5572287" y="4066667"/>
                  </a:lnTo>
                  <a:lnTo>
                    <a:pt x="5561511" y="4105050"/>
                  </a:lnTo>
                  <a:lnTo>
                    <a:pt x="5551081" y="4143923"/>
                  </a:lnTo>
                  <a:lnTo>
                    <a:pt x="5541005" y="4183296"/>
                  </a:lnTo>
                  <a:lnTo>
                    <a:pt x="5531295" y="4223179"/>
                  </a:lnTo>
                  <a:lnTo>
                    <a:pt x="5521960" y="4263582"/>
                  </a:lnTo>
                  <a:lnTo>
                    <a:pt x="5513011" y="4304515"/>
                  </a:lnTo>
                  <a:lnTo>
                    <a:pt x="5504457" y="4345986"/>
                  </a:lnTo>
                  <a:lnTo>
                    <a:pt x="5496309" y="4388007"/>
                  </a:lnTo>
                  <a:lnTo>
                    <a:pt x="5488577" y="4430586"/>
                  </a:lnTo>
                  <a:lnTo>
                    <a:pt x="5481270" y="4473733"/>
                  </a:lnTo>
                  <a:lnTo>
                    <a:pt x="5474399" y="4517459"/>
                  </a:lnTo>
                  <a:lnTo>
                    <a:pt x="5467975" y="4561772"/>
                  </a:lnTo>
                  <a:lnTo>
                    <a:pt x="5462006" y="4606682"/>
                  </a:lnTo>
                  <a:lnTo>
                    <a:pt x="5456503" y="4652200"/>
                  </a:lnTo>
                  <a:lnTo>
                    <a:pt x="5451477" y="4698334"/>
                  </a:lnTo>
                  <a:lnTo>
                    <a:pt x="5446937" y="4745095"/>
                  </a:lnTo>
                  <a:lnTo>
                    <a:pt x="5442893" y="4792492"/>
                  </a:lnTo>
                  <a:lnTo>
                    <a:pt x="5439356" y="4840536"/>
                  </a:lnTo>
                  <a:lnTo>
                    <a:pt x="5436335" y="4889235"/>
                  </a:lnTo>
                  <a:lnTo>
                    <a:pt x="5433841" y="4938599"/>
                  </a:lnTo>
                  <a:lnTo>
                    <a:pt x="5431884" y="4988639"/>
                  </a:lnTo>
                  <a:lnTo>
                    <a:pt x="5430473" y="5039363"/>
                  </a:lnTo>
                  <a:lnTo>
                    <a:pt x="5429620" y="5090782"/>
                  </a:lnTo>
                  <a:lnTo>
                    <a:pt x="5429333" y="514289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30246" y="503825"/>
            <a:ext cx="30721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20" dirty="0"/>
              <a:t> </a:t>
            </a:r>
            <a:r>
              <a:rPr spc="-135" dirty="0"/>
              <a:t>negocios</a:t>
            </a:r>
            <a:r>
              <a:rPr spc="-220" dirty="0"/>
              <a:t> </a:t>
            </a:r>
            <a:r>
              <a:rPr b="0" spc="-100" dirty="0">
                <a:latin typeface="Trebuchet MS"/>
                <a:cs typeface="Trebuchet MS"/>
              </a:rPr>
              <a:t>Energía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6435725" cy="3986529"/>
            <a:chOff x="0" y="0"/>
            <a:chExt cx="6435725" cy="3986529"/>
          </a:xfrm>
        </p:grpSpPr>
        <p:sp>
          <p:nvSpPr>
            <p:cNvPr id="8" name="object 8"/>
            <p:cNvSpPr/>
            <p:nvPr/>
          </p:nvSpPr>
          <p:spPr>
            <a:xfrm>
              <a:off x="430650" y="1017725"/>
              <a:ext cx="6005195" cy="115570"/>
            </a:xfrm>
            <a:custGeom>
              <a:avLst/>
              <a:gdLst/>
              <a:ahLst/>
              <a:cxnLst/>
              <a:rect l="l" t="t" r="r" b="b"/>
              <a:pathLst>
                <a:path w="6005195" h="115569">
                  <a:moveTo>
                    <a:pt x="60047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6004799" y="0"/>
                  </a:lnTo>
                  <a:lnTo>
                    <a:pt x="60047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0"/>
              <a:ext cx="4572635" cy="2294255"/>
            </a:xfrm>
            <a:custGeom>
              <a:avLst/>
              <a:gdLst/>
              <a:ahLst/>
              <a:cxnLst/>
              <a:rect l="l" t="t" r="r" b="b"/>
              <a:pathLst>
                <a:path w="4572635" h="2294255">
                  <a:moveTo>
                    <a:pt x="1289329" y="0"/>
                  </a:moveTo>
                  <a:lnTo>
                    <a:pt x="0" y="0"/>
                  </a:lnTo>
                  <a:lnTo>
                    <a:pt x="0" y="1020597"/>
                  </a:lnTo>
                  <a:lnTo>
                    <a:pt x="40982" y="1006449"/>
                  </a:lnTo>
                  <a:lnTo>
                    <a:pt x="108077" y="979271"/>
                  </a:lnTo>
                  <a:lnTo>
                    <a:pt x="170078" y="949261"/>
                  </a:lnTo>
                  <a:lnTo>
                    <a:pt x="227507" y="916622"/>
                  </a:lnTo>
                  <a:lnTo>
                    <a:pt x="280962" y="881519"/>
                  </a:lnTo>
                  <a:lnTo>
                    <a:pt x="330974" y="844156"/>
                  </a:lnTo>
                  <a:lnTo>
                    <a:pt x="378117" y="804735"/>
                  </a:lnTo>
                  <a:lnTo>
                    <a:pt x="422935" y="763435"/>
                  </a:lnTo>
                  <a:lnTo>
                    <a:pt x="466001" y="720445"/>
                  </a:lnTo>
                  <a:lnTo>
                    <a:pt x="507860" y="675970"/>
                  </a:lnTo>
                  <a:lnTo>
                    <a:pt x="549071" y="630199"/>
                  </a:lnTo>
                  <a:lnTo>
                    <a:pt x="652970" y="511352"/>
                  </a:lnTo>
                  <a:lnTo>
                    <a:pt x="674446" y="487019"/>
                  </a:lnTo>
                  <a:lnTo>
                    <a:pt x="718680" y="437984"/>
                  </a:lnTo>
                  <a:lnTo>
                    <a:pt x="765048" y="388607"/>
                  </a:lnTo>
                  <a:lnTo>
                    <a:pt x="814133" y="339077"/>
                  </a:lnTo>
                  <a:lnTo>
                    <a:pt x="866470" y="289598"/>
                  </a:lnTo>
                  <a:lnTo>
                    <a:pt x="922642" y="240360"/>
                  </a:lnTo>
                  <a:lnTo>
                    <a:pt x="952334" y="215887"/>
                  </a:lnTo>
                  <a:lnTo>
                    <a:pt x="983183" y="191554"/>
                  </a:lnTo>
                  <a:lnTo>
                    <a:pt x="1015276" y="167373"/>
                  </a:lnTo>
                  <a:lnTo>
                    <a:pt x="1048664" y="143370"/>
                  </a:lnTo>
                  <a:lnTo>
                    <a:pt x="1083437" y="119570"/>
                  </a:lnTo>
                  <a:lnTo>
                    <a:pt x="1119644" y="95999"/>
                  </a:lnTo>
                  <a:lnTo>
                    <a:pt x="1157363" y="72682"/>
                  </a:lnTo>
                  <a:lnTo>
                    <a:pt x="1196682" y="49631"/>
                  </a:lnTo>
                  <a:lnTo>
                    <a:pt x="1237640" y="26885"/>
                  </a:lnTo>
                  <a:lnTo>
                    <a:pt x="1280325" y="4470"/>
                  </a:lnTo>
                  <a:lnTo>
                    <a:pt x="1289329" y="0"/>
                  </a:lnTo>
                  <a:close/>
                </a:path>
                <a:path w="4572635" h="2294255">
                  <a:moveTo>
                    <a:pt x="4572139" y="1864728"/>
                  </a:moveTo>
                  <a:lnTo>
                    <a:pt x="4557712" y="1817077"/>
                  </a:lnTo>
                  <a:lnTo>
                    <a:pt x="4519117" y="1785366"/>
                  </a:lnTo>
                  <a:lnTo>
                    <a:pt x="4486237" y="1778825"/>
                  </a:lnTo>
                  <a:lnTo>
                    <a:pt x="745147" y="1778825"/>
                  </a:lnTo>
                  <a:lnTo>
                    <a:pt x="711708" y="1785581"/>
                  </a:lnTo>
                  <a:lnTo>
                    <a:pt x="684403" y="1803996"/>
                  </a:lnTo>
                  <a:lnTo>
                    <a:pt x="665988" y="1831301"/>
                  </a:lnTo>
                  <a:lnTo>
                    <a:pt x="659244" y="1864728"/>
                  </a:lnTo>
                  <a:lnTo>
                    <a:pt x="659244" y="2208326"/>
                  </a:lnTo>
                  <a:lnTo>
                    <a:pt x="665988" y="2241766"/>
                  </a:lnTo>
                  <a:lnTo>
                    <a:pt x="684403" y="2269071"/>
                  </a:lnTo>
                  <a:lnTo>
                    <a:pt x="711708" y="2287486"/>
                  </a:lnTo>
                  <a:lnTo>
                    <a:pt x="745147" y="2294229"/>
                  </a:lnTo>
                  <a:lnTo>
                    <a:pt x="4486237" y="2294229"/>
                  </a:lnTo>
                  <a:lnTo>
                    <a:pt x="4519676" y="2287486"/>
                  </a:lnTo>
                  <a:lnTo>
                    <a:pt x="4546981" y="2269071"/>
                  </a:lnTo>
                  <a:lnTo>
                    <a:pt x="4565396" y="2241766"/>
                  </a:lnTo>
                  <a:lnTo>
                    <a:pt x="4572139" y="2208326"/>
                  </a:lnTo>
                  <a:lnTo>
                    <a:pt x="4572139" y="186472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9249" y="2386550"/>
              <a:ext cx="3913504" cy="1600200"/>
            </a:xfrm>
            <a:custGeom>
              <a:avLst/>
              <a:gdLst/>
              <a:ahLst/>
              <a:cxnLst/>
              <a:rect l="l" t="t" r="r" b="b"/>
              <a:pathLst>
                <a:path w="3913504" h="1600200">
                  <a:moveTo>
                    <a:pt x="3646294" y="1599600"/>
                  </a:moveTo>
                  <a:lnTo>
                    <a:pt x="266605" y="1599600"/>
                  </a:lnTo>
                  <a:lnTo>
                    <a:pt x="218682" y="1595304"/>
                  </a:lnTo>
                  <a:lnTo>
                    <a:pt x="173578" y="1582920"/>
                  </a:lnTo>
                  <a:lnTo>
                    <a:pt x="132044" y="1563200"/>
                  </a:lnTo>
                  <a:lnTo>
                    <a:pt x="94834" y="1536897"/>
                  </a:lnTo>
                  <a:lnTo>
                    <a:pt x="62702" y="1504765"/>
                  </a:lnTo>
                  <a:lnTo>
                    <a:pt x="36399" y="1467555"/>
                  </a:lnTo>
                  <a:lnTo>
                    <a:pt x="16679" y="1426021"/>
                  </a:lnTo>
                  <a:lnTo>
                    <a:pt x="4295" y="1380917"/>
                  </a:lnTo>
                  <a:lnTo>
                    <a:pt x="0" y="1332994"/>
                  </a:lnTo>
                  <a:lnTo>
                    <a:pt x="0" y="266605"/>
                  </a:lnTo>
                  <a:lnTo>
                    <a:pt x="4295" y="218682"/>
                  </a:lnTo>
                  <a:lnTo>
                    <a:pt x="16679" y="173578"/>
                  </a:lnTo>
                  <a:lnTo>
                    <a:pt x="36399" y="132044"/>
                  </a:lnTo>
                  <a:lnTo>
                    <a:pt x="62702" y="94834"/>
                  </a:lnTo>
                  <a:lnTo>
                    <a:pt x="94834" y="62702"/>
                  </a:lnTo>
                  <a:lnTo>
                    <a:pt x="132044" y="36399"/>
                  </a:lnTo>
                  <a:lnTo>
                    <a:pt x="173578" y="16679"/>
                  </a:lnTo>
                  <a:lnTo>
                    <a:pt x="218682" y="4295"/>
                  </a:lnTo>
                  <a:lnTo>
                    <a:pt x="266605" y="0"/>
                  </a:lnTo>
                  <a:lnTo>
                    <a:pt x="3646294" y="0"/>
                  </a:lnTo>
                  <a:lnTo>
                    <a:pt x="3698549" y="5170"/>
                  </a:lnTo>
                  <a:lnTo>
                    <a:pt x="3748320" y="20294"/>
                  </a:lnTo>
                  <a:lnTo>
                    <a:pt x="3794207" y="44792"/>
                  </a:lnTo>
                  <a:lnTo>
                    <a:pt x="3834813" y="78086"/>
                  </a:lnTo>
                  <a:lnTo>
                    <a:pt x="3868107" y="118692"/>
                  </a:lnTo>
                  <a:lnTo>
                    <a:pt x="3892605" y="164579"/>
                  </a:lnTo>
                  <a:lnTo>
                    <a:pt x="3907729" y="214350"/>
                  </a:lnTo>
                  <a:lnTo>
                    <a:pt x="3912899" y="266605"/>
                  </a:lnTo>
                  <a:lnTo>
                    <a:pt x="3912899" y="1332994"/>
                  </a:lnTo>
                  <a:lnTo>
                    <a:pt x="3908604" y="1380917"/>
                  </a:lnTo>
                  <a:lnTo>
                    <a:pt x="3896220" y="1426021"/>
                  </a:lnTo>
                  <a:lnTo>
                    <a:pt x="3876500" y="1467555"/>
                  </a:lnTo>
                  <a:lnTo>
                    <a:pt x="3850197" y="1504765"/>
                  </a:lnTo>
                  <a:lnTo>
                    <a:pt x="3818065" y="1536897"/>
                  </a:lnTo>
                  <a:lnTo>
                    <a:pt x="3780855" y="1563200"/>
                  </a:lnTo>
                  <a:lnTo>
                    <a:pt x="3739321" y="1582920"/>
                  </a:lnTo>
                  <a:lnTo>
                    <a:pt x="3694217" y="1595304"/>
                  </a:lnTo>
                  <a:lnTo>
                    <a:pt x="3646294" y="1599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32275" y="1360022"/>
            <a:ext cx="4495800" cy="346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0" dirty="0">
                <a:latin typeface="Trebuchet MS"/>
                <a:cs typeface="Trebuchet MS"/>
              </a:rPr>
              <a:t>Proyectos</a:t>
            </a:r>
            <a:r>
              <a:rPr sz="1600" b="1" spc="-110" dirty="0">
                <a:latin typeface="Trebuchet MS"/>
                <a:cs typeface="Trebuchet MS"/>
              </a:rPr>
              <a:t> </a:t>
            </a:r>
            <a:r>
              <a:rPr sz="1600" b="1" spc="-130" dirty="0">
                <a:latin typeface="Trebuchet MS"/>
                <a:cs typeface="Trebuchet MS"/>
              </a:rPr>
              <a:t>en</a:t>
            </a:r>
            <a:r>
              <a:rPr sz="1600" b="1" spc="-105" dirty="0">
                <a:latin typeface="Trebuchet MS"/>
                <a:cs typeface="Trebuchet MS"/>
              </a:rPr>
              <a:t> </a:t>
            </a:r>
            <a:r>
              <a:rPr sz="1600" b="1" spc="-125" dirty="0">
                <a:latin typeface="Trebuchet MS"/>
                <a:cs typeface="Trebuchet MS"/>
              </a:rPr>
              <a:t>ejecución</a:t>
            </a:r>
            <a:r>
              <a:rPr sz="1600" b="1" spc="-105" dirty="0">
                <a:latin typeface="Trebuchet MS"/>
                <a:cs typeface="Trebuchet MS"/>
              </a:rPr>
              <a:t> </a:t>
            </a:r>
            <a:r>
              <a:rPr sz="1600" b="1" spc="-20" dirty="0">
                <a:latin typeface="Trebuchet MS"/>
                <a:cs typeface="Trebuchet MS"/>
              </a:rPr>
              <a:t>2023</a:t>
            </a:r>
            <a:endParaRPr sz="1600">
              <a:latin typeface="Trebuchet MS"/>
              <a:cs typeface="Trebuchet MS"/>
            </a:endParaRPr>
          </a:p>
          <a:p>
            <a:pPr marL="37465" marR="936625">
              <a:lnSpc>
                <a:spcPts val="1650"/>
              </a:lnSpc>
              <a:spcBef>
                <a:spcPts val="1680"/>
              </a:spcBef>
            </a:pP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Actualmente,</a:t>
            </a: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rebuchet MS"/>
                <a:cs typeface="Trebuchet MS"/>
              </a:rPr>
              <a:t>se</a:t>
            </a:r>
            <a:r>
              <a:rPr sz="1400" b="1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encuentran</a:t>
            </a:r>
            <a:r>
              <a:rPr sz="1400" b="1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en</a:t>
            </a:r>
            <a:r>
              <a:rPr sz="1400" b="1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construcción</a:t>
            </a:r>
            <a:r>
              <a:rPr sz="1400" b="1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Trebuchet MS"/>
                <a:cs typeface="Trebuchet MS"/>
              </a:rPr>
              <a:t>los </a:t>
            </a:r>
            <a:r>
              <a:rPr sz="1400" b="1" spc="-65" dirty="0">
                <a:solidFill>
                  <a:srgbClr val="FFFFFF"/>
                </a:solidFill>
                <a:latin typeface="Trebuchet MS"/>
                <a:cs typeface="Trebuchet MS"/>
              </a:rPr>
              <a:t>siguientes</a:t>
            </a: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rebuchet MS"/>
                <a:cs typeface="Trebuchet MS"/>
              </a:rPr>
              <a:t>proyectos: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Trebuchet MS"/>
              <a:cs typeface="Trebuchet MS"/>
            </a:endParaRPr>
          </a:p>
          <a:p>
            <a:pPr marL="547370" marR="913130" indent="-336550">
              <a:lnSpc>
                <a:spcPts val="1650"/>
              </a:lnSpc>
              <a:buFont typeface="Microsoft Sans Serif"/>
              <a:buChar char="●"/>
              <a:tabLst>
                <a:tab pos="547370" algn="l"/>
              </a:tabLst>
            </a:pPr>
            <a:r>
              <a:rPr sz="1400" spc="-60" dirty="0">
                <a:solidFill>
                  <a:srgbClr val="5C493E"/>
                </a:solidFill>
                <a:latin typeface="Trebuchet MS"/>
                <a:cs typeface="Trebuchet MS"/>
              </a:rPr>
              <a:t>Ampliación</a:t>
            </a:r>
            <a:r>
              <a:rPr sz="1400" spc="-35" dirty="0">
                <a:solidFill>
                  <a:srgbClr val="5C493E"/>
                </a:solidFill>
                <a:latin typeface="Trebuchet MS"/>
                <a:cs typeface="Trebuchet MS"/>
              </a:rPr>
              <a:t> </a:t>
            </a:r>
            <a:r>
              <a:rPr sz="1400" spc="-45" dirty="0">
                <a:solidFill>
                  <a:srgbClr val="5C493E"/>
                </a:solidFill>
                <a:latin typeface="Trebuchet MS"/>
                <a:cs typeface="Trebuchet MS"/>
              </a:rPr>
              <a:t>subestación</a:t>
            </a:r>
            <a:r>
              <a:rPr sz="1400" spc="-30" dirty="0">
                <a:solidFill>
                  <a:srgbClr val="5C493E"/>
                </a:solidFill>
                <a:latin typeface="Trebuchet MS"/>
                <a:cs typeface="Trebuchet MS"/>
              </a:rPr>
              <a:t> </a:t>
            </a:r>
            <a:r>
              <a:rPr sz="1400" spc="-95" dirty="0">
                <a:solidFill>
                  <a:srgbClr val="5C493E"/>
                </a:solidFill>
                <a:latin typeface="Trebuchet MS"/>
                <a:cs typeface="Trebuchet MS"/>
              </a:rPr>
              <a:t>MELENDEZ,</a:t>
            </a:r>
            <a:r>
              <a:rPr sz="1400" spc="-30" dirty="0">
                <a:solidFill>
                  <a:srgbClr val="5C493E"/>
                </a:solidFill>
                <a:latin typeface="Trebuchet MS"/>
                <a:cs typeface="Trebuchet MS"/>
              </a:rPr>
              <a:t> </a:t>
            </a:r>
            <a:r>
              <a:rPr sz="1400" spc="-90" dirty="0">
                <a:solidFill>
                  <a:srgbClr val="5C493E"/>
                </a:solidFill>
                <a:latin typeface="Trebuchet MS"/>
                <a:cs typeface="Trebuchet MS"/>
              </a:rPr>
              <a:t>tercer </a:t>
            </a:r>
            <a:r>
              <a:rPr sz="1400" spc="-55" dirty="0">
                <a:solidFill>
                  <a:srgbClr val="5C493E"/>
                </a:solidFill>
                <a:latin typeface="Trebuchet MS"/>
                <a:cs typeface="Trebuchet MS"/>
              </a:rPr>
              <a:t>transformador</a:t>
            </a:r>
            <a:r>
              <a:rPr sz="1400" spc="-65" dirty="0">
                <a:solidFill>
                  <a:srgbClr val="5C493E"/>
                </a:solidFill>
                <a:latin typeface="Trebuchet MS"/>
                <a:cs typeface="Trebuchet MS"/>
              </a:rPr>
              <a:t> </a:t>
            </a:r>
            <a:r>
              <a:rPr sz="1400" spc="-55" dirty="0">
                <a:solidFill>
                  <a:srgbClr val="5C493E"/>
                </a:solidFill>
                <a:latin typeface="Trebuchet MS"/>
                <a:cs typeface="Trebuchet MS"/>
              </a:rPr>
              <a:t>de</a:t>
            </a:r>
            <a:r>
              <a:rPr sz="1400" spc="-65" dirty="0">
                <a:solidFill>
                  <a:srgbClr val="5C493E"/>
                </a:solidFill>
                <a:latin typeface="Trebuchet MS"/>
                <a:cs typeface="Trebuchet MS"/>
              </a:rPr>
              <a:t> </a:t>
            </a:r>
            <a:r>
              <a:rPr sz="1400" spc="-175" dirty="0">
                <a:solidFill>
                  <a:srgbClr val="5C493E"/>
                </a:solidFill>
                <a:latin typeface="Trebuchet MS"/>
                <a:cs typeface="Trebuchet MS"/>
              </a:rPr>
              <a:t>41.75</a:t>
            </a:r>
            <a:r>
              <a:rPr sz="1400" spc="-60" dirty="0">
                <a:solidFill>
                  <a:srgbClr val="5C493E"/>
                </a:solidFill>
                <a:latin typeface="Trebuchet MS"/>
                <a:cs typeface="Trebuchet MS"/>
              </a:rPr>
              <a:t> </a:t>
            </a:r>
            <a:r>
              <a:rPr sz="1400" spc="-80" dirty="0">
                <a:solidFill>
                  <a:srgbClr val="5C493E"/>
                </a:solidFill>
                <a:latin typeface="Trebuchet MS"/>
                <a:cs typeface="Trebuchet MS"/>
              </a:rPr>
              <a:t>MVA</a:t>
            </a:r>
            <a:r>
              <a:rPr sz="1400" spc="-65" dirty="0">
                <a:solidFill>
                  <a:srgbClr val="5C493E"/>
                </a:solidFill>
                <a:latin typeface="Trebuchet MS"/>
                <a:cs typeface="Trebuchet MS"/>
              </a:rPr>
              <a:t> </a:t>
            </a:r>
            <a:r>
              <a:rPr sz="1400" spc="-165" dirty="0">
                <a:solidFill>
                  <a:srgbClr val="5C493E"/>
                </a:solidFill>
                <a:latin typeface="Trebuchet MS"/>
                <a:cs typeface="Trebuchet MS"/>
              </a:rPr>
              <a:t>1165/13.2</a:t>
            </a:r>
            <a:r>
              <a:rPr sz="1400" spc="-60" dirty="0">
                <a:solidFill>
                  <a:srgbClr val="5C493E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5C493E"/>
                </a:solidFill>
                <a:latin typeface="Trebuchet MS"/>
                <a:cs typeface="Trebuchet MS"/>
              </a:rPr>
              <a:t>kV</a:t>
            </a:r>
            <a:endParaRPr sz="1400">
              <a:latin typeface="Trebuchet MS"/>
              <a:cs typeface="Trebuchet MS"/>
            </a:endParaRPr>
          </a:p>
          <a:p>
            <a:pPr marL="547370" marR="960119" indent="-336550">
              <a:lnSpc>
                <a:spcPts val="1650"/>
              </a:lnSpc>
              <a:buFont typeface="Microsoft Sans Serif"/>
              <a:buChar char="●"/>
              <a:tabLst>
                <a:tab pos="547370" algn="l"/>
              </a:tabLst>
            </a:pPr>
            <a:r>
              <a:rPr sz="1400" spc="-65" dirty="0">
                <a:solidFill>
                  <a:srgbClr val="5C493E"/>
                </a:solidFill>
                <a:latin typeface="Trebuchet MS"/>
                <a:cs typeface="Trebuchet MS"/>
              </a:rPr>
              <a:t>Nueva</a:t>
            </a:r>
            <a:r>
              <a:rPr sz="1400" spc="-30" dirty="0">
                <a:solidFill>
                  <a:srgbClr val="5C493E"/>
                </a:solidFill>
                <a:latin typeface="Trebuchet MS"/>
                <a:cs typeface="Trebuchet MS"/>
              </a:rPr>
              <a:t> </a:t>
            </a:r>
            <a:r>
              <a:rPr sz="1400" spc="-45" dirty="0">
                <a:solidFill>
                  <a:srgbClr val="5C493E"/>
                </a:solidFill>
                <a:latin typeface="Trebuchet MS"/>
                <a:cs typeface="Trebuchet MS"/>
              </a:rPr>
              <a:t>subestación</a:t>
            </a:r>
            <a:r>
              <a:rPr sz="1400" spc="-30" dirty="0">
                <a:solidFill>
                  <a:srgbClr val="5C493E"/>
                </a:solidFill>
                <a:latin typeface="Trebuchet MS"/>
                <a:cs typeface="Trebuchet MS"/>
              </a:rPr>
              <a:t> </a:t>
            </a:r>
            <a:r>
              <a:rPr sz="1400" spc="-50" dirty="0">
                <a:solidFill>
                  <a:srgbClr val="5C493E"/>
                </a:solidFill>
                <a:latin typeface="Trebuchet MS"/>
                <a:cs typeface="Trebuchet MS"/>
              </a:rPr>
              <a:t>Arroyohondo</a:t>
            </a:r>
            <a:r>
              <a:rPr sz="1400" spc="-30" dirty="0">
                <a:solidFill>
                  <a:srgbClr val="5C493E"/>
                </a:solidFill>
                <a:latin typeface="Trebuchet MS"/>
                <a:cs typeface="Trebuchet MS"/>
              </a:rPr>
              <a:t> </a:t>
            </a:r>
            <a:r>
              <a:rPr sz="1400" spc="-150" dirty="0">
                <a:solidFill>
                  <a:srgbClr val="5C493E"/>
                </a:solidFill>
                <a:latin typeface="Trebuchet MS"/>
                <a:cs typeface="Trebuchet MS"/>
              </a:rPr>
              <a:t>115/35.5 </a:t>
            </a:r>
            <a:r>
              <a:rPr sz="1400" spc="-155" dirty="0">
                <a:solidFill>
                  <a:srgbClr val="5C493E"/>
                </a:solidFill>
                <a:latin typeface="Trebuchet MS"/>
                <a:cs typeface="Trebuchet MS"/>
              </a:rPr>
              <a:t>kV,</a:t>
            </a:r>
            <a:r>
              <a:rPr sz="1400" spc="-75" dirty="0">
                <a:solidFill>
                  <a:srgbClr val="5C493E"/>
                </a:solidFill>
                <a:latin typeface="Trebuchet MS"/>
                <a:cs typeface="Trebuchet MS"/>
              </a:rPr>
              <a:t> </a:t>
            </a:r>
            <a:r>
              <a:rPr sz="1400" spc="-125" dirty="0">
                <a:solidFill>
                  <a:srgbClr val="5C493E"/>
                </a:solidFill>
                <a:latin typeface="Trebuchet MS"/>
                <a:cs typeface="Trebuchet MS"/>
              </a:rPr>
              <a:t>2x62.5</a:t>
            </a:r>
            <a:r>
              <a:rPr sz="1400" spc="-75" dirty="0">
                <a:solidFill>
                  <a:srgbClr val="5C493E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5C493E"/>
                </a:solidFill>
                <a:latin typeface="Trebuchet MS"/>
                <a:cs typeface="Trebuchet MS"/>
              </a:rPr>
              <a:t>MVA</a:t>
            </a:r>
            <a:endParaRPr sz="1400">
              <a:latin typeface="Trebuchet MS"/>
              <a:cs typeface="Trebuchet MS"/>
            </a:endParaRPr>
          </a:p>
          <a:p>
            <a:pPr marL="547370" indent="-335915">
              <a:lnSpc>
                <a:spcPts val="1600"/>
              </a:lnSpc>
              <a:buFont typeface="Microsoft Sans Serif"/>
              <a:buChar char="●"/>
              <a:tabLst>
                <a:tab pos="547370" algn="l"/>
              </a:tabLst>
            </a:pPr>
            <a:r>
              <a:rPr sz="1400" spc="-70" dirty="0">
                <a:solidFill>
                  <a:srgbClr val="5C493E"/>
                </a:solidFill>
                <a:latin typeface="Trebuchet MS"/>
                <a:cs typeface="Trebuchet MS"/>
              </a:rPr>
              <a:t>Línea</a:t>
            </a:r>
            <a:r>
              <a:rPr sz="1400" spc="-55" dirty="0">
                <a:solidFill>
                  <a:srgbClr val="5C493E"/>
                </a:solidFill>
                <a:latin typeface="Trebuchet MS"/>
                <a:cs typeface="Trebuchet MS"/>
              </a:rPr>
              <a:t> </a:t>
            </a:r>
            <a:r>
              <a:rPr sz="1400" spc="-85" dirty="0">
                <a:solidFill>
                  <a:srgbClr val="5C493E"/>
                </a:solidFill>
                <a:latin typeface="Trebuchet MS"/>
                <a:cs typeface="Trebuchet MS"/>
              </a:rPr>
              <a:t>Termoyumbo</a:t>
            </a:r>
            <a:r>
              <a:rPr sz="1400" spc="-60" dirty="0">
                <a:solidFill>
                  <a:srgbClr val="5C493E"/>
                </a:solidFill>
                <a:latin typeface="Trebuchet MS"/>
                <a:cs typeface="Trebuchet MS"/>
              </a:rPr>
              <a:t> </a:t>
            </a:r>
            <a:r>
              <a:rPr sz="1400" spc="145" dirty="0">
                <a:solidFill>
                  <a:srgbClr val="5C493E"/>
                </a:solidFill>
                <a:latin typeface="Trebuchet MS"/>
                <a:cs typeface="Trebuchet MS"/>
              </a:rPr>
              <a:t>–</a:t>
            </a:r>
            <a:r>
              <a:rPr sz="1400" spc="-55" dirty="0">
                <a:solidFill>
                  <a:srgbClr val="5C493E"/>
                </a:solidFill>
                <a:latin typeface="Trebuchet MS"/>
                <a:cs typeface="Trebuchet MS"/>
              </a:rPr>
              <a:t> </a:t>
            </a:r>
            <a:r>
              <a:rPr sz="1400" spc="-50" dirty="0">
                <a:solidFill>
                  <a:srgbClr val="5C493E"/>
                </a:solidFill>
                <a:latin typeface="Trebuchet MS"/>
                <a:cs typeface="Trebuchet MS"/>
              </a:rPr>
              <a:t>Arroyohondo</a:t>
            </a:r>
            <a:r>
              <a:rPr sz="1400" spc="-55" dirty="0">
                <a:solidFill>
                  <a:srgbClr val="5C493E"/>
                </a:solidFill>
                <a:latin typeface="Trebuchet MS"/>
                <a:cs typeface="Trebuchet MS"/>
              </a:rPr>
              <a:t> </a:t>
            </a:r>
            <a:r>
              <a:rPr sz="1400" spc="-175" dirty="0">
                <a:solidFill>
                  <a:srgbClr val="5C493E"/>
                </a:solidFill>
                <a:latin typeface="Trebuchet MS"/>
                <a:cs typeface="Trebuchet MS"/>
              </a:rPr>
              <a:t>115</a:t>
            </a:r>
            <a:r>
              <a:rPr sz="1400" spc="-55" dirty="0">
                <a:solidFill>
                  <a:srgbClr val="5C493E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5C493E"/>
                </a:solidFill>
                <a:latin typeface="Trebuchet MS"/>
                <a:cs typeface="Trebuchet MS"/>
              </a:rPr>
              <a:t>kV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</a:pPr>
            <a:r>
              <a:rPr sz="1300" spc="-85" dirty="0">
                <a:latin typeface="Trebuchet MS"/>
                <a:cs typeface="Trebuchet MS"/>
              </a:rPr>
              <a:t>La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empresa</a:t>
            </a:r>
            <a:r>
              <a:rPr sz="1300" spc="-3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planifica</a:t>
            </a:r>
            <a:r>
              <a:rPr sz="1300" spc="-3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nuevas</a:t>
            </a:r>
            <a:r>
              <a:rPr sz="1300" spc="-3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subestaciones</a:t>
            </a:r>
            <a:r>
              <a:rPr sz="1300" spc="-3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para</a:t>
            </a:r>
            <a:r>
              <a:rPr sz="1300" spc="-3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abastecer</a:t>
            </a:r>
            <a:r>
              <a:rPr sz="1300" spc="-3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la </a:t>
            </a:r>
            <a:r>
              <a:rPr sz="1300" spc="-60" dirty="0">
                <a:latin typeface="Trebuchet MS"/>
                <a:cs typeface="Trebuchet MS"/>
              </a:rPr>
              <a:t>demanda</a:t>
            </a:r>
            <a:r>
              <a:rPr sz="1300" spc="-55" dirty="0">
                <a:latin typeface="Trebuchet MS"/>
                <a:cs typeface="Trebuchet MS"/>
              </a:rPr>
              <a:t> en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zona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80" dirty="0">
                <a:latin typeface="Trebuchet MS"/>
                <a:cs typeface="Trebuchet MS"/>
              </a:rPr>
              <a:t>Centro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105" dirty="0">
                <a:latin typeface="Trebuchet MS"/>
                <a:cs typeface="Trebuchet MS"/>
              </a:rPr>
              <a:t>Pance,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anticipando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crecimiento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en </a:t>
            </a:r>
            <a:r>
              <a:rPr sz="1300" spc="-70" dirty="0">
                <a:latin typeface="Trebuchet MS"/>
                <a:cs typeface="Trebuchet MS"/>
              </a:rPr>
              <a:t>Mulaló, </a:t>
            </a:r>
            <a:r>
              <a:rPr sz="1300" spc="-55" dirty="0">
                <a:latin typeface="Trebuchet MS"/>
                <a:cs typeface="Trebuchet MS"/>
              </a:rPr>
              <a:t>vinculado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al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proyecto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vía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Mulaló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135" dirty="0">
                <a:latin typeface="Trebuchet MS"/>
                <a:cs typeface="Trebuchet MS"/>
              </a:rPr>
              <a:t>–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Loboguerero.</a:t>
            </a:r>
            <a:endParaRPr sz="1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9835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Gobernanza,</a:t>
            </a:r>
            <a:r>
              <a:rPr spc="-175" dirty="0"/>
              <a:t> </a:t>
            </a:r>
            <a:r>
              <a:rPr spc="-145" dirty="0"/>
              <a:t>gobierno</a:t>
            </a:r>
            <a:r>
              <a:rPr spc="-175" dirty="0"/>
              <a:t> </a:t>
            </a:r>
            <a:r>
              <a:rPr spc="-140" dirty="0"/>
              <a:t>corporativo</a:t>
            </a:r>
          </a:p>
        </p:txBody>
      </p:sp>
      <p:sp>
        <p:nvSpPr>
          <p:cNvPr id="3" name="object 3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23024" y="2005034"/>
            <a:ext cx="2153920" cy="2479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400" spc="-75" dirty="0">
                <a:latin typeface="Trebuchet MS"/>
                <a:cs typeface="Trebuchet MS"/>
              </a:rPr>
              <a:t>En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últimos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años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han </a:t>
            </a:r>
            <a:r>
              <a:rPr sz="1400" spc="-70" dirty="0">
                <a:latin typeface="Trebuchet MS"/>
                <a:cs typeface="Trebuchet MS"/>
              </a:rPr>
              <a:t>realizado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seguimientos </a:t>
            </a:r>
            <a:r>
              <a:rPr sz="1400" spc="-55" dirty="0">
                <a:latin typeface="Trebuchet MS"/>
                <a:cs typeface="Trebuchet MS"/>
              </a:rPr>
              <a:t>sistemáticos</a:t>
            </a:r>
            <a:r>
              <a:rPr sz="1400" spc="-60" dirty="0">
                <a:latin typeface="Trebuchet MS"/>
                <a:cs typeface="Trebuchet MS"/>
              </a:rPr>
              <a:t> al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cumplimiento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9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actividades </a:t>
            </a:r>
            <a:r>
              <a:rPr sz="1400" spc="-55" dirty="0">
                <a:latin typeface="Trebuchet MS"/>
                <a:cs typeface="Trebuchet MS"/>
              </a:rPr>
              <a:t>establecidas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Código </a:t>
            </a:r>
            <a:r>
              <a:rPr sz="1400" spc="-25" dirty="0">
                <a:latin typeface="Trebuchet MS"/>
                <a:cs typeface="Trebuchet MS"/>
              </a:rPr>
              <a:t>de </a:t>
            </a:r>
            <a:r>
              <a:rPr sz="1400" spc="-65" dirty="0">
                <a:latin typeface="Trebuchet MS"/>
                <a:cs typeface="Trebuchet MS"/>
              </a:rPr>
              <a:t>Gobierno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Corporativo,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lo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que </a:t>
            </a:r>
            <a:r>
              <a:rPr sz="1400" spc="-45" dirty="0">
                <a:latin typeface="Trebuchet MS"/>
                <a:cs typeface="Trebuchet MS"/>
              </a:rPr>
              <a:t>ha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permitido</a:t>
            </a:r>
            <a:r>
              <a:rPr sz="1400" spc="-70" dirty="0">
                <a:latin typeface="Trebuchet MS"/>
                <a:cs typeface="Trebuchet MS"/>
              </a:rPr>
              <a:t> velar </a:t>
            </a:r>
            <a:r>
              <a:rPr sz="1400" spc="-45" dirty="0">
                <a:latin typeface="Trebuchet MS"/>
                <a:cs typeface="Trebuchet MS"/>
              </a:rPr>
              <a:t>por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su </a:t>
            </a:r>
            <a:r>
              <a:rPr sz="1400" spc="-70" dirty="0">
                <a:latin typeface="Trebuchet MS"/>
                <a:cs typeface="Trebuchet MS"/>
              </a:rPr>
              <a:t>evolución,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cumplimiento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y </a:t>
            </a:r>
            <a:r>
              <a:rPr sz="1400" spc="-70" dirty="0">
                <a:latin typeface="Trebuchet MS"/>
                <a:cs typeface="Trebuchet MS"/>
              </a:rPr>
              <a:t>evaluar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ajustes correspondientes.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69731" y="2005034"/>
            <a:ext cx="2190750" cy="1988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400" spc="-80" dirty="0">
                <a:latin typeface="Trebuchet MS"/>
                <a:cs typeface="Trebuchet MS"/>
              </a:rPr>
              <a:t>El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plan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85" dirty="0">
                <a:latin typeface="Trebuchet MS"/>
                <a:cs typeface="Trebuchet MS"/>
              </a:rPr>
              <a:t> trabajo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Junta </a:t>
            </a:r>
            <a:r>
              <a:rPr sz="1400" spc="-80" dirty="0">
                <a:latin typeface="Trebuchet MS"/>
                <a:cs typeface="Trebuchet MS"/>
              </a:rPr>
              <a:t>Directiva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ejecutó</a:t>
            </a:r>
            <a:r>
              <a:rPr sz="1400" spc="-55" dirty="0">
                <a:latin typeface="Trebuchet MS"/>
                <a:cs typeface="Trebuchet MS"/>
              </a:rPr>
              <a:t> mediante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desarrollo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sesiones </a:t>
            </a:r>
            <a:r>
              <a:rPr sz="1400" spc="-75" dirty="0">
                <a:latin typeface="Trebuchet MS"/>
                <a:cs typeface="Trebuchet MS"/>
              </a:rPr>
              <a:t>programadas,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como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resultado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70" dirty="0">
                <a:latin typeface="Trebuchet MS"/>
                <a:cs typeface="Trebuchet MS"/>
              </a:rPr>
              <a:t> generaron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aprobaron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las </a:t>
            </a:r>
            <a:r>
              <a:rPr sz="1400" spc="-65" dirty="0">
                <a:latin typeface="Trebuchet MS"/>
                <a:cs typeface="Trebuchet MS"/>
              </a:rPr>
              <a:t>respectivas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actas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que </a:t>
            </a:r>
            <a:r>
              <a:rPr sz="1400" spc="-60" dirty="0">
                <a:latin typeface="Trebuchet MS"/>
                <a:cs typeface="Trebuchet MS"/>
              </a:rPr>
              <a:t>contienen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decisiones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y compromisos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adquiridos.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3655663"/>
            <a:ext cx="574040" cy="1488440"/>
          </a:xfrm>
          <a:custGeom>
            <a:avLst/>
            <a:gdLst/>
            <a:ahLst/>
            <a:cxnLst/>
            <a:rect l="l" t="t" r="r" b="b"/>
            <a:pathLst>
              <a:path w="574040" h="1488439">
                <a:moveTo>
                  <a:pt x="482018" y="1487836"/>
                </a:moveTo>
                <a:lnTo>
                  <a:pt x="0" y="1487836"/>
                </a:lnTo>
                <a:lnTo>
                  <a:pt x="0" y="0"/>
                </a:lnTo>
                <a:lnTo>
                  <a:pt x="1549" y="6835"/>
                </a:lnTo>
                <a:lnTo>
                  <a:pt x="12153" y="46620"/>
                </a:lnTo>
                <a:lnTo>
                  <a:pt x="23920" y="84938"/>
                </a:lnTo>
                <a:lnTo>
                  <a:pt x="36772" y="121857"/>
                </a:lnTo>
                <a:lnTo>
                  <a:pt x="50633" y="157448"/>
                </a:lnTo>
                <a:lnTo>
                  <a:pt x="81072" y="224921"/>
                </a:lnTo>
                <a:lnTo>
                  <a:pt x="114623" y="287916"/>
                </a:lnTo>
                <a:lnTo>
                  <a:pt x="150670" y="346988"/>
                </a:lnTo>
                <a:lnTo>
                  <a:pt x="188600" y="402693"/>
                </a:lnTo>
                <a:lnTo>
                  <a:pt x="227795" y="455590"/>
                </a:lnTo>
                <a:lnTo>
                  <a:pt x="267642" y="506234"/>
                </a:lnTo>
                <a:lnTo>
                  <a:pt x="346831" y="602991"/>
                </a:lnTo>
                <a:lnTo>
                  <a:pt x="366074" y="626642"/>
                </a:lnTo>
                <a:lnTo>
                  <a:pt x="403358" y="673787"/>
                </a:lnTo>
                <a:lnTo>
                  <a:pt x="438526" y="721184"/>
                </a:lnTo>
                <a:lnTo>
                  <a:pt x="470963" y="769390"/>
                </a:lnTo>
                <a:lnTo>
                  <a:pt x="500054" y="818963"/>
                </a:lnTo>
                <a:lnTo>
                  <a:pt x="525184" y="870459"/>
                </a:lnTo>
                <a:lnTo>
                  <a:pt x="545737" y="924434"/>
                </a:lnTo>
                <a:lnTo>
                  <a:pt x="561099" y="981445"/>
                </a:lnTo>
                <a:lnTo>
                  <a:pt x="570655" y="1042050"/>
                </a:lnTo>
                <a:lnTo>
                  <a:pt x="573790" y="1106804"/>
                </a:lnTo>
                <a:lnTo>
                  <a:pt x="572757" y="1140911"/>
                </a:lnTo>
                <a:lnTo>
                  <a:pt x="565107" y="1212934"/>
                </a:lnTo>
                <a:lnTo>
                  <a:pt x="558336" y="1250989"/>
                </a:lnTo>
                <a:lnTo>
                  <a:pt x="549498" y="1290499"/>
                </a:lnTo>
                <a:lnTo>
                  <a:pt x="538517" y="1331533"/>
                </a:lnTo>
                <a:lnTo>
                  <a:pt x="525315" y="1374161"/>
                </a:lnTo>
                <a:lnTo>
                  <a:pt x="509816" y="1418454"/>
                </a:lnTo>
                <a:lnTo>
                  <a:pt x="491944" y="1464479"/>
                </a:lnTo>
                <a:lnTo>
                  <a:pt x="482018" y="1487836"/>
                </a:lnTo>
                <a:close/>
              </a:path>
            </a:pathLst>
          </a:custGeom>
          <a:solidFill>
            <a:srgbClr val="FA1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030066" y="1310990"/>
            <a:ext cx="30854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5" dirty="0">
                <a:latin typeface="Trebuchet MS"/>
                <a:cs typeface="Trebuchet MS"/>
              </a:rPr>
              <a:t>Código</a:t>
            </a:r>
            <a:r>
              <a:rPr sz="2000" b="1" spc="-135" dirty="0">
                <a:latin typeface="Trebuchet MS"/>
                <a:cs typeface="Trebuchet MS"/>
              </a:rPr>
              <a:t> </a:t>
            </a:r>
            <a:r>
              <a:rPr sz="2000" b="1" spc="-114" dirty="0">
                <a:latin typeface="Trebuchet MS"/>
                <a:cs typeface="Trebuchet MS"/>
              </a:rPr>
              <a:t>Gobierno</a:t>
            </a:r>
            <a:r>
              <a:rPr sz="2000" b="1" spc="-135" dirty="0">
                <a:latin typeface="Trebuchet MS"/>
                <a:cs typeface="Trebuchet MS"/>
              </a:rPr>
              <a:t> </a:t>
            </a:r>
            <a:r>
              <a:rPr sz="2000" b="1" spc="-105" dirty="0">
                <a:latin typeface="Trebuchet MS"/>
                <a:cs typeface="Trebuchet MS"/>
              </a:rPr>
              <a:t>Corporativo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46366" y="2005034"/>
            <a:ext cx="2251075" cy="2479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400" spc="-30" dirty="0">
                <a:latin typeface="Trebuchet MS"/>
                <a:cs typeface="Trebuchet MS"/>
              </a:rPr>
              <a:t>Se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elaboró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formato </a:t>
            </a:r>
            <a:r>
              <a:rPr sz="1400" spc="-70" dirty="0">
                <a:latin typeface="Trebuchet MS"/>
                <a:cs typeface="Trebuchet MS"/>
              </a:rPr>
              <a:t>mediante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cual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evaluó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el </a:t>
            </a:r>
            <a:r>
              <a:rPr sz="1400" spc="-60" dirty="0">
                <a:latin typeface="Trebuchet MS"/>
                <a:cs typeface="Trebuchet MS"/>
              </a:rPr>
              <a:t>nivel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cumplimiento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</a:t>
            </a:r>
            <a:r>
              <a:rPr sz="1400" spc="50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cada</a:t>
            </a:r>
            <a:r>
              <a:rPr sz="1400" spc="-70" dirty="0">
                <a:latin typeface="Trebuchet MS"/>
                <a:cs typeface="Trebuchet MS"/>
              </a:rPr>
              <a:t> elemento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código,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allí se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registraron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observaciones y </a:t>
            </a:r>
            <a:r>
              <a:rPr sz="1400" spc="-60" dirty="0">
                <a:latin typeface="Trebuchet MS"/>
                <a:cs typeface="Trebuchet MS"/>
              </a:rPr>
              <a:t>comentarios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permitieron </a:t>
            </a:r>
            <a:r>
              <a:rPr sz="1400" spc="-60" dirty="0">
                <a:latin typeface="Trebuchet MS"/>
                <a:cs typeface="Trebuchet MS"/>
              </a:rPr>
              <a:t>darle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paso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mejoramiento </a:t>
            </a:r>
            <a:r>
              <a:rPr sz="1400" spc="-25" dirty="0">
                <a:latin typeface="Trebuchet MS"/>
                <a:cs typeface="Trebuchet MS"/>
              </a:rPr>
              <a:t>en </a:t>
            </a:r>
            <a:r>
              <a:rPr sz="1400" dirty="0">
                <a:latin typeface="Trebuchet MS"/>
                <a:cs typeface="Trebuchet MS"/>
              </a:rPr>
              <a:t>su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ejecución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para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llevarnos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a </a:t>
            </a:r>
            <a:r>
              <a:rPr sz="1400" spc="-40" dirty="0">
                <a:latin typeface="Trebuchet MS"/>
                <a:cs typeface="Trebuchet MS"/>
              </a:rPr>
              <a:t>un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nivel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cumplimiento </a:t>
            </a:r>
            <a:r>
              <a:rPr sz="1400" spc="-25" dirty="0">
                <a:latin typeface="Trebuchet MS"/>
                <a:cs typeface="Trebuchet MS"/>
              </a:rPr>
              <a:t>del </a:t>
            </a:r>
            <a:r>
              <a:rPr sz="1400" spc="-10" dirty="0">
                <a:latin typeface="Trebuchet MS"/>
                <a:cs typeface="Trebuchet MS"/>
              </a:rPr>
              <a:t>100%.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77274" y="1304375"/>
            <a:ext cx="4166870" cy="3839210"/>
            <a:chOff x="4977274" y="1304375"/>
            <a:chExt cx="4166870" cy="3839210"/>
          </a:xfrm>
        </p:grpSpPr>
        <p:sp>
          <p:nvSpPr>
            <p:cNvPr id="3" name="object 3"/>
            <p:cNvSpPr/>
            <p:nvPr/>
          </p:nvSpPr>
          <p:spPr>
            <a:xfrm>
              <a:off x="6829295" y="2719105"/>
              <a:ext cx="2315210" cy="2424430"/>
            </a:xfrm>
            <a:custGeom>
              <a:avLst/>
              <a:gdLst/>
              <a:ahLst/>
              <a:cxnLst/>
              <a:rect l="l" t="t" r="r" b="b"/>
              <a:pathLst>
                <a:path w="2315209" h="2424429">
                  <a:moveTo>
                    <a:pt x="2314704" y="2424394"/>
                  </a:moveTo>
                  <a:lnTo>
                    <a:pt x="0" y="2424394"/>
                  </a:lnTo>
                  <a:lnTo>
                    <a:pt x="8652" y="2418553"/>
                  </a:lnTo>
                  <a:lnTo>
                    <a:pt x="47785" y="2391039"/>
                  </a:lnTo>
                  <a:lnTo>
                    <a:pt x="85668" y="2363298"/>
                  </a:lnTo>
                  <a:lnTo>
                    <a:pt x="122327" y="2335341"/>
                  </a:lnTo>
                  <a:lnTo>
                    <a:pt x="157792" y="2307176"/>
                  </a:lnTo>
                  <a:lnTo>
                    <a:pt x="192090" y="2278812"/>
                  </a:lnTo>
                  <a:lnTo>
                    <a:pt x="225251" y="2250259"/>
                  </a:lnTo>
                  <a:lnTo>
                    <a:pt x="257301" y="2221524"/>
                  </a:lnTo>
                  <a:lnTo>
                    <a:pt x="288269" y="2192617"/>
                  </a:lnTo>
                  <a:lnTo>
                    <a:pt x="318184" y="2163548"/>
                  </a:lnTo>
                  <a:lnTo>
                    <a:pt x="347074" y="2134325"/>
                  </a:lnTo>
                  <a:lnTo>
                    <a:pt x="374966" y="2104956"/>
                  </a:lnTo>
                  <a:lnTo>
                    <a:pt x="401889" y="2075452"/>
                  </a:lnTo>
                  <a:lnTo>
                    <a:pt x="427871" y="2045821"/>
                  </a:lnTo>
                  <a:lnTo>
                    <a:pt x="452941" y="2016072"/>
                  </a:lnTo>
                  <a:lnTo>
                    <a:pt x="477127" y="1986214"/>
                  </a:lnTo>
                  <a:lnTo>
                    <a:pt x="522957" y="1926207"/>
                  </a:lnTo>
                  <a:lnTo>
                    <a:pt x="565588" y="1865872"/>
                  </a:lnTo>
                  <a:lnTo>
                    <a:pt x="605246" y="1805281"/>
                  </a:lnTo>
                  <a:lnTo>
                    <a:pt x="642156" y="1744505"/>
                  </a:lnTo>
                  <a:lnTo>
                    <a:pt x="676543" y="1683617"/>
                  </a:lnTo>
                  <a:lnTo>
                    <a:pt x="708633" y="1622689"/>
                  </a:lnTo>
                  <a:lnTo>
                    <a:pt x="738652" y="1561792"/>
                  </a:lnTo>
                  <a:lnTo>
                    <a:pt x="766826" y="1500999"/>
                  </a:lnTo>
                  <a:lnTo>
                    <a:pt x="793380" y="1440381"/>
                  </a:lnTo>
                  <a:lnTo>
                    <a:pt x="818539" y="1380010"/>
                  </a:lnTo>
                  <a:lnTo>
                    <a:pt x="842530" y="1319958"/>
                  </a:lnTo>
                  <a:lnTo>
                    <a:pt x="865577" y="1260297"/>
                  </a:lnTo>
                  <a:lnTo>
                    <a:pt x="887907" y="1201099"/>
                  </a:lnTo>
                  <a:lnTo>
                    <a:pt x="931316" y="1084380"/>
                  </a:lnTo>
                  <a:lnTo>
                    <a:pt x="942073" y="1055601"/>
                  </a:lnTo>
                  <a:lnTo>
                    <a:pt x="963668" y="998590"/>
                  </a:lnTo>
                  <a:lnTo>
                    <a:pt x="985560" y="942364"/>
                  </a:lnTo>
                  <a:lnTo>
                    <a:pt x="1007976" y="886997"/>
                  </a:lnTo>
                  <a:lnTo>
                    <a:pt x="1031141" y="832561"/>
                  </a:lnTo>
                  <a:lnTo>
                    <a:pt x="1055280" y="779126"/>
                  </a:lnTo>
                  <a:lnTo>
                    <a:pt x="1080619" y="726766"/>
                  </a:lnTo>
                  <a:lnTo>
                    <a:pt x="1107384" y="675551"/>
                  </a:lnTo>
                  <a:lnTo>
                    <a:pt x="1135800" y="625554"/>
                  </a:lnTo>
                  <a:lnTo>
                    <a:pt x="1166094" y="576847"/>
                  </a:lnTo>
                  <a:lnTo>
                    <a:pt x="1198489" y="529502"/>
                  </a:lnTo>
                  <a:lnTo>
                    <a:pt x="1233213" y="483590"/>
                  </a:lnTo>
                  <a:lnTo>
                    <a:pt x="1270490" y="439184"/>
                  </a:lnTo>
                  <a:lnTo>
                    <a:pt x="1310547" y="396355"/>
                  </a:lnTo>
                  <a:lnTo>
                    <a:pt x="1353608" y="355175"/>
                  </a:lnTo>
                  <a:lnTo>
                    <a:pt x="1399900" y="315716"/>
                  </a:lnTo>
                  <a:lnTo>
                    <a:pt x="1449649" y="278051"/>
                  </a:lnTo>
                  <a:lnTo>
                    <a:pt x="1503078" y="242250"/>
                  </a:lnTo>
                  <a:lnTo>
                    <a:pt x="1560416" y="208386"/>
                  </a:lnTo>
                  <a:lnTo>
                    <a:pt x="1621886" y="176531"/>
                  </a:lnTo>
                  <a:lnTo>
                    <a:pt x="1687714" y="146757"/>
                  </a:lnTo>
                  <a:lnTo>
                    <a:pt x="1758127" y="119135"/>
                  </a:lnTo>
                  <a:lnTo>
                    <a:pt x="1795123" y="106154"/>
                  </a:lnTo>
                  <a:lnTo>
                    <a:pt x="1833350" y="93738"/>
                  </a:lnTo>
                  <a:lnTo>
                    <a:pt x="1872835" y="81896"/>
                  </a:lnTo>
                  <a:lnTo>
                    <a:pt x="1913607" y="70637"/>
                  </a:lnTo>
                  <a:lnTo>
                    <a:pt x="1955695" y="59970"/>
                  </a:lnTo>
                  <a:lnTo>
                    <a:pt x="1999126" y="49904"/>
                  </a:lnTo>
                  <a:lnTo>
                    <a:pt x="2043929" y="40448"/>
                  </a:lnTo>
                  <a:lnTo>
                    <a:pt x="2090131" y="31611"/>
                  </a:lnTo>
                  <a:lnTo>
                    <a:pt x="2137762" y="23403"/>
                  </a:lnTo>
                  <a:lnTo>
                    <a:pt x="2186849" y="15831"/>
                  </a:lnTo>
                  <a:lnTo>
                    <a:pt x="2237420" y="8905"/>
                  </a:lnTo>
                  <a:lnTo>
                    <a:pt x="2289504" y="2634"/>
                  </a:lnTo>
                  <a:lnTo>
                    <a:pt x="2314704" y="0"/>
                  </a:lnTo>
                  <a:lnTo>
                    <a:pt x="2314704" y="242439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77274" y="1304375"/>
              <a:ext cx="3503399" cy="32006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36296" y="503825"/>
            <a:ext cx="30721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20" dirty="0"/>
              <a:t> </a:t>
            </a:r>
            <a:r>
              <a:rPr spc="-135" dirty="0"/>
              <a:t>negocios</a:t>
            </a:r>
            <a:r>
              <a:rPr spc="-220" dirty="0"/>
              <a:t> </a:t>
            </a:r>
            <a:r>
              <a:rPr b="0" spc="-100" dirty="0">
                <a:latin typeface="Trebuchet MS"/>
                <a:cs typeface="Trebuchet MS"/>
              </a:rPr>
              <a:t>Energía</a:t>
            </a:r>
          </a:p>
        </p:txBody>
      </p:sp>
      <p:sp>
        <p:nvSpPr>
          <p:cNvPr id="6" name="object 6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79725" y="1447946"/>
            <a:ext cx="3889375" cy="312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5" dirty="0">
                <a:latin typeface="Trebuchet MS"/>
                <a:cs typeface="Trebuchet MS"/>
              </a:rPr>
              <a:t>OPTIMIZACIÓN </a:t>
            </a:r>
            <a:r>
              <a:rPr sz="1600" b="1" spc="-125" dirty="0">
                <a:latin typeface="Trebuchet MS"/>
                <a:cs typeface="Trebuchet MS"/>
              </a:rPr>
              <a:t>DE</a:t>
            </a:r>
            <a:r>
              <a:rPr sz="1600" b="1" spc="-100" dirty="0">
                <a:latin typeface="Trebuchet MS"/>
                <a:cs typeface="Trebuchet MS"/>
              </a:rPr>
              <a:t> </a:t>
            </a:r>
            <a:r>
              <a:rPr sz="1600" b="1" spc="-35" dirty="0">
                <a:latin typeface="Trebuchet MS"/>
                <a:cs typeface="Trebuchet MS"/>
              </a:rPr>
              <a:t>SUBESTACIONES</a:t>
            </a:r>
            <a:endParaRPr sz="16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1245"/>
              </a:spcBef>
            </a:pPr>
            <a:r>
              <a:rPr sz="1400" b="1" spc="-125" dirty="0">
                <a:latin typeface="Trebuchet MS"/>
                <a:cs typeface="Trebuchet MS"/>
              </a:rPr>
              <a:t>EMCALI,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líder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0" dirty="0">
                <a:latin typeface="Trebuchet MS"/>
                <a:cs typeface="Trebuchet MS"/>
              </a:rPr>
              <a:t> el </a:t>
            </a:r>
            <a:r>
              <a:rPr sz="1400" spc="-65" dirty="0">
                <a:latin typeface="Trebuchet MS"/>
                <a:cs typeface="Trebuchet MS"/>
              </a:rPr>
              <a:t>suroccidente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colombiano, </a:t>
            </a:r>
            <a:r>
              <a:rPr sz="1400" spc="-65" dirty="0">
                <a:latin typeface="Trebuchet MS"/>
                <a:cs typeface="Trebuchet MS"/>
              </a:rPr>
              <a:t>moderniza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amplía </a:t>
            </a:r>
            <a:r>
              <a:rPr sz="1400" spc="-40" dirty="0">
                <a:latin typeface="Trebuchet MS"/>
                <a:cs typeface="Trebuchet MS"/>
              </a:rPr>
              <a:t>subestaciones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para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atender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la </a:t>
            </a:r>
            <a:r>
              <a:rPr sz="1400" spc="-55" dirty="0">
                <a:latin typeface="Trebuchet MS"/>
                <a:cs typeface="Trebuchet MS"/>
              </a:rPr>
              <a:t>demanda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nuevos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proyectos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entre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Cali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Yumbo.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La </a:t>
            </a:r>
            <a:r>
              <a:rPr sz="1400" spc="-70" dirty="0">
                <a:latin typeface="Trebuchet MS"/>
                <a:cs typeface="Trebuchet MS"/>
              </a:rPr>
              <a:t>estructura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cuenta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sistema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control </a:t>
            </a:r>
            <a:r>
              <a:rPr sz="1400" spc="-60" dirty="0">
                <a:latin typeface="Trebuchet MS"/>
                <a:cs typeface="Trebuchet MS"/>
              </a:rPr>
              <a:t>y </a:t>
            </a:r>
            <a:r>
              <a:rPr sz="1400" spc="-70" dirty="0">
                <a:latin typeface="Trebuchet MS"/>
                <a:cs typeface="Trebuchet MS"/>
              </a:rPr>
              <a:t>protección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minimiza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riesgos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mejora </a:t>
            </a:r>
            <a:r>
              <a:rPr sz="1400" spc="-50" dirty="0">
                <a:latin typeface="Trebuchet MS"/>
                <a:cs typeface="Trebuchet MS"/>
              </a:rPr>
              <a:t>indicadores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calidad,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cumpliendo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límites </a:t>
            </a:r>
            <a:r>
              <a:rPr sz="1400" spc="-60" dirty="0">
                <a:latin typeface="Trebuchet MS"/>
                <a:cs typeface="Trebuchet MS"/>
              </a:rPr>
              <a:t>regulatorios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SAIDI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SAIFI.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Garantía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calidad </a:t>
            </a:r>
            <a:r>
              <a:rPr sz="1400" spc="-50" dirty="0">
                <a:latin typeface="Trebuchet MS"/>
                <a:cs typeface="Trebuchet MS"/>
              </a:rPr>
              <a:t>y </a:t>
            </a:r>
            <a:r>
              <a:rPr sz="1400" spc="-70" dirty="0">
                <a:latin typeface="Trebuchet MS"/>
                <a:cs typeface="Trebuchet MS"/>
              </a:rPr>
              <a:t>cobertura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nuevos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sectores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 seguimiento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 </a:t>
            </a:r>
            <a:r>
              <a:rPr sz="1400" spc="-105" dirty="0">
                <a:latin typeface="Trebuchet MS"/>
                <a:cs typeface="Trebuchet MS"/>
              </a:rPr>
              <a:t>ICONTEC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Certificación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30" dirty="0">
                <a:latin typeface="Trebuchet MS"/>
                <a:cs typeface="Trebuchet MS"/>
              </a:rPr>
              <a:t>NTC-</a:t>
            </a:r>
            <a:r>
              <a:rPr sz="1400" spc="-25" dirty="0">
                <a:latin typeface="Trebuchet MS"/>
                <a:cs typeface="Trebuchet MS"/>
              </a:rPr>
              <a:t>ISO-</a:t>
            </a:r>
            <a:r>
              <a:rPr sz="1400" spc="-114" dirty="0">
                <a:latin typeface="Trebuchet MS"/>
                <a:cs typeface="Trebuchet MS"/>
              </a:rPr>
              <a:t>9001:2015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en </a:t>
            </a:r>
            <a:r>
              <a:rPr sz="1400" spc="-65" dirty="0">
                <a:latin typeface="Trebuchet MS"/>
                <a:cs typeface="Trebuchet MS"/>
              </a:rPr>
              <a:t>Operación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Mantenimiento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Sistemas </a:t>
            </a:r>
            <a:r>
              <a:rPr sz="1400" spc="-25" dirty="0">
                <a:latin typeface="Trebuchet MS"/>
                <a:cs typeface="Trebuchet MS"/>
              </a:rPr>
              <a:t>de </a:t>
            </a:r>
            <a:r>
              <a:rPr sz="1400" spc="-50" dirty="0">
                <a:latin typeface="Trebuchet MS"/>
                <a:cs typeface="Trebuchet MS"/>
              </a:rPr>
              <a:t>Distribución</a:t>
            </a:r>
            <a:r>
              <a:rPr sz="1400" spc="-55" dirty="0">
                <a:latin typeface="Trebuchet MS"/>
                <a:cs typeface="Trebuchet MS"/>
              </a:rPr>
              <a:t> de </a:t>
            </a:r>
            <a:r>
              <a:rPr sz="1400" spc="-70" dirty="0">
                <a:latin typeface="Trebuchet MS"/>
                <a:cs typeface="Trebuchet MS"/>
              </a:rPr>
              <a:t>Energía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Eléctrica.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85354" y="1636024"/>
            <a:ext cx="2530220" cy="35074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36296" y="503825"/>
            <a:ext cx="30721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20" dirty="0"/>
              <a:t> </a:t>
            </a:r>
            <a:r>
              <a:rPr spc="-135" dirty="0"/>
              <a:t>negocios</a:t>
            </a:r>
            <a:r>
              <a:rPr spc="-220" dirty="0"/>
              <a:t> </a:t>
            </a:r>
            <a:r>
              <a:rPr b="0" spc="-100" dirty="0">
                <a:latin typeface="Trebuchet MS"/>
                <a:cs typeface="Trebuchet MS"/>
              </a:rPr>
              <a:t>Energía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32275" y="1360022"/>
            <a:ext cx="44342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25" dirty="0">
                <a:latin typeface="Trebuchet MS"/>
                <a:cs typeface="Trebuchet MS"/>
              </a:rPr>
              <a:t>EMCALI</a:t>
            </a:r>
            <a:r>
              <a:rPr sz="1600" b="1" spc="-95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Construyó</a:t>
            </a:r>
            <a:r>
              <a:rPr sz="1600" b="1" spc="-95" dirty="0">
                <a:latin typeface="Trebuchet MS"/>
                <a:cs typeface="Trebuchet MS"/>
              </a:rPr>
              <a:t> </a:t>
            </a:r>
            <a:r>
              <a:rPr sz="1600" b="1" spc="-175" dirty="0">
                <a:latin typeface="Trebuchet MS"/>
                <a:cs typeface="Trebuchet MS"/>
              </a:rPr>
              <a:t>10</a:t>
            </a:r>
            <a:r>
              <a:rPr sz="1600" b="1" spc="-95" dirty="0">
                <a:latin typeface="Trebuchet MS"/>
                <a:cs typeface="Trebuchet MS"/>
              </a:rPr>
              <a:t> </a:t>
            </a:r>
            <a:r>
              <a:rPr sz="1600" b="1" spc="-80" dirty="0">
                <a:latin typeface="Trebuchet MS"/>
                <a:cs typeface="Trebuchet MS"/>
              </a:rPr>
              <a:t>estaciones</a:t>
            </a:r>
            <a:r>
              <a:rPr sz="1600" b="1" spc="-95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de</a:t>
            </a:r>
            <a:r>
              <a:rPr sz="1600" b="1" spc="-95" dirty="0">
                <a:latin typeface="Trebuchet MS"/>
                <a:cs typeface="Trebuchet MS"/>
              </a:rPr>
              <a:t> </a:t>
            </a:r>
            <a:r>
              <a:rPr sz="1600" b="1" spc="-110" dirty="0">
                <a:latin typeface="Trebuchet MS"/>
                <a:cs typeface="Trebuchet MS"/>
              </a:rPr>
              <a:t>recarga</a:t>
            </a:r>
            <a:r>
              <a:rPr sz="1600" b="1" spc="-90" dirty="0">
                <a:latin typeface="Trebuchet MS"/>
                <a:cs typeface="Trebuchet MS"/>
              </a:rPr>
              <a:t> </a:t>
            </a:r>
            <a:r>
              <a:rPr sz="1600" b="1" spc="-75" dirty="0">
                <a:latin typeface="Trebuchet MS"/>
                <a:cs typeface="Trebuchet MS"/>
              </a:rPr>
              <a:t>eléctrica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9250" y="1778824"/>
            <a:ext cx="4934585" cy="515620"/>
          </a:xfrm>
          <a:custGeom>
            <a:avLst/>
            <a:gdLst/>
            <a:ahLst/>
            <a:cxnLst/>
            <a:rect l="l" t="t" r="r" b="b"/>
            <a:pathLst>
              <a:path w="4934585" h="515619">
                <a:moveTo>
                  <a:pt x="4848498" y="515399"/>
                </a:moveTo>
                <a:lnTo>
                  <a:pt x="85901" y="515399"/>
                </a:lnTo>
                <a:lnTo>
                  <a:pt x="52464" y="508649"/>
                </a:lnTo>
                <a:lnTo>
                  <a:pt x="25160" y="490239"/>
                </a:lnTo>
                <a:lnTo>
                  <a:pt x="6750" y="462935"/>
                </a:lnTo>
                <a:lnTo>
                  <a:pt x="0" y="429498"/>
                </a:lnTo>
                <a:lnTo>
                  <a:pt x="0" y="85901"/>
                </a:lnTo>
                <a:lnTo>
                  <a:pt x="6750" y="52464"/>
                </a:lnTo>
                <a:lnTo>
                  <a:pt x="25160" y="25160"/>
                </a:lnTo>
                <a:lnTo>
                  <a:pt x="52464" y="6750"/>
                </a:lnTo>
                <a:lnTo>
                  <a:pt x="85901" y="0"/>
                </a:lnTo>
                <a:lnTo>
                  <a:pt x="4848498" y="0"/>
                </a:lnTo>
                <a:lnTo>
                  <a:pt x="4896156" y="14432"/>
                </a:lnTo>
                <a:lnTo>
                  <a:pt x="4927861" y="53028"/>
                </a:lnTo>
                <a:lnTo>
                  <a:pt x="4934399" y="85901"/>
                </a:lnTo>
                <a:lnTo>
                  <a:pt x="4934399" y="429498"/>
                </a:lnTo>
                <a:lnTo>
                  <a:pt x="4927649" y="462935"/>
                </a:lnTo>
                <a:lnTo>
                  <a:pt x="4909239" y="490239"/>
                </a:lnTo>
                <a:lnTo>
                  <a:pt x="4881935" y="508649"/>
                </a:lnTo>
                <a:lnTo>
                  <a:pt x="4848498" y="5153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57434" y="1911938"/>
            <a:ext cx="21564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75" dirty="0">
                <a:solidFill>
                  <a:srgbClr val="FFFFFF"/>
                </a:solidFill>
                <a:latin typeface="Trebuchet MS"/>
                <a:cs typeface="Trebuchet MS"/>
              </a:rPr>
              <a:t>Meta</a:t>
            </a: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rebuchet MS"/>
                <a:cs typeface="Trebuchet MS"/>
              </a:rPr>
              <a:t>al</a:t>
            </a: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70" dirty="0">
                <a:solidFill>
                  <a:srgbClr val="FFFFFF"/>
                </a:solidFill>
                <a:latin typeface="Trebuchet MS"/>
                <a:cs typeface="Trebuchet MS"/>
              </a:rPr>
              <a:t>2023:</a:t>
            </a: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240" dirty="0">
                <a:solidFill>
                  <a:srgbClr val="FFFFFF"/>
                </a:solidFill>
                <a:latin typeface="Trebuchet MS"/>
                <a:cs typeface="Trebuchet MS"/>
              </a:rPr>
              <a:t>7</a:t>
            </a: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5" dirty="0">
                <a:solidFill>
                  <a:srgbClr val="FFFFFF"/>
                </a:solidFill>
                <a:latin typeface="Trebuchet MS"/>
                <a:cs typeface="Trebuchet MS"/>
              </a:rPr>
              <a:t>Electrolineras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9249" y="2386550"/>
            <a:ext cx="4934585" cy="918210"/>
          </a:xfrm>
          <a:custGeom>
            <a:avLst/>
            <a:gdLst/>
            <a:ahLst/>
            <a:cxnLst/>
            <a:rect l="l" t="t" r="r" b="b"/>
            <a:pathLst>
              <a:path w="4934585" h="918210">
                <a:moveTo>
                  <a:pt x="4781396" y="917999"/>
                </a:moveTo>
                <a:lnTo>
                  <a:pt x="153003" y="917999"/>
                </a:lnTo>
                <a:lnTo>
                  <a:pt x="104642" y="910199"/>
                </a:lnTo>
                <a:lnTo>
                  <a:pt x="62641" y="888479"/>
                </a:lnTo>
                <a:lnTo>
                  <a:pt x="29520" y="855358"/>
                </a:lnTo>
                <a:lnTo>
                  <a:pt x="7800" y="813357"/>
                </a:lnTo>
                <a:lnTo>
                  <a:pt x="0" y="764996"/>
                </a:lnTo>
                <a:lnTo>
                  <a:pt x="0" y="153003"/>
                </a:lnTo>
                <a:lnTo>
                  <a:pt x="7800" y="104642"/>
                </a:lnTo>
                <a:lnTo>
                  <a:pt x="29520" y="62641"/>
                </a:lnTo>
                <a:lnTo>
                  <a:pt x="62641" y="29520"/>
                </a:lnTo>
                <a:lnTo>
                  <a:pt x="104642" y="7800"/>
                </a:lnTo>
                <a:lnTo>
                  <a:pt x="153003" y="0"/>
                </a:lnTo>
                <a:lnTo>
                  <a:pt x="4781396" y="0"/>
                </a:lnTo>
                <a:lnTo>
                  <a:pt x="4839948" y="11646"/>
                </a:lnTo>
                <a:lnTo>
                  <a:pt x="4889586" y="44813"/>
                </a:lnTo>
                <a:lnTo>
                  <a:pt x="4922753" y="94451"/>
                </a:lnTo>
                <a:lnTo>
                  <a:pt x="4934399" y="153003"/>
                </a:lnTo>
                <a:lnTo>
                  <a:pt x="4934399" y="764996"/>
                </a:lnTo>
                <a:lnTo>
                  <a:pt x="4926599" y="813357"/>
                </a:lnTo>
                <a:lnTo>
                  <a:pt x="4904879" y="855358"/>
                </a:lnTo>
                <a:lnTo>
                  <a:pt x="4871758" y="888479"/>
                </a:lnTo>
                <a:lnTo>
                  <a:pt x="4829757" y="910199"/>
                </a:lnTo>
                <a:lnTo>
                  <a:pt x="4781396" y="91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32275" y="2406638"/>
            <a:ext cx="4770755" cy="173608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7150" marR="421005">
              <a:lnSpc>
                <a:spcPts val="1650"/>
              </a:lnSpc>
              <a:spcBef>
                <a:spcPts val="180"/>
              </a:spcBef>
            </a:pPr>
            <a:r>
              <a:rPr sz="1400" b="1" spc="-105" dirty="0">
                <a:latin typeface="Trebuchet MS"/>
                <a:cs typeface="Trebuchet MS"/>
              </a:rPr>
              <a:t>Ejecución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60" dirty="0">
                <a:latin typeface="Trebuchet MS"/>
                <a:cs typeface="Trebuchet MS"/>
              </a:rPr>
              <a:t>al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175" dirty="0">
                <a:latin typeface="Trebuchet MS"/>
                <a:cs typeface="Trebuchet MS"/>
              </a:rPr>
              <a:t>2022</a:t>
            </a:r>
            <a:r>
              <a:rPr sz="1400" spc="-175" dirty="0">
                <a:latin typeface="Trebuchet MS"/>
                <a:cs typeface="Trebuchet MS"/>
              </a:rPr>
              <a:t>: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10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Electrolineras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para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recarga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Pública,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se </a:t>
            </a:r>
            <a:r>
              <a:rPr sz="1400" spc="-75" dirty="0">
                <a:latin typeface="Trebuchet MS"/>
                <a:cs typeface="Trebuchet MS"/>
              </a:rPr>
              <a:t>cumple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compromiso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total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PDD.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(100%).</a:t>
            </a:r>
            <a:endParaRPr sz="1400">
              <a:latin typeface="Trebuchet MS"/>
              <a:cs typeface="Trebuchet MS"/>
            </a:endParaRPr>
          </a:p>
          <a:p>
            <a:pPr marL="57150">
              <a:lnSpc>
                <a:spcPct val="100000"/>
              </a:lnSpc>
              <a:spcBef>
                <a:spcPts val="1570"/>
              </a:spcBef>
            </a:pPr>
            <a:r>
              <a:rPr sz="1400" b="1" spc="-100" dirty="0">
                <a:latin typeface="Trebuchet MS"/>
                <a:cs typeface="Trebuchet MS"/>
              </a:rPr>
              <a:t>Valor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60" dirty="0">
                <a:latin typeface="Trebuchet MS"/>
                <a:cs typeface="Trebuchet MS"/>
              </a:rPr>
              <a:t>la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90" dirty="0">
                <a:latin typeface="Trebuchet MS"/>
                <a:cs typeface="Trebuchet MS"/>
              </a:rPr>
              <a:t>inversión: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150" dirty="0">
                <a:latin typeface="Trebuchet MS"/>
                <a:cs typeface="Trebuchet MS"/>
              </a:rPr>
              <a:t>E955,3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Millones.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1455"/>
              </a:spcBef>
            </a:pPr>
            <a:r>
              <a:rPr sz="1300" spc="-100" dirty="0">
                <a:latin typeface="Trebuchet MS"/>
                <a:cs typeface="Trebuchet MS"/>
              </a:rPr>
              <a:t>10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estaciones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80" dirty="0">
                <a:latin typeface="Trebuchet MS"/>
                <a:cs typeface="Trebuchet MS"/>
              </a:rPr>
              <a:t>Recarga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en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00" dirty="0">
                <a:latin typeface="Trebuchet MS"/>
                <a:cs typeface="Trebuchet MS"/>
              </a:rPr>
              <a:t>Total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ubicadas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05" dirty="0">
                <a:latin typeface="Trebuchet MS"/>
                <a:cs typeface="Trebuchet MS"/>
              </a:rPr>
              <a:t>en: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80" dirty="0">
                <a:latin typeface="Trebuchet MS"/>
                <a:cs typeface="Trebuchet MS"/>
              </a:rPr>
              <a:t>Centro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comercial </a:t>
            </a:r>
            <a:r>
              <a:rPr sz="1300" spc="-85" dirty="0">
                <a:latin typeface="Trebuchet MS"/>
                <a:cs typeface="Trebuchet MS"/>
              </a:rPr>
              <a:t>Unicentro,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World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95" dirty="0">
                <a:latin typeface="Trebuchet MS"/>
                <a:cs typeface="Trebuchet MS"/>
              </a:rPr>
              <a:t>Trade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120" dirty="0">
                <a:latin typeface="Trebuchet MS"/>
                <a:cs typeface="Trebuchet MS"/>
              </a:rPr>
              <a:t>Center,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85" dirty="0">
                <a:latin typeface="Trebuchet MS"/>
                <a:cs typeface="Trebuchet MS"/>
              </a:rPr>
              <a:t>Central</a:t>
            </a:r>
            <a:r>
              <a:rPr sz="1300" spc="-55" dirty="0">
                <a:latin typeface="Trebuchet MS"/>
                <a:cs typeface="Trebuchet MS"/>
              </a:rPr>
              <a:t> de </a:t>
            </a:r>
            <a:r>
              <a:rPr sz="1300" spc="-125" dirty="0">
                <a:latin typeface="Trebuchet MS"/>
                <a:cs typeface="Trebuchet MS"/>
              </a:rPr>
              <a:t>TIC´s</a:t>
            </a:r>
            <a:r>
              <a:rPr sz="1300" spc="-55" dirty="0">
                <a:latin typeface="Trebuchet MS"/>
                <a:cs typeface="Trebuchet MS"/>
              </a:rPr>
              <a:t> de </a:t>
            </a:r>
            <a:r>
              <a:rPr sz="1300" spc="-60" dirty="0">
                <a:latin typeface="Trebuchet MS"/>
                <a:cs typeface="Trebuchet MS"/>
              </a:rPr>
              <a:t>Versalles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y </a:t>
            </a:r>
            <a:r>
              <a:rPr sz="1300" spc="-25" dirty="0">
                <a:latin typeface="Trebuchet MS"/>
                <a:cs typeface="Trebuchet MS"/>
              </a:rPr>
              <a:t>adicional </a:t>
            </a:r>
            <a:r>
              <a:rPr sz="1300" spc="-105" dirty="0">
                <a:latin typeface="Trebuchet MS"/>
                <a:cs typeface="Trebuchet MS"/>
              </a:rPr>
              <a:t>3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en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Boulevard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del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Río.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06775" y="0"/>
            <a:ext cx="4437380" cy="4476750"/>
            <a:chOff x="4706775" y="0"/>
            <a:chExt cx="4437380" cy="4476750"/>
          </a:xfrm>
        </p:grpSpPr>
        <p:sp>
          <p:nvSpPr>
            <p:cNvPr id="3" name="object 3"/>
            <p:cNvSpPr/>
            <p:nvPr/>
          </p:nvSpPr>
          <p:spPr>
            <a:xfrm>
              <a:off x="6415419" y="0"/>
              <a:ext cx="2728595" cy="2214245"/>
            </a:xfrm>
            <a:custGeom>
              <a:avLst/>
              <a:gdLst/>
              <a:ahLst/>
              <a:cxnLst/>
              <a:rect l="l" t="t" r="r" b="b"/>
              <a:pathLst>
                <a:path w="2728595" h="2214245">
                  <a:moveTo>
                    <a:pt x="2723625" y="2214151"/>
                  </a:moveTo>
                  <a:lnTo>
                    <a:pt x="2692206" y="2176906"/>
                  </a:lnTo>
                  <a:lnTo>
                    <a:pt x="2660690" y="2140945"/>
                  </a:lnTo>
                  <a:lnTo>
                    <a:pt x="2629085" y="2106239"/>
                  </a:lnTo>
                  <a:lnTo>
                    <a:pt x="2597396" y="2072761"/>
                  </a:lnTo>
                  <a:lnTo>
                    <a:pt x="2565628" y="2040481"/>
                  </a:lnTo>
                  <a:lnTo>
                    <a:pt x="2533788" y="2009371"/>
                  </a:lnTo>
                  <a:lnTo>
                    <a:pt x="2501881" y="1979403"/>
                  </a:lnTo>
                  <a:lnTo>
                    <a:pt x="2469913" y="1950548"/>
                  </a:lnTo>
                  <a:lnTo>
                    <a:pt x="2437890" y="1922778"/>
                  </a:lnTo>
                  <a:lnTo>
                    <a:pt x="2405817" y="1896064"/>
                  </a:lnTo>
                  <a:lnTo>
                    <a:pt x="2373701" y="1870379"/>
                  </a:lnTo>
                  <a:lnTo>
                    <a:pt x="2341548" y="1845693"/>
                  </a:lnTo>
                  <a:lnTo>
                    <a:pt x="2309362" y="1821978"/>
                  </a:lnTo>
                  <a:lnTo>
                    <a:pt x="2277150" y="1799206"/>
                  </a:lnTo>
                  <a:lnTo>
                    <a:pt x="2244918" y="1777349"/>
                  </a:lnTo>
                  <a:lnTo>
                    <a:pt x="2212672" y="1756377"/>
                  </a:lnTo>
                  <a:lnTo>
                    <a:pt x="2148158" y="1716978"/>
                  </a:lnTo>
                  <a:lnTo>
                    <a:pt x="2083656" y="1680781"/>
                  </a:lnTo>
                  <a:lnTo>
                    <a:pt x="2019212" y="1647560"/>
                  </a:lnTo>
                  <a:lnTo>
                    <a:pt x="1954872" y="1617086"/>
                  </a:lnTo>
                  <a:lnTo>
                    <a:pt x="1890684" y="1589133"/>
                  </a:lnTo>
                  <a:lnTo>
                    <a:pt x="1826692" y="1563473"/>
                  </a:lnTo>
                  <a:lnTo>
                    <a:pt x="1762945" y="1539878"/>
                  </a:lnTo>
                  <a:lnTo>
                    <a:pt x="1699487" y="1518122"/>
                  </a:lnTo>
                  <a:lnTo>
                    <a:pt x="1636366" y="1497976"/>
                  </a:lnTo>
                  <a:lnTo>
                    <a:pt x="1542418" y="1470281"/>
                  </a:lnTo>
                  <a:lnTo>
                    <a:pt x="1449488" y="1444931"/>
                  </a:lnTo>
                  <a:lnTo>
                    <a:pt x="1178377" y="1375278"/>
                  </a:lnTo>
                  <a:lnTo>
                    <a:pt x="1091088" y="1351635"/>
                  </a:lnTo>
                  <a:lnTo>
                    <a:pt x="1033888" y="1335092"/>
                  </a:lnTo>
                  <a:lnTo>
                    <a:pt x="977534" y="1317658"/>
                  </a:lnTo>
                  <a:lnTo>
                    <a:pt x="922075" y="1299106"/>
                  </a:lnTo>
                  <a:lnTo>
                    <a:pt x="867555" y="1279209"/>
                  </a:lnTo>
                  <a:lnTo>
                    <a:pt x="814023" y="1257739"/>
                  </a:lnTo>
                  <a:lnTo>
                    <a:pt x="761523" y="1234469"/>
                  </a:lnTo>
                  <a:lnTo>
                    <a:pt x="710103" y="1209172"/>
                  </a:lnTo>
                  <a:lnTo>
                    <a:pt x="659809" y="1181620"/>
                  </a:lnTo>
                  <a:lnTo>
                    <a:pt x="610688" y="1151586"/>
                  </a:lnTo>
                  <a:lnTo>
                    <a:pt x="562785" y="1118842"/>
                  </a:lnTo>
                  <a:lnTo>
                    <a:pt x="516148" y="1083161"/>
                  </a:lnTo>
                  <a:lnTo>
                    <a:pt x="470822" y="1044316"/>
                  </a:lnTo>
                  <a:lnTo>
                    <a:pt x="426855" y="1002079"/>
                  </a:lnTo>
                  <a:lnTo>
                    <a:pt x="384292" y="956223"/>
                  </a:lnTo>
                  <a:lnTo>
                    <a:pt x="343180" y="906520"/>
                  </a:lnTo>
                  <a:lnTo>
                    <a:pt x="303566" y="852743"/>
                  </a:lnTo>
                  <a:lnTo>
                    <a:pt x="265496" y="794665"/>
                  </a:lnTo>
                  <a:lnTo>
                    <a:pt x="229016" y="732059"/>
                  </a:lnTo>
                  <a:lnTo>
                    <a:pt x="194172" y="664696"/>
                  </a:lnTo>
                  <a:lnTo>
                    <a:pt x="177379" y="629160"/>
                  </a:lnTo>
                  <a:lnTo>
                    <a:pt x="161012" y="592350"/>
                  </a:lnTo>
                  <a:lnTo>
                    <a:pt x="145078" y="554237"/>
                  </a:lnTo>
                  <a:lnTo>
                    <a:pt x="129582" y="514793"/>
                  </a:lnTo>
                  <a:lnTo>
                    <a:pt x="114530" y="473989"/>
                  </a:lnTo>
                  <a:lnTo>
                    <a:pt x="99927" y="431797"/>
                  </a:lnTo>
                  <a:lnTo>
                    <a:pt x="85781" y="388189"/>
                  </a:lnTo>
                  <a:lnTo>
                    <a:pt x="72096" y="343136"/>
                  </a:lnTo>
                  <a:lnTo>
                    <a:pt x="58878" y="296610"/>
                  </a:lnTo>
                  <a:lnTo>
                    <a:pt x="46133" y="248582"/>
                  </a:lnTo>
                  <a:lnTo>
                    <a:pt x="33867" y="199024"/>
                  </a:lnTo>
                  <a:lnTo>
                    <a:pt x="22085" y="147907"/>
                  </a:lnTo>
                  <a:lnTo>
                    <a:pt x="10794" y="95203"/>
                  </a:lnTo>
                  <a:lnTo>
                    <a:pt x="0" y="40885"/>
                  </a:lnTo>
                  <a:lnTo>
                    <a:pt x="49387" y="0"/>
                  </a:lnTo>
                  <a:lnTo>
                    <a:pt x="2728580" y="0"/>
                  </a:lnTo>
                  <a:lnTo>
                    <a:pt x="2728580" y="2210049"/>
                  </a:lnTo>
                  <a:lnTo>
                    <a:pt x="2723625" y="221415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06775" y="789125"/>
              <a:ext cx="3686999" cy="36869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47040">
              <a:lnSpc>
                <a:spcPct val="100000"/>
              </a:lnSpc>
              <a:spcBef>
                <a:spcPts val="120"/>
              </a:spcBef>
            </a:pPr>
            <a:r>
              <a:rPr sz="2500" spc="-114" dirty="0"/>
              <a:t>Los</a:t>
            </a:r>
            <a:r>
              <a:rPr sz="2500" spc="-180" dirty="0"/>
              <a:t> </a:t>
            </a:r>
            <a:r>
              <a:rPr sz="2500" spc="-110" dirty="0"/>
              <a:t>negocios</a:t>
            </a:r>
            <a:r>
              <a:rPr sz="2500" spc="-190" dirty="0"/>
              <a:t> </a:t>
            </a:r>
            <a:r>
              <a:rPr sz="2500" b="0" spc="-85" dirty="0">
                <a:latin typeface="Trebuchet MS"/>
                <a:cs typeface="Trebuchet MS"/>
              </a:rPr>
              <a:t>Energía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800" y="1303142"/>
            <a:ext cx="3649345" cy="2724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32765" algn="r">
              <a:lnSpc>
                <a:spcPct val="114999"/>
              </a:lnSpc>
              <a:spcBef>
                <a:spcPts val="100"/>
              </a:spcBef>
            </a:pPr>
            <a:r>
              <a:rPr sz="1400" spc="-40" dirty="0">
                <a:latin typeface="Trebuchet MS"/>
                <a:cs typeface="Trebuchet MS"/>
              </a:rPr>
              <a:t>Según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modelo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negocio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0" dirty="0">
                <a:latin typeface="Trebuchet MS"/>
                <a:cs typeface="Trebuchet MS"/>
              </a:rPr>
              <a:t>EMCALI,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el </a:t>
            </a:r>
            <a:r>
              <a:rPr sz="1400" spc="-70" dirty="0">
                <a:latin typeface="Trebuchet MS"/>
                <a:cs typeface="Trebuchet MS"/>
              </a:rPr>
              <a:t>proyecto </a:t>
            </a:r>
            <a:r>
              <a:rPr sz="1400" spc="-60" dirty="0">
                <a:latin typeface="Trebuchet MS"/>
                <a:cs typeface="Trebuchet MS"/>
              </a:rPr>
              <a:t>continúa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$1.800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millones</a:t>
            </a:r>
            <a:r>
              <a:rPr sz="1400" spc="50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destinados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contratación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85" dirty="0">
                <a:latin typeface="Trebuchet MS"/>
                <a:cs typeface="Trebuchet MS"/>
              </a:rPr>
              <a:t>7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Electrolineras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50" dirty="0">
                <a:latin typeface="Trebuchet MS"/>
                <a:cs typeface="Trebuchet MS"/>
              </a:rPr>
              <a:t>CC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Chipichape,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50" dirty="0">
                <a:latin typeface="Trebuchet MS"/>
                <a:cs typeface="Trebuchet MS"/>
              </a:rPr>
              <a:t>CC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Calima</a:t>
            </a:r>
            <a:r>
              <a:rPr sz="1400" spc="-75" dirty="0">
                <a:latin typeface="Trebuchet MS"/>
                <a:cs typeface="Trebuchet MS"/>
              </a:rPr>
              <a:t> y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negociación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con </a:t>
            </a:r>
            <a:r>
              <a:rPr sz="1400" spc="-150" dirty="0">
                <a:latin typeface="Trebuchet MS"/>
                <a:cs typeface="Trebuchet MS"/>
              </a:rPr>
              <a:t>CC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95" dirty="0">
                <a:latin typeface="Trebuchet MS"/>
                <a:cs typeface="Trebuchet MS"/>
              </a:rPr>
              <a:t>Jardín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Plaza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para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2022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80" dirty="0">
                <a:latin typeface="Trebuchet MS"/>
                <a:cs typeface="Trebuchet MS"/>
              </a:rPr>
              <a:t> parte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125" dirty="0">
                <a:latin typeface="Trebuchet MS"/>
                <a:cs typeface="Trebuchet MS"/>
              </a:rPr>
              <a:t>2023.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Este </a:t>
            </a:r>
            <a:r>
              <a:rPr sz="1400" spc="-70" dirty="0">
                <a:latin typeface="Trebuchet MS"/>
                <a:cs typeface="Trebuchet MS"/>
              </a:rPr>
              <a:t>proyecto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piloto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aprovecha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energía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solar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para </a:t>
            </a:r>
            <a:r>
              <a:rPr sz="1400" spc="-75" dirty="0">
                <a:latin typeface="Trebuchet MS"/>
                <a:cs typeface="Trebuchet MS"/>
              </a:rPr>
              <a:t>generar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electricidad,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cerrando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brechas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sociales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y </a:t>
            </a:r>
            <a:r>
              <a:rPr sz="1400" spc="-55" dirty="0">
                <a:latin typeface="Trebuchet MS"/>
                <a:cs typeface="Trebuchet MS"/>
              </a:rPr>
              <a:t>liderando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transformación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energética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la </a:t>
            </a:r>
            <a:r>
              <a:rPr sz="1400" spc="-80" dirty="0">
                <a:latin typeface="Trebuchet MS"/>
                <a:cs typeface="Trebuchet MS"/>
              </a:rPr>
              <a:t>ciudad.</a:t>
            </a:r>
            <a:r>
              <a:rPr sz="1400" spc="-75" dirty="0">
                <a:latin typeface="Trebuchet MS"/>
                <a:cs typeface="Trebuchet MS"/>
              </a:rPr>
              <a:t> En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línea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estrategia </a:t>
            </a:r>
            <a:r>
              <a:rPr sz="1400" spc="-10" dirty="0">
                <a:latin typeface="Trebuchet MS"/>
                <a:cs typeface="Trebuchet MS"/>
              </a:rPr>
              <a:t>Hogares </a:t>
            </a:r>
            <a:r>
              <a:rPr sz="1400" spc="-55" dirty="0">
                <a:latin typeface="Trebuchet MS"/>
                <a:cs typeface="Trebuchet MS"/>
              </a:rPr>
              <a:t>Sostenibles,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EMCALI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reafirma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su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compromiso </a:t>
            </a:r>
            <a:r>
              <a:rPr sz="1400" spc="-65" dirty="0">
                <a:latin typeface="Trebuchet MS"/>
                <a:cs typeface="Trebuchet MS"/>
              </a:rPr>
              <a:t>ambiental</a:t>
            </a:r>
            <a:r>
              <a:rPr sz="1400" spc="-75" dirty="0">
                <a:latin typeface="Trebuchet MS"/>
                <a:cs typeface="Trebuchet MS"/>
              </a:rPr>
              <a:t> y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reducción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huella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carbono.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048937"/>
            <a:ext cx="4429760" cy="115570"/>
          </a:xfrm>
          <a:custGeom>
            <a:avLst/>
            <a:gdLst/>
            <a:ahLst/>
            <a:cxnLst/>
            <a:rect l="l" t="t" r="r" b="b"/>
            <a:pathLst>
              <a:path w="4429760" h="115569">
                <a:moveTo>
                  <a:pt x="4429749" y="115199"/>
                </a:moveTo>
                <a:lnTo>
                  <a:pt x="0" y="115199"/>
                </a:lnTo>
                <a:lnTo>
                  <a:pt x="0" y="0"/>
                </a:lnTo>
                <a:lnTo>
                  <a:pt x="4429749" y="0"/>
                </a:lnTo>
                <a:lnTo>
                  <a:pt x="442974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6296" y="503825"/>
            <a:ext cx="30721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20" dirty="0"/>
              <a:t> </a:t>
            </a:r>
            <a:r>
              <a:rPr spc="-135" dirty="0"/>
              <a:t>negocios</a:t>
            </a:r>
            <a:r>
              <a:rPr spc="-220" dirty="0"/>
              <a:t> </a:t>
            </a:r>
            <a:r>
              <a:rPr b="0" spc="-100" dirty="0">
                <a:latin typeface="Trebuchet MS"/>
                <a:cs typeface="Trebuchet MS"/>
              </a:rPr>
              <a:t>Energía</a:t>
            </a:r>
          </a:p>
        </p:txBody>
      </p:sp>
      <p:sp>
        <p:nvSpPr>
          <p:cNvPr id="3" name="object 3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2049" y="1350074"/>
            <a:ext cx="7153909" cy="272415"/>
          </a:xfrm>
          <a:custGeom>
            <a:avLst/>
            <a:gdLst/>
            <a:ahLst/>
            <a:cxnLst/>
            <a:rect l="l" t="t" r="r" b="b"/>
            <a:pathLst>
              <a:path w="7153909" h="272415">
                <a:moveTo>
                  <a:pt x="7108099" y="272399"/>
                </a:moveTo>
                <a:lnTo>
                  <a:pt x="45400" y="272399"/>
                </a:lnTo>
                <a:lnTo>
                  <a:pt x="27728" y="268832"/>
                </a:lnTo>
                <a:lnTo>
                  <a:pt x="13297" y="259102"/>
                </a:lnTo>
                <a:lnTo>
                  <a:pt x="3567" y="244671"/>
                </a:lnTo>
                <a:lnTo>
                  <a:pt x="0" y="226999"/>
                </a:lnTo>
                <a:lnTo>
                  <a:pt x="0" y="45400"/>
                </a:lnTo>
                <a:lnTo>
                  <a:pt x="3567" y="27728"/>
                </a:lnTo>
                <a:lnTo>
                  <a:pt x="13297" y="13297"/>
                </a:lnTo>
                <a:lnTo>
                  <a:pt x="27728" y="3567"/>
                </a:lnTo>
                <a:lnTo>
                  <a:pt x="45400" y="0"/>
                </a:lnTo>
                <a:lnTo>
                  <a:pt x="7108099" y="0"/>
                </a:lnTo>
                <a:lnTo>
                  <a:pt x="7145872" y="20212"/>
                </a:lnTo>
                <a:lnTo>
                  <a:pt x="7153499" y="45400"/>
                </a:lnTo>
                <a:lnTo>
                  <a:pt x="7153499" y="226999"/>
                </a:lnTo>
                <a:lnTo>
                  <a:pt x="7149932" y="244671"/>
                </a:lnTo>
                <a:lnTo>
                  <a:pt x="7140202" y="259102"/>
                </a:lnTo>
                <a:lnTo>
                  <a:pt x="7125771" y="268832"/>
                </a:lnTo>
                <a:lnTo>
                  <a:pt x="7108099" y="2723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8372" y="1361688"/>
            <a:ext cx="67462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Paneles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rebuchet MS"/>
                <a:cs typeface="Trebuchet MS"/>
              </a:rPr>
              <a:t>solares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en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instituciones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5" dirty="0">
                <a:solidFill>
                  <a:srgbClr val="FFFFFF"/>
                </a:solidFill>
                <a:latin typeface="Trebuchet MS"/>
                <a:cs typeface="Trebuchet MS"/>
              </a:rPr>
              <a:t>educativas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contribuyen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calidad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ambiental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rebuchet MS"/>
                <a:cs typeface="Trebuchet MS"/>
              </a:rPr>
              <a:t>ciudad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2049" y="3681624"/>
            <a:ext cx="4934585" cy="918210"/>
          </a:xfrm>
          <a:custGeom>
            <a:avLst/>
            <a:gdLst/>
            <a:ahLst/>
            <a:cxnLst/>
            <a:rect l="l" t="t" r="r" b="b"/>
            <a:pathLst>
              <a:path w="4934585" h="918210">
                <a:moveTo>
                  <a:pt x="4781396" y="917999"/>
                </a:moveTo>
                <a:lnTo>
                  <a:pt x="153002" y="917999"/>
                </a:lnTo>
                <a:lnTo>
                  <a:pt x="104642" y="910199"/>
                </a:lnTo>
                <a:lnTo>
                  <a:pt x="62641" y="888479"/>
                </a:lnTo>
                <a:lnTo>
                  <a:pt x="29520" y="855358"/>
                </a:lnTo>
                <a:lnTo>
                  <a:pt x="7800" y="813357"/>
                </a:lnTo>
                <a:lnTo>
                  <a:pt x="0" y="764996"/>
                </a:lnTo>
                <a:lnTo>
                  <a:pt x="0" y="153002"/>
                </a:lnTo>
                <a:lnTo>
                  <a:pt x="7800" y="104642"/>
                </a:lnTo>
                <a:lnTo>
                  <a:pt x="29520" y="62641"/>
                </a:lnTo>
                <a:lnTo>
                  <a:pt x="62641" y="29520"/>
                </a:lnTo>
                <a:lnTo>
                  <a:pt x="104642" y="7800"/>
                </a:lnTo>
                <a:lnTo>
                  <a:pt x="153002" y="0"/>
                </a:lnTo>
                <a:lnTo>
                  <a:pt x="4781396" y="0"/>
                </a:lnTo>
                <a:lnTo>
                  <a:pt x="4839948" y="11646"/>
                </a:lnTo>
                <a:lnTo>
                  <a:pt x="4889586" y="44813"/>
                </a:lnTo>
                <a:lnTo>
                  <a:pt x="4922753" y="94451"/>
                </a:lnTo>
                <a:lnTo>
                  <a:pt x="4934399" y="153002"/>
                </a:lnTo>
                <a:lnTo>
                  <a:pt x="4934399" y="764996"/>
                </a:lnTo>
                <a:lnTo>
                  <a:pt x="4926599" y="813357"/>
                </a:lnTo>
                <a:lnTo>
                  <a:pt x="4904879" y="855358"/>
                </a:lnTo>
                <a:lnTo>
                  <a:pt x="4871758" y="888479"/>
                </a:lnTo>
                <a:lnTo>
                  <a:pt x="4829757" y="910199"/>
                </a:lnTo>
                <a:lnTo>
                  <a:pt x="4781396" y="91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75075" y="1873534"/>
            <a:ext cx="6409055" cy="2696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6860" algn="just">
              <a:lnSpc>
                <a:spcPct val="114999"/>
              </a:lnSpc>
              <a:spcBef>
                <a:spcPts val="100"/>
              </a:spcBef>
            </a:pPr>
            <a:r>
              <a:rPr sz="1400" spc="-80" dirty="0">
                <a:latin typeface="Trebuchet MS"/>
                <a:cs typeface="Trebuchet MS"/>
              </a:rPr>
              <a:t>Directivas,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docentes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y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estudiantes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Villacarmelo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y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Montebello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consideran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un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gran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acierto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instalación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paneles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solares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por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parte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EMCALI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colaboración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con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Secretaría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Educación.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1200"/>
              </a:spcBef>
            </a:pPr>
            <a:r>
              <a:rPr sz="1400" spc="-80" dirty="0">
                <a:latin typeface="Trebuchet MS"/>
                <a:cs typeface="Trebuchet MS"/>
              </a:rPr>
              <a:t>La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Institución</a:t>
            </a:r>
            <a:r>
              <a:rPr sz="1400" spc="-55" dirty="0">
                <a:latin typeface="Trebuchet MS"/>
                <a:cs typeface="Trebuchet MS"/>
              </a:rPr>
              <a:t> de </a:t>
            </a:r>
            <a:r>
              <a:rPr sz="1400" spc="-85" dirty="0">
                <a:latin typeface="Trebuchet MS"/>
                <a:cs typeface="Trebuchet MS"/>
              </a:rPr>
              <a:t>Villacarmelo,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gracias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55" dirty="0">
                <a:latin typeface="Trebuchet MS"/>
                <a:cs typeface="Trebuchet MS"/>
              </a:rPr>
              <a:t> la </a:t>
            </a:r>
            <a:r>
              <a:rPr sz="1400" spc="-65" dirty="0">
                <a:latin typeface="Trebuchet MS"/>
                <a:cs typeface="Trebuchet MS"/>
              </a:rPr>
              <a:t>generación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fotovoltaica,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ha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ahorrado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un </a:t>
            </a:r>
            <a:r>
              <a:rPr sz="1400" spc="-55" dirty="0">
                <a:latin typeface="Trebuchet MS"/>
                <a:cs typeface="Trebuchet MS"/>
              </a:rPr>
              <a:t>promedio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mensual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$100,000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factura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0" dirty="0">
                <a:latin typeface="Trebuchet MS"/>
                <a:cs typeface="Trebuchet MS"/>
              </a:rPr>
              <a:t> destaca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impacto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ambiental </a:t>
            </a:r>
            <a:r>
              <a:rPr sz="1400" spc="-45" dirty="0">
                <a:latin typeface="Trebuchet MS"/>
                <a:cs typeface="Trebuchet MS"/>
              </a:rPr>
              <a:t>positivo</a:t>
            </a:r>
            <a:r>
              <a:rPr sz="1400" spc="-10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 </a:t>
            </a:r>
            <a:r>
              <a:rPr sz="1400" spc="-55" dirty="0">
                <a:latin typeface="Trebuchet MS"/>
                <a:cs typeface="Trebuchet MS"/>
              </a:rPr>
              <a:t>esta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tecnología,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según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resaltan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60" dirty="0">
                <a:latin typeface="Trebuchet MS"/>
                <a:cs typeface="Trebuchet MS"/>
              </a:rPr>
              <a:t> directivos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548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estudiantes.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00">
              <a:latin typeface="Trebuchet MS"/>
              <a:cs typeface="Trebuchet MS"/>
            </a:endParaRPr>
          </a:p>
          <a:p>
            <a:pPr marL="57150" marR="1680210">
              <a:lnSpc>
                <a:spcPts val="1650"/>
              </a:lnSpc>
            </a:pPr>
            <a:r>
              <a:rPr sz="1400" i="1" spc="-70" dirty="0">
                <a:latin typeface="Trebuchet MS"/>
                <a:cs typeface="Trebuchet MS"/>
              </a:rPr>
              <a:t>“Estamos</a:t>
            </a:r>
            <a:r>
              <a:rPr sz="1400" i="1" spc="-75" dirty="0">
                <a:latin typeface="Trebuchet MS"/>
                <a:cs typeface="Trebuchet MS"/>
              </a:rPr>
              <a:t> </a:t>
            </a:r>
            <a:r>
              <a:rPr sz="1400" i="1" spc="-65" dirty="0">
                <a:latin typeface="Trebuchet MS"/>
                <a:cs typeface="Trebuchet MS"/>
              </a:rPr>
              <a:t>en</a:t>
            </a:r>
            <a:r>
              <a:rPr sz="1400" i="1" spc="-70" dirty="0">
                <a:latin typeface="Trebuchet MS"/>
                <a:cs typeface="Trebuchet MS"/>
              </a:rPr>
              <a:t> </a:t>
            </a:r>
            <a:r>
              <a:rPr sz="1400" i="1" spc="-45" dirty="0">
                <a:latin typeface="Trebuchet MS"/>
                <a:cs typeface="Trebuchet MS"/>
              </a:rPr>
              <a:t>una</a:t>
            </a:r>
            <a:r>
              <a:rPr sz="1400" i="1" spc="-70" dirty="0">
                <a:latin typeface="Trebuchet MS"/>
                <a:cs typeface="Trebuchet MS"/>
              </a:rPr>
              <a:t> </a:t>
            </a:r>
            <a:r>
              <a:rPr sz="1400" i="1" spc="-55" dirty="0">
                <a:latin typeface="Trebuchet MS"/>
                <a:cs typeface="Trebuchet MS"/>
              </a:rPr>
              <a:t>zona</a:t>
            </a:r>
            <a:r>
              <a:rPr sz="1400" i="1" spc="-70" dirty="0">
                <a:latin typeface="Trebuchet MS"/>
                <a:cs typeface="Trebuchet MS"/>
              </a:rPr>
              <a:t> </a:t>
            </a:r>
            <a:r>
              <a:rPr sz="1400" i="1" spc="-65" dirty="0">
                <a:latin typeface="Trebuchet MS"/>
                <a:cs typeface="Trebuchet MS"/>
              </a:rPr>
              <a:t>de</a:t>
            </a:r>
            <a:r>
              <a:rPr sz="1400" i="1" spc="-70" dirty="0">
                <a:latin typeface="Trebuchet MS"/>
                <a:cs typeface="Trebuchet MS"/>
              </a:rPr>
              <a:t> </a:t>
            </a:r>
            <a:r>
              <a:rPr sz="1400" i="1" spc="-80" dirty="0">
                <a:latin typeface="Trebuchet MS"/>
                <a:cs typeface="Trebuchet MS"/>
              </a:rPr>
              <a:t>protección</a:t>
            </a:r>
            <a:r>
              <a:rPr sz="1400" i="1" spc="-70" dirty="0">
                <a:latin typeface="Trebuchet MS"/>
                <a:cs typeface="Trebuchet MS"/>
              </a:rPr>
              <a:t> y</a:t>
            </a:r>
            <a:r>
              <a:rPr sz="1400" i="1" spc="-75" dirty="0">
                <a:latin typeface="Trebuchet MS"/>
                <a:cs typeface="Trebuchet MS"/>
              </a:rPr>
              <a:t> </a:t>
            </a:r>
            <a:r>
              <a:rPr sz="1400" i="1" spc="-55" dirty="0">
                <a:latin typeface="Trebuchet MS"/>
                <a:cs typeface="Trebuchet MS"/>
              </a:rPr>
              <a:t>amortiguación</a:t>
            </a:r>
            <a:r>
              <a:rPr sz="1400" i="1" spc="-70" dirty="0">
                <a:latin typeface="Trebuchet MS"/>
                <a:cs typeface="Trebuchet MS"/>
              </a:rPr>
              <a:t> </a:t>
            </a:r>
            <a:r>
              <a:rPr sz="1400" i="1" spc="-80" dirty="0">
                <a:latin typeface="Trebuchet MS"/>
                <a:cs typeface="Trebuchet MS"/>
              </a:rPr>
              <a:t>del</a:t>
            </a:r>
            <a:r>
              <a:rPr sz="1400" i="1" spc="-95" dirty="0">
                <a:latin typeface="Trebuchet MS"/>
                <a:cs typeface="Trebuchet MS"/>
              </a:rPr>
              <a:t> </a:t>
            </a:r>
            <a:r>
              <a:rPr sz="1400" i="1" spc="-65" dirty="0">
                <a:latin typeface="Trebuchet MS"/>
                <a:cs typeface="Trebuchet MS"/>
              </a:rPr>
              <a:t>Parque </a:t>
            </a:r>
            <a:r>
              <a:rPr sz="1400" i="1" spc="-75" dirty="0">
                <a:latin typeface="Trebuchet MS"/>
                <a:cs typeface="Trebuchet MS"/>
              </a:rPr>
              <a:t>Natural</a:t>
            </a:r>
            <a:r>
              <a:rPr sz="1400" i="1" spc="-65" dirty="0">
                <a:latin typeface="Trebuchet MS"/>
                <a:cs typeface="Trebuchet MS"/>
              </a:rPr>
              <a:t> </a:t>
            </a:r>
            <a:r>
              <a:rPr sz="1400" i="1" spc="-45" dirty="0">
                <a:latin typeface="Trebuchet MS"/>
                <a:cs typeface="Trebuchet MS"/>
              </a:rPr>
              <a:t>Los</a:t>
            </a:r>
            <a:r>
              <a:rPr sz="1400" i="1" spc="-60" dirty="0">
                <a:latin typeface="Trebuchet MS"/>
                <a:cs typeface="Trebuchet MS"/>
              </a:rPr>
              <a:t> </a:t>
            </a:r>
            <a:r>
              <a:rPr sz="1400" i="1" spc="-85" dirty="0">
                <a:latin typeface="Trebuchet MS"/>
                <a:cs typeface="Trebuchet MS"/>
              </a:rPr>
              <a:t>Farallones,</a:t>
            </a:r>
            <a:r>
              <a:rPr sz="1400" i="1" spc="-65" dirty="0">
                <a:latin typeface="Trebuchet MS"/>
                <a:cs typeface="Trebuchet MS"/>
              </a:rPr>
              <a:t> lo</a:t>
            </a:r>
            <a:r>
              <a:rPr sz="1400" i="1" spc="-60" dirty="0">
                <a:latin typeface="Trebuchet MS"/>
                <a:cs typeface="Trebuchet MS"/>
              </a:rPr>
              <a:t> </a:t>
            </a:r>
            <a:r>
              <a:rPr sz="1400" i="1" spc="-65" dirty="0">
                <a:latin typeface="Trebuchet MS"/>
                <a:cs typeface="Trebuchet MS"/>
              </a:rPr>
              <a:t>que </a:t>
            </a:r>
            <a:r>
              <a:rPr sz="1400" i="1" spc="-70" dirty="0">
                <a:latin typeface="Trebuchet MS"/>
                <a:cs typeface="Trebuchet MS"/>
              </a:rPr>
              <a:t>garantiza</a:t>
            </a:r>
            <a:r>
              <a:rPr sz="1400" i="1" spc="-60" dirty="0">
                <a:latin typeface="Trebuchet MS"/>
                <a:cs typeface="Trebuchet MS"/>
              </a:rPr>
              <a:t> </a:t>
            </a:r>
            <a:r>
              <a:rPr sz="1400" i="1" spc="-45" dirty="0">
                <a:latin typeface="Trebuchet MS"/>
                <a:cs typeface="Trebuchet MS"/>
              </a:rPr>
              <a:t>una</a:t>
            </a:r>
            <a:r>
              <a:rPr sz="1400" i="1" spc="-65" dirty="0">
                <a:latin typeface="Trebuchet MS"/>
                <a:cs typeface="Trebuchet MS"/>
              </a:rPr>
              <a:t> </a:t>
            </a:r>
            <a:r>
              <a:rPr sz="1400" i="1" spc="-70" dirty="0">
                <a:latin typeface="Trebuchet MS"/>
                <a:cs typeface="Trebuchet MS"/>
              </a:rPr>
              <a:t>mayor</a:t>
            </a:r>
            <a:r>
              <a:rPr sz="1400" i="1" spc="-60" dirty="0">
                <a:latin typeface="Trebuchet MS"/>
                <a:cs typeface="Trebuchet MS"/>
              </a:rPr>
              <a:t> </a:t>
            </a:r>
            <a:r>
              <a:rPr sz="1400" i="1" spc="-80" dirty="0">
                <a:latin typeface="Trebuchet MS"/>
                <a:cs typeface="Trebuchet MS"/>
              </a:rPr>
              <a:t>protección</a:t>
            </a:r>
            <a:r>
              <a:rPr sz="1400" i="1" spc="-95" dirty="0">
                <a:latin typeface="Trebuchet MS"/>
                <a:cs typeface="Trebuchet MS"/>
              </a:rPr>
              <a:t> </a:t>
            </a:r>
            <a:r>
              <a:rPr sz="1400" i="1" spc="-50" dirty="0">
                <a:latin typeface="Trebuchet MS"/>
                <a:cs typeface="Trebuchet MS"/>
              </a:rPr>
              <a:t>a </a:t>
            </a:r>
            <a:r>
              <a:rPr sz="1400" i="1" spc="-60" dirty="0">
                <a:latin typeface="Trebuchet MS"/>
                <a:cs typeface="Trebuchet MS"/>
              </a:rPr>
              <a:t>la </a:t>
            </a:r>
            <a:r>
              <a:rPr sz="1400" i="1" spc="-95" dirty="0">
                <a:latin typeface="Trebuchet MS"/>
                <a:cs typeface="Trebuchet MS"/>
              </a:rPr>
              <a:t>naturaleza,</a:t>
            </a:r>
            <a:r>
              <a:rPr sz="1400" i="1" spc="-60" dirty="0">
                <a:latin typeface="Trebuchet MS"/>
                <a:cs typeface="Trebuchet MS"/>
              </a:rPr>
              <a:t> </a:t>
            </a:r>
            <a:r>
              <a:rPr sz="1400" i="1" spc="-40" dirty="0">
                <a:latin typeface="Trebuchet MS"/>
                <a:cs typeface="Trebuchet MS"/>
              </a:rPr>
              <a:t>gracias</a:t>
            </a:r>
            <a:r>
              <a:rPr sz="1400" i="1" spc="-60" dirty="0">
                <a:latin typeface="Trebuchet MS"/>
                <a:cs typeface="Trebuchet MS"/>
              </a:rPr>
              <a:t> </a:t>
            </a:r>
            <a:r>
              <a:rPr sz="1400" i="1" spc="-50" dirty="0">
                <a:latin typeface="Trebuchet MS"/>
                <a:cs typeface="Trebuchet MS"/>
              </a:rPr>
              <a:t>al</a:t>
            </a:r>
            <a:r>
              <a:rPr sz="1400" i="1" spc="-55" dirty="0">
                <a:latin typeface="Trebuchet MS"/>
                <a:cs typeface="Trebuchet MS"/>
              </a:rPr>
              <a:t> </a:t>
            </a:r>
            <a:r>
              <a:rPr sz="1400" i="1" spc="-65" dirty="0">
                <a:latin typeface="Trebuchet MS"/>
                <a:cs typeface="Trebuchet MS"/>
              </a:rPr>
              <a:t>sistema</a:t>
            </a:r>
            <a:r>
              <a:rPr sz="1400" i="1" spc="-60" dirty="0">
                <a:latin typeface="Trebuchet MS"/>
                <a:cs typeface="Trebuchet MS"/>
              </a:rPr>
              <a:t> </a:t>
            </a:r>
            <a:r>
              <a:rPr sz="1400" i="1" spc="-65" dirty="0">
                <a:latin typeface="Trebuchet MS"/>
                <a:cs typeface="Trebuchet MS"/>
              </a:rPr>
              <a:t>de</a:t>
            </a:r>
            <a:r>
              <a:rPr sz="1400" i="1" spc="-60" dirty="0">
                <a:latin typeface="Trebuchet MS"/>
                <a:cs typeface="Trebuchet MS"/>
              </a:rPr>
              <a:t> </a:t>
            </a:r>
            <a:r>
              <a:rPr sz="1400" i="1" spc="-65" dirty="0">
                <a:latin typeface="Trebuchet MS"/>
                <a:cs typeface="Trebuchet MS"/>
              </a:rPr>
              <a:t>energía</a:t>
            </a:r>
            <a:r>
              <a:rPr sz="1400" i="1" spc="-55" dirty="0">
                <a:latin typeface="Trebuchet MS"/>
                <a:cs typeface="Trebuchet MS"/>
              </a:rPr>
              <a:t> </a:t>
            </a:r>
            <a:r>
              <a:rPr sz="1400" i="1" spc="-114" dirty="0">
                <a:latin typeface="Trebuchet MS"/>
                <a:cs typeface="Trebuchet MS"/>
              </a:rPr>
              <a:t>solar”,</a:t>
            </a:r>
            <a:r>
              <a:rPr sz="1400" i="1" spc="-60" dirty="0">
                <a:latin typeface="Trebuchet MS"/>
                <a:cs typeface="Trebuchet MS"/>
              </a:rPr>
              <a:t> </a:t>
            </a:r>
            <a:r>
              <a:rPr sz="1400" i="1" spc="-80" dirty="0">
                <a:latin typeface="Trebuchet MS"/>
                <a:cs typeface="Trebuchet MS"/>
              </a:rPr>
              <a:t>explicó</a:t>
            </a:r>
            <a:r>
              <a:rPr sz="1400" i="1" spc="-60" dirty="0">
                <a:latin typeface="Trebuchet MS"/>
                <a:cs typeface="Trebuchet MS"/>
              </a:rPr>
              <a:t> </a:t>
            </a:r>
            <a:r>
              <a:rPr sz="1400" i="1" spc="-25" dirty="0">
                <a:latin typeface="Trebuchet MS"/>
                <a:cs typeface="Trebuchet MS"/>
              </a:rPr>
              <a:t>el </a:t>
            </a:r>
            <a:r>
              <a:rPr sz="1400" i="1" spc="-105" dirty="0">
                <a:latin typeface="Trebuchet MS"/>
                <a:cs typeface="Trebuchet MS"/>
              </a:rPr>
              <a:t>rector</a:t>
            </a:r>
            <a:r>
              <a:rPr sz="1400" i="1" spc="-50" dirty="0">
                <a:latin typeface="Trebuchet MS"/>
                <a:cs typeface="Trebuchet MS"/>
              </a:rPr>
              <a:t> </a:t>
            </a:r>
            <a:r>
              <a:rPr sz="1400" i="1" spc="-75" dirty="0">
                <a:latin typeface="Trebuchet MS"/>
                <a:cs typeface="Trebuchet MS"/>
              </a:rPr>
              <a:t>Gustavo</a:t>
            </a:r>
            <a:r>
              <a:rPr sz="1400" i="1" spc="-50" dirty="0">
                <a:latin typeface="Trebuchet MS"/>
                <a:cs typeface="Trebuchet MS"/>
              </a:rPr>
              <a:t> </a:t>
            </a:r>
            <a:r>
              <a:rPr sz="1400" i="1" spc="-65" dirty="0">
                <a:latin typeface="Trebuchet MS"/>
                <a:cs typeface="Trebuchet MS"/>
              </a:rPr>
              <a:t>Rodríguez</a:t>
            </a:r>
            <a:r>
              <a:rPr sz="1400" i="1" spc="-50" dirty="0">
                <a:latin typeface="Trebuchet MS"/>
                <a:cs typeface="Trebuchet MS"/>
              </a:rPr>
              <a:t> </a:t>
            </a:r>
            <a:r>
              <a:rPr sz="1400" i="1" spc="-10" dirty="0">
                <a:latin typeface="Trebuchet MS"/>
                <a:cs typeface="Trebuchet MS"/>
              </a:rPr>
              <a:t>Valencia.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829295" y="2719105"/>
            <a:ext cx="2315210" cy="2424430"/>
          </a:xfrm>
          <a:custGeom>
            <a:avLst/>
            <a:gdLst/>
            <a:ahLst/>
            <a:cxnLst/>
            <a:rect l="l" t="t" r="r" b="b"/>
            <a:pathLst>
              <a:path w="2315209" h="2424429">
                <a:moveTo>
                  <a:pt x="2314704" y="2424394"/>
                </a:moveTo>
                <a:lnTo>
                  <a:pt x="0" y="2424394"/>
                </a:lnTo>
                <a:lnTo>
                  <a:pt x="8652" y="2418553"/>
                </a:lnTo>
                <a:lnTo>
                  <a:pt x="47785" y="2391039"/>
                </a:lnTo>
                <a:lnTo>
                  <a:pt x="85668" y="2363298"/>
                </a:lnTo>
                <a:lnTo>
                  <a:pt x="122327" y="2335341"/>
                </a:lnTo>
                <a:lnTo>
                  <a:pt x="157792" y="2307176"/>
                </a:lnTo>
                <a:lnTo>
                  <a:pt x="192090" y="2278812"/>
                </a:lnTo>
                <a:lnTo>
                  <a:pt x="225251" y="2250259"/>
                </a:lnTo>
                <a:lnTo>
                  <a:pt x="257301" y="2221524"/>
                </a:lnTo>
                <a:lnTo>
                  <a:pt x="288269" y="2192617"/>
                </a:lnTo>
                <a:lnTo>
                  <a:pt x="318184" y="2163548"/>
                </a:lnTo>
                <a:lnTo>
                  <a:pt x="347074" y="2134325"/>
                </a:lnTo>
                <a:lnTo>
                  <a:pt x="374966" y="2104956"/>
                </a:lnTo>
                <a:lnTo>
                  <a:pt x="401889" y="2075452"/>
                </a:lnTo>
                <a:lnTo>
                  <a:pt x="427871" y="2045821"/>
                </a:lnTo>
                <a:lnTo>
                  <a:pt x="452941" y="2016072"/>
                </a:lnTo>
                <a:lnTo>
                  <a:pt x="477127" y="1986214"/>
                </a:lnTo>
                <a:lnTo>
                  <a:pt x="522957" y="1926207"/>
                </a:lnTo>
                <a:lnTo>
                  <a:pt x="565588" y="1865872"/>
                </a:lnTo>
                <a:lnTo>
                  <a:pt x="605246" y="1805281"/>
                </a:lnTo>
                <a:lnTo>
                  <a:pt x="642156" y="1744505"/>
                </a:lnTo>
                <a:lnTo>
                  <a:pt x="676543" y="1683617"/>
                </a:lnTo>
                <a:lnTo>
                  <a:pt x="708633" y="1622689"/>
                </a:lnTo>
                <a:lnTo>
                  <a:pt x="738652" y="1561792"/>
                </a:lnTo>
                <a:lnTo>
                  <a:pt x="766826" y="1500999"/>
                </a:lnTo>
                <a:lnTo>
                  <a:pt x="793380" y="1440381"/>
                </a:lnTo>
                <a:lnTo>
                  <a:pt x="818539" y="1380010"/>
                </a:lnTo>
                <a:lnTo>
                  <a:pt x="842530" y="1319958"/>
                </a:lnTo>
                <a:lnTo>
                  <a:pt x="865577" y="1260297"/>
                </a:lnTo>
                <a:lnTo>
                  <a:pt x="887907" y="1201099"/>
                </a:lnTo>
                <a:lnTo>
                  <a:pt x="931316" y="1084380"/>
                </a:lnTo>
                <a:lnTo>
                  <a:pt x="942073" y="1055601"/>
                </a:lnTo>
                <a:lnTo>
                  <a:pt x="963668" y="998590"/>
                </a:lnTo>
                <a:lnTo>
                  <a:pt x="985560" y="942364"/>
                </a:lnTo>
                <a:lnTo>
                  <a:pt x="1007976" y="886997"/>
                </a:lnTo>
                <a:lnTo>
                  <a:pt x="1031141" y="832561"/>
                </a:lnTo>
                <a:lnTo>
                  <a:pt x="1055280" y="779126"/>
                </a:lnTo>
                <a:lnTo>
                  <a:pt x="1080619" y="726766"/>
                </a:lnTo>
                <a:lnTo>
                  <a:pt x="1107384" y="675551"/>
                </a:lnTo>
                <a:lnTo>
                  <a:pt x="1135800" y="625554"/>
                </a:lnTo>
                <a:lnTo>
                  <a:pt x="1166094" y="576847"/>
                </a:lnTo>
                <a:lnTo>
                  <a:pt x="1198489" y="529502"/>
                </a:lnTo>
                <a:lnTo>
                  <a:pt x="1233213" y="483590"/>
                </a:lnTo>
                <a:lnTo>
                  <a:pt x="1270490" y="439184"/>
                </a:lnTo>
                <a:lnTo>
                  <a:pt x="1310547" y="396355"/>
                </a:lnTo>
                <a:lnTo>
                  <a:pt x="1353608" y="355175"/>
                </a:lnTo>
                <a:lnTo>
                  <a:pt x="1399900" y="315716"/>
                </a:lnTo>
                <a:lnTo>
                  <a:pt x="1449649" y="278051"/>
                </a:lnTo>
                <a:lnTo>
                  <a:pt x="1503078" y="242250"/>
                </a:lnTo>
                <a:lnTo>
                  <a:pt x="1560416" y="208386"/>
                </a:lnTo>
                <a:lnTo>
                  <a:pt x="1621886" y="176531"/>
                </a:lnTo>
                <a:lnTo>
                  <a:pt x="1687714" y="146757"/>
                </a:lnTo>
                <a:lnTo>
                  <a:pt x="1758127" y="119135"/>
                </a:lnTo>
                <a:lnTo>
                  <a:pt x="1795123" y="106154"/>
                </a:lnTo>
                <a:lnTo>
                  <a:pt x="1833350" y="93738"/>
                </a:lnTo>
                <a:lnTo>
                  <a:pt x="1872835" y="81896"/>
                </a:lnTo>
                <a:lnTo>
                  <a:pt x="1913607" y="70637"/>
                </a:lnTo>
                <a:lnTo>
                  <a:pt x="1955695" y="59970"/>
                </a:lnTo>
                <a:lnTo>
                  <a:pt x="1999126" y="49904"/>
                </a:lnTo>
                <a:lnTo>
                  <a:pt x="2043929" y="40448"/>
                </a:lnTo>
                <a:lnTo>
                  <a:pt x="2090131" y="31611"/>
                </a:lnTo>
                <a:lnTo>
                  <a:pt x="2137762" y="23403"/>
                </a:lnTo>
                <a:lnTo>
                  <a:pt x="2186849" y="15831"/>
                </a:lnTo>
                <a:lnTo>
                  <a:pt x="2237420" y="8905"/>
                </a:lnTo>
                <a:lnTo>
                  <a:pt x="2289504" y="2634"/>
                </a:lnTo>
                <a:lnTo>
                  <a:pt x="2314704" y="0"/>
                </a:lnTo>
                <a:lnTo>
                  <a:pt x="2314704" y="242439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6296" y="503825"/>
            <a:ext cx="30721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20" dirty="0"/>
              <a:t> </a:t>
            </a:r>
            <a:r>
              <a:rPr spc="-135" dirty="0"/>
              <a:t>negocios</a:t>
            </a:r>
            <a:r>
              <a:rPr spc="-220" dirty="0"/>
              <a:t> </a:t>
            </a:r>
            <a:r>
              <a:rPr b="0" spc="-100" dirty="0">
                <a:latin typeface="Trebuchet MS"/>
                <a:cs typeface="Trebuchet MS"/>
              </a:rPr>
              <a:t>Energía</a:t>
            </a:r>
          </a:p>
        </p:txBody>
      </p:sp>
      <p:sp>
        <p:nvSpPr>
          <p:cNvPr id="3" name="object 3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2049" y="1350074"/>
            <a:ext cx="7153909" cy="272415"/>
          </a:xfrm>
          <a:custGeom>
            <a:avLst/>
            <a:gdLst/>
            <a:ahLst/>
            <a:cxnLst/>
            <a:rect l="l" t="t" r="r" b="b"/>
            <a:pathLst>
              <a:path w="7153909" h="272415">
                <a:moveTo>
                  <a:pt x="7108099" y="272399"/>
                </a:moveTo>
                <a:lnTo>
                  <a:pt x="45400" y="272399"/>
                </a:lnTo>
                <a:lnTo>
                  <a:pt x="27728" y="268832"/>
                </a:lnTo>
                <a:lnTo>
                  <a:pt x="13297" y="259102"/>
                </a:lnTo>
                <a:lnTo>
                  <a:pt x="3567" y="244671"/>
                </a:lnTo>
                <a:lnTo>
                  <a:pt x="0" y="226999"/>
                </a:lnTo>
                <a:lnTo>
                  <a:pt x="0" y="45400"/>
                </a:lnTo>
                <a:lnTo>
                  <a:pt x="3567" y="27728"/>
                </a:lnTo>
                <a:lnTo>
                  <a:pt x="13297" y="13297"/>
                </a:lnTo>
                <a:lnTo>
                  <a:pt x="27728" y="3567"/>
                </a:lnTo>
                <a:lnTo>
                  <a:pt x="45400" y="0"/>
                </a:lnTo>
                <a:lnTo>
                  <a:pt x="7108099" y="0"/>
                </a:lnTo>
                <a:lnTo>
                  <a:pt x="7145872" y="20212"/>
                </a:lnTo>
                <a:lnTo>
                  <a:pt x="7153499" y="45400"/>
                </a:lnTo>
                <a:lnTo>
                  <a:pt x="7153499" y="226999"/>
                </a:lnTo>
                <a:lnTo>
                  <a:pt x="7149932" y="244671"/>
                </a:lnTo>
                <a:lnTo>
                  <a:pt x="7140202" y="259102"/>
                </a:lnTo>
                <a:lnTo>
                  <a:pt x="7125771" y="268832"/>
                </a:lnTo>
                <a:lnTo>
                  <a:pt x="7108099" y="2723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8372" y="1361688"/>
            <a:ext cx="67462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Paneles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rebuchet MS"/>
                <a:cs typeface="Trebuchet MS"/>
              </a:rPr>
              <a:t>solares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en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instituciones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5" dirty="0">
                <a:solidFill>
                  <a:srgbClr val="FFFFFF"/>
                </a:solidFill>
                <a:latin typeface="Trebuchet MS"/>
                <a:cs typeface="Trebuchet MS"/>
              </a:rPr>
              <a:t>educativas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contribuyen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calidad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ambiental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rebuchet MS"/>
                <a:cs typeface="Trebuchet MS"/>
              </a:rPr>
              <a:t>ciudad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0287" y="1826203"/>
            <a:ext cx="3688715" cy="2987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300" spc="-85" dirty="0">
                <a:latin typeface="Trebuchet MS"/>
                <a:cs typeface="Trebuchet MS"/>
              </a:rPr>
              <a:t>La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generación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fotovoltaica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asegura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funcionamiento </a:t>
            </a:r>
            <a:r>
              <a:rPr sz="1300" spc="-55" dirty="0">
                <a:latin typeface="Trebuchet MS"/>
                <a:cs typeface="Trebuchet MS"/>
              </a:rPr>
              <a:t>continuo de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institución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incluso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durante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cortes </a:t>
            </a:r>
            <a:r>
              <a:rPr sz="1300" spc="-80" dirty="0">
                <a:latin typeface="Trebuchet MS"/>
                <a:cs typeface="Trebuchet MS"/>
              </a:rPr>
              <a:t>eléctricos,</a:t>
            </a:r>
            <a:r>
              <a:rPr sz="1300" spc="-3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proporcionando</a:t>
            </a:r>
            <a:r>
              <a:rPr sz="1300" spc="-3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energía</a:t>
            </a:r>
            <a:r>
              <a:rPr sz="1300" spc="-3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para</a:t>
            </a:r>
            <a:r>
              <a:rPr sz="1300" spc="-3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sistemas</a:t>
            </a:r>
            <a:r>
              <a:rPr sz="1300" spc="-3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y </a:t>
            </a:r>
            <a:r>
              <a:rPr sz="1300" spc="-55" dirty="0">
                <a:latin typeface="Trebuchet MS"/>
                <a:cs typeface="Trebuchet MS"/>
              </a:rPr>
              <a:t>conservación de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alimentos.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Según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100" dirty="0">
                <a:latin typeface="Trebuchet MS"/>
                <a:cs typeface="Trebuchet MS"/>
              </a:rPr>
              <a:t>Juan</a:t>
            </a:r>
            <a:r>
              <a:rPr sz="1300" spc="-50" dirty="0">
                <a:latin typeface="Trebuchet MS"/>
                <a:cs typeface="Trebuchet MS"/>
              </a:rPr>
              <a:t> Carlos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Correa </a:t>
            </a:r>
            <a:r>
              <a:rPr sz="1300" spc="-90" dirty="0">
                <a:latin typeface="Trebuchet MS"/>
                <a:cs typeface="Trebuchet MS"/>
              </a:rPr>
              <a:t>Escobar,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rector</a:t>
            </a:r>
            <a:r>
              <a:rPr sz="1300" spc="-55" dirty="0">
                <a:latin typeface="Trebuchet MS"/>
                <a:cs typeface="Trebuchet MS"/>
              </a:rPr>
              <a:t> de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Institución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Educativa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Montebello, </a:t>
            </a:r>
            <a:r>
              <a:rPr sz="1300" spc="-45" dirty="0">
                <a:latin typeface="Trebuchet MS"/>
                <a:cs typeface="Trebuchet MS"/>
              </a:rPr>
              <a:t>sede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Antonio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90" dirty="0">
                <a:latin typeface="Trebuchet MS"/>
                <a:cs typeface="Trebuchet MS"/>
              </a:rPr>
              <a:t>Ricaurte,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50" dirty="0">
                <a:latin typeface="Trebuchet MS"/>
                <a:cs typeface="Trebuchet MS"/>
              </a:rPr>
              <a:t> sistema </a:t>
            </a:r>
            <a:r>
              <a:rPr sz="1300" spc="-70" dirty="0">
                <a:latin typeface="Trebuchet MS"/>
                <a:cs typeface="Trebuchet MS"/>
              </a:rPr>
              <a:t>también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respalda </a:t>
            </a:r>
            <a:r>
              <a:rPr sz="1300" spc="-50" dirty="0">
                <a:latin typeface="Trebuchet MS"/>
                <a:cs typeface="Trebuchet MS"/>
              </a:rPr>
              <a:t>una </a:t>
            </a:r>
            <a:r>
              <a:rPr sz="1300" spc="-55" dirty="0">
                <a:latin typeface="Trebuchet MS"/>
                <a:cs typeface="Trebuchet MS"/>
              </a:rPr>
              <a:t>propuesta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pedagógica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sobre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importancia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las </a:t>
            </a:r>
            <a:r>
              <a:rPr sz="1300" spc="-55" dirty="0">
                <a:latin typeface="Trebuchet MS"/>
                <a:cs typeface="Trebuchet MS"/>
              </a:rPr>
              <a:t>energías</a:t>
            </a:r>
            <a:r>
              <a:rPr sz="1300" spc="-3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alternativas.</a:t>
            </a:r>
            <a:endParaRPr sz="1300">
              <a:latin typeface="Trebuchet MS"/>
              <a:cs typeface="Trebuchet MS"/>
            </a:endParaRPr>
          </a:p>
          <a:p>
            <a:pPr marL="12700" marR="80645">
              <a:lnSpc>
                <a:spcPct val="114999"/>
              </a:lnSpc>
            </a:pPr>
            <a:r>
              <a:rPr sz="1300" spc="-114" dirty="0">
                <a:latin typeface="Trebuchet MS"/>
                <a:cs typeface="Trebuchet MS"/>
              </a:rPr>
              <a:t>“El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proyecto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ha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tenido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un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impacto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importante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para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la </a:t>
            </a:r>
            <a:r>
              <a:rPr sz="1300" spc="-55" dirty="0">
                <a:latin typeface="Trebuchet MS"/>
                <a:cs typeface="Trebuchet MS"/>
              </a:rPr>
              <a:t>comunidad </a:t>
            </a:r>
            <a:r>
              <a:rPr sz="1300" spc="-70" dirty="0">
                <a:latin typeface="Trebuchet MS"/>
                <a:cs typeface="Trebuchet MS"/>
              </a:rPr>
              <a:t>educativa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ha</a:t>
            </a:r>
            <a:r>
              <a:rPr sz="1300" spc="-55" dirty="0">
                <a:latin typeface="Trebuchet MS"/>
                <a:cs typeface="Trebuchet MS"/>
              </a:rPr>
              <a:t> permitido </a:t>
            </a:r>
            <a:r>
              <a:rPr sz="1300" spc="-10" dirty="0">
                <a:latin typeface="Trebuchet MS"/>
                <a:cs typeface="Trebuchet MS"/>
              </a:rPr>
              <a:t>dinamizar </a:t>
            </a:r>
            <a:r>
              <a:rPr sz="1300" spc="-70" dirty="0">
                <a:latin typeface="Trebuchet MS"/>
                <a:cs typeface="Trebuchet MS"/>
              </a:rPr>
              <a:t>prácticas</a:t>
            </a:r>
            <a:r>
              <a:rPr sz="1300" spc="-55" dirty="0">
                <a:latin typeface="Trebuchet MS"/>
                <a:cs typeface="Trebuchet MS"/>
              </a:rPr>
              <a:t> que </a:t>
            </a:r>
            <a:r>
              <a:rPr sz="1300" spc="-45" dirty="0">
                <a:latin typeface="Trebuchet MS"/>
                <a:cs typeface="Trebuchet MS"/>
              </a:rPr>
              <a:t>buscan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entender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importancia</a:t>
            </a:r>
            <a:r>
              <a:rPr sz="1300" spc="-55" dirty="0">
                <a:latin typeface="Trebuchet MS"/>
                <a:cs typeface="Trebuchet MS"/>
              </a:rPr>
              <a:t> de </a:t>
            </a:r>
            <a:r>
              <a:rPr sz="1300" spc="-25" dirty="0">
                <a:latin typeface="Trebuchet MS"/>
                <a:cs typeface="Trebuchet MS"/>
              </a:rPr>
              <a:t>las </a:t>
            </a:r>
            <a:r>
              <a:rPr sz="1300" spc="-55" dirty="0">
                <a:latin typeface="Trebuchet MS"/>
                <a:cs typeface="Trebuchet MS"/>
              </a:rPr>
              <a:t>energías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limpias</a:t>
            </a:r>
            <a:r>
              <a:rPr sz="1300" spc="-65" dirty="0">
                <a:latin typeface="Trebuchet MS"/>
                <a:cs typeface="Trebuchet MS"/>
              </a:rPr>
              <a:t> y el </a:t>
            </a:r>
            <a:r>
              <a:rPr sz="1300" spc="-50" dirty="0">
                <a:latin typeface="Trebuchet MS"/>
                <a:cs typeface="Trebuchet MS"/>
              </a:rPr>
              <a:t>proceso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transformación </a:t>
            </a:r>
            <a:r>
              <a:rPr sz="1300" spc="-75" dirty="0">
                <a:latin typeface="Trebuchet MS"/>
                <a:cs typeface="Trebuchet MS"/>
              </a:rPr>
              <a:t>energética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del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país.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97869" y="1826203"/>
            <a:ext cx="3440429" cy="1164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300" spc="-80" dirty="0">
                <a:latin typeface="Trebuchet MS"/>
                <a:cs typeface="Trebuchet MS"/>
              </a:rPr>
              <a:t>Además,</a:t>
            </a:r>
            <a:r>
              <a:rPr sz="1300" spc="-2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muchos</a:t>
            </a:r>
            <a:r>
              <a:rPr sz="1300" spc="-2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estudiantes</a:t>
            </a:r>
            <a:r>
              <a:rPr sz="1300" spc="-2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exploran</a:t>
            </a:r>
            <a:r>
              <a:rPr sz="1300" spc="-2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la </a:t>
            </a:r>
            <a:r>
              <a:rPr sz="1300" spc="-40" dirty="0">
                <a:latin typeface="Trebuchet MS"/>
                <a:cs typeface="Trebuchet MS"/>
              </a:rPr>
              <a:t>posibilidad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vincularse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a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carreras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tecnológicas </a:t>
            </a:r>
            <a:r>
              <a:rPr sz="1300" spc="-55" dirty="0">
                <a:latin typeface="Trebuchet MS"/>
                <a:cs typeface="Trebuchet MS"/>
              </a:rPr>
              <a:t>que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abarque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redes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eléctricas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a </a:t>
            </a:r>
            <a:r>
              <a:rPr sz="1300" spc="-70" dirty="0">
                <a:latin typeface="Trebuchet MS"/>
                <a:cs typeface="Trebuchet MS"/>
              </a:rPr>
              <a:t>través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paneles </a:t>
            </a:r>
            <a:r>
              <a:rPr sz="1300" spc="-40" dirty="0">
                <a:latin typeface="Trebuchet MS"/>
                <a:cs typeface="Trebuchet MS"/>
              </a:rPr>
              <a:t>solares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mantenimiento</a:t>
            </a:r>
            <a:r>
              <a:rPr sz="1300" spc="-55" dirty="0">
                <a:latin typeface="Trebuchet MS"/>
                <a:cs typeface="Trebuchet MS"/>
              </a:rPr>
              <a:t> de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estos,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brindándoles </a:t>
            </a:r>
            <a:r>
              <a:rPr sz="1300" spc="-40" dirty="0">
                <a:latin typeface="Trebuchet MS"/>
                <a:cs typeface="Trebuchet MS"/>
              </a:rPr>
              <a:t>posibilidades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laborales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a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120" dirty="0">
                <a:latin typeface="Trebuchet MS"/>
                <a:cs typeface="Trebuchet MS"/>
              </a:rPr>
              <a:t>futuro.”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Puntualizó.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97869" y="3117793"/>
            <a:ext cx="3345179" cy="1392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instalaron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114" dirty="0">
                <a:latin typeface="Trebuchet MS"/>
                <a:cs typeface="Trebuchet MS"/>
              </a:rPr>
              <a:t>18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paneles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en</a:t>
            </a:r>
            <a:r>
              <a:rPr sz="1300" spc="-65" dirty="0">
                <a:latin typeface="Trebuchet MS"/>
                <a:cs typeface="Trebuchet MS"/>
              </a:rPr>
              <a:t> el </a:t>
            </a:r>
            <a:r>
              <a:rPr sz="1300" spc="-80" dirty="0">
                <a:latin typeface="Trebuchet MS"/>
                <a:cs typeface="Trebuchet MS"/>
              </a:rPr>
              <a:t>plantel,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generando un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ahorro del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dirty="0">
                <a:latin typeface="Trebuchet MS"/>
                <a:cs typeface="Trebuchet MS"/>
              </a:rPr>
              <a:t>30%</a:t>
            </a:r>
            <a:r>
              <a:rPr sz="1300" spc="-55" dirty="0">
                <a:latin typeface="Trebuchet MS"/>
                <a:cs typeface="Trebuchet MS"/>
              </a:rPr>
              <a:t> en </a:t>
            </a:r>
            <a:r>
              <a:rPr sz="1300" spc="-60" dirty="0">
                <a:latin typeface="Trebuchet MS"/>
                <a:cs typeface="Trebuchet MS"/>
              </a:rPr>
              <a:t>la </a:t>
            </a:r>
            <a:r>
              <a:rPr sz="1300" spc="-80" dirty="0">
                <a:latin typeface="Trebuchet MS"/>
                <a:cs typeface="Trebuchet MS"/>
              </a:rPr>
              <a:t>factura</a:t>
            </a:r>
            <a:r>
              <a:rPr sz="1300" spc="-55" dirty="0">
                <a:latin typeface="Trebuchet MS"/>
                <a:cs typeface="Trebuchet MS"/>
              </a:rPr>
              <a:t> de </a:t>
            </a:r>
            <a:r>
              <a:rPr sz="1300" spc="-65" dirty="0">
                <a:latin typeface="Trebuchet MS"/>
                <a:cs typeface="Trebuchet MS"/>
              </a:rPr>
              <a:t>energía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para los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110" dirty="0">
                <a:latin typeface="Trebuchet MS"/>
                <a:cs typeface="Trebuchet MS"/>
              </a:rPr>
              <a:t>1,500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estudiantes</a:t>
            </a:r>
            <a:r>
              <a:rPr sz="1300" spc="-3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Montebello.</a:t>
            </a:r>
            <a:r>
              <a:rPr sz="1300" spc="-3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EMCALI </a:t>
            </a:r>
            <a:r>
              <a:rPr sz="1300" spc="-55" dirty="0">
                <a:latin typeface="Trebuchet MS"/>
                <a:cs typeface="Trebuchet MS"/>
              </a:rPr>
              <a:t>invirtió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90" dirty="0">
                <a:latin typeface="Trebuchet MS"/>
                <a:cs typeface="Trebuchet MS"/>
              </a:rPr>
              <a:t>cerca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85" dirty="0">
                <a:latin typeface="Trebuchet MS"/>
                <a:cs typeface="Trebuchet MS"/>
              </a:rPr>
              <a:t>$82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millones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en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esta </a:t>
            </a:r>
            <a:r>
              <a:rPr sz="1300" spc="-60" dirty="0">
                <a:latin typeface="Trebuchet MS"/>
                <a:cs typeface="Trebuchet MS"/>
              </a:rPr>
              <a:t>transformación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energética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en</a:t>
            </a:r>
            <a:r>
              <a:rPr sz="1300" spc="-35" dirty="0">
                <a:latin typeface="Trebuchet MS"/>
                <a:cs typeface="Trebuchet MS"/>
              </a:rPr>
              <a:t> las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instituciones educativas.</a:t>
            </a:r>
            <a:endParaRPr sz="1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04375"/>
            <a:ext cx="7595870" cy="3839210"/>
            <a:chOff x="0" y="1304375"/>
            <a:chExt cx="7595870" cy="3839210"/>
          </a:xfrm>
        </p:grpSpPr>
        <p:sp>
          <p:nvSpPr>
            <p:cNvPr id="3" name="object 3"/>
            <p:cNvSpPr/>
            <p:nvPr/>
          </p:nvSpPr>
          <p:spPr>
            <a:xfrm>
              <a:off x="0" y="2711347"/>
              <a:ext cx="2397125" cy="2432685"/>
            </a:xfrm>
            <a:custGeom>
              <a:avLst/>
              <a:gdLst/>
              <a:ahLst/>
              <a:cxnLst/>
              <a:rect l="l" t="t" r="r" b="b"/>
              <a:pathLst>
                <a:path w="2397125" h="2432685">
                  <a:moveTo>
                    <a:pt x="2396667" y="2432152"/>
                  </a:moveTo>
                  <a:lnTo>
                    <a:pt x="0" y="2432152"/>
                  </a:lnTo>
                  <a:lnTo>
                    <a:pt x="0" y="0"/>
                  </a:lnTo>
                  <a:lnTo>
                    <a:pt x="53539" y="4785"/>
                  </a:lnTo>
                  <a:lnTo>
                    <a:pt x="107164" y="10392"/>
                  </a:lnTo>
                  <a:lnTo>
                    <a:pt x="159247" y="16663"/>
                  </a:lnTo>
                  <a:lnTo>
                    <a:pt x="209819" y="23589"/>
                  </a:lnTo>
                  <a:lnTo>
                    <a:pt x="258906" y="31161"/>
                  </a:lnTo>
                  <a:lnTo>
                    <a:pt x="306536" y="39369"/>
                  </a:lnTo>
                  <a:lnTo>
                    <a:pt x="352739" y="48206"/>
                  </a:lnTo>
                  <a:lnTo>
                    <a:pt x="397541" y="57662"/>
                  </a:lnTo>
                  <a:lnTo>
                    <a:pt x="440972" y="67728"/>
                  </a:lnTo>
                  <a:lnTo>
                    <a:pt x="483060" y="78395"/>
                  </a:lnTo>
                  <a:lnTo>
                    <a:pt x="523832" y="89654"/>
                  </a:lnTo>
                  <a:lnTo>
                    <a:pt x="563318" y="101496"/>
                  </a:lnTo>
                  <a:lnTo>
                    <a:pt x="601544" y="113912"/>
                  </a:lnTo>
                  <a:lnTo>
                    <a:pt x="638540" y="126893"/>
                  </a:lnTo>
                  <a:lnTo>
                    <a:pt x="674334" y="140430"/>
                  </a:lnTo>
                  <a:lnTo>
                    <a:pt x="742426" y="169137"/>
                  </a:lnTo>
                  <a:lnTo>
                    <a:pt x="806047" y="199961"/>
                  </a:lnTo>
                  <a:lnTo>
                    <a:pt x="865423" y="232829"/>
                  </a:lnTo>
                  <a:lnTo>
                    <a:pt x="920778" y="267671"/>
                  </a:lnTo>
                  <a:lnTo>
                    <a:pt x="972339" y="304413"/>
                  </a:lnTo>
                  <a:lnTo>
                    <a:pt x="1020331" y="342984"/>
                  </a:lnTo>
                  <a:lnTo>
                    <a:pt x="1064979" y="383312"/>
                  </a:lnTo>
                  <a:lnTo>
                    <a:pt x="1106510" y="425325"/>
                  </a:lnTo>
                  <a:lnTo>
                    <a:pt x="1145149" y="468952"/>
                  </a:lnTo>
                  <a:lnTo>
                    <a:pt x="1181121" y="514120"/>
                  </a:lnTo>
                  <a:lnTo>
                    <a:pt x="1214653" y="560758"/>
                  </a:lnTo>
                  <a:lnTo>
                    <a:pt x="1245969" y="608793"/>
                  </a:lnTo>
                  <a:lnTo>
                    <a:pt x="1275295" y="658154"/>
                  </a:lnTo>
                  <a:lnTo>
                    <a:pt x="1302858" y="708768"/>
                  </a:lnTo>
                  <a:lnTo>
                    <a:pt x="1328882" y="760565"/>
                  </a:lnTo>
                  <a:lnTo>
                    <a:pt x="1353593" y="813472"/>
                  </a:lnTo>
                  <a:lnTo>
                    <a:pt x="1377216" y="867416"/>
                  </a:lnTo>
                  <a:lnTo>
                    <a:pt x="1399978" y="922327"/>
                  </a:lnTo>
                  <a:lnTo>
                    <a:pt x="1422104" y="978132"/>
                  </a:lnTo>
                  <a:lnTo>
                    <a:pt x="1443820" y="1034760"/>
                  </a:lnTo>
                  <a:lnTo>
                    <a:pt x="1465351" y="1092138"/>
                  </a:lnTo>
                  <a:lnTo>
                    <a:pt x="1497794" y="1179454"/>
                  </a:lnTo>
                  <a:lnTo>
                    <a:pt x="1508760" y="1208857"/>
                  </a:lnTo>
                  <a:lnTo>
                    <a:pt x="1531090" y="1268055"/>
                  </a:lnTo>
                  <a:lnTo>
                    <a:pt x="1554137" y="1327716"/>
                  </a:lnTo>
                  <a:lnTo>
                    <a:pt x="1578128" y="1387768"/>
                  </a:lnTo>
                  <a:lnTo>
                    <a:pt x="1603287" y="1448139"/>
                  </a:lnTo>
                  <a:lnTo>
                    <a:pt x="1629841" y="1508757"/>
                  </a:lnTo>
                  <a:lnTo>
                    <a:pt x="1658014" y="1569550"/>
                  </a:lnTo>
                  <a:lnTo>
                    <a:pt x="1688034" y="1630447"/>
                  </a:lnTo>
                  <a:lnTo>
                    <a:pt x="1720124" y="1691375"/>
                  </a:lnTo>
                  <a:lnTo>
                    <a:pt x="1754511" y="1752263"/>
                  </a:lnTo>
                  <a:lnTo>
                    <a:pt x="1791421" y="1813039"/>
                  </a:lnTo>
                  <a:lnTo>
                    <a:pt x="1831079" y="1873630"/>
                  </a:lnTo>
                  <a:lnTo>
                    <a:pt x="1873710" y="1933965"/>
                  </a:lnTo>
                  <a:lnTo>
                    <a:pt x="1919540" y="1993972"/>
                  </a:lnTo>
                  <a:lnTo>
                    <a:pt x="1943726" y="2023830"/>
                  </a:lnTo>
                  <a:lnTo>
                    <a:pt x="1968795" y="2053579"/>
                  </a:lnTo>
                  <a:lnTo>
                    <a:pt x="1994778" y="2083210"/>
                  </a:lnTo>
                  <a:lnTo>
                    <a:pt x="2021701" y="2112714"/>
                  </a:lnTo>
                  <a:lnTo>
                    <a:pt x="2049593" y="2142083"/>
                  </a:lnTo>
                  <a:lnTo>
                    <a:pt x="2078483" y="2171306"/>
                  </a:lnTo>
                  <a:lnTo>
                    <a:pt x="2108397" y="2200375"/>
                  </a:lnTo>
                  <a:lnTo>
                    <a:pt x="2139366" y="2229282"/>
                  </a:lnTo>
                  <a:lnTo>
                    <a:pt x="2171416" y="2258017"/>
                  </a:lnTo>
                  <a:lnTo>
                    <a:pt x="2204576" y="2286570"/>
                  </a:lnTo>
                  <a:lnTo>
                    <a:pt x="2238875" y="2314934"/>
                  </a:lnTo>
                  <a:lnTo>
                    <a:pt x="2274340" y="2343099"/>
                  </a:lnTo>
                  <a:lnTo>
                    <a:pt x="2310999" y="2371056"/>
                  </a:lnTo>
                  <a:lnTo>
                    <a:pt x="2348881" y="2398797"/>
                  </a:lnTo>
                  <a:lnTo>
                    <a:pt x="2388015" y="2426311"/>
                  </a:lnTo>
                  <a:lnTo>
                    <a:pt x="2396667" y="243215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48449" y="1304375"/>
              <a:ext cx="6047105" cy="3657600"/>
            </a:xfrm>
            <a:custGeom>
              <a:avLst/>
              <a:gdLst/>
              <a:ahLst/>
              <a:cxnLst/>
              <a:rect l="l" t="t" r="r" b="b"/>
              <a:pathLst>
                <a:path w="6047105" h="3657600">
                  <a:moveTo>
                    <a:pt x="5437587" y="3656999"/>
                  </a:moveTo>
                  <a:lnTo>
                    <a:pt x="609512" y="3656999"/>
                  </a:lnTo>
                  <a:lnTo>
                    <a:pt x="561879" y="3655166"/>
                  </a:lnTo>
                  <a:lnTo>
                    <a:pt x="515248" y="3649755"/>
                  </a:lnTo>
                  <a:lnTo>
                    <a:pt x="469756" y="3640902"/>
                  </a:lnTo>
                  <a:lnTo>
                    <a:pt x="425538" y="3628743"/>
                  </a:lnTo>
                  <a:lnTo>
                    <a:pt x="382728" y="3613413"/>
                  </a:lnTo>
                  <a:lnTo>
                    <a:pt x="341464" y="3595048"/>
                  </a:lnTo>
                  <a:lnTo>
                    <a:pt x="301879" y="3573783"/>
                  </a:lnTo>
                  <a:lnTo>
                    <a:pt x="264110" y="3549754"/>
                  </a:lnTo>
                  <a:lnTo>
                    <a:pt x="228293" y="3523096"/>
                  </a:lnTo>
                  <a:lnTo>
                    <a:pt x="194562" y="3493946"/>
                  </a:lnTo>
                  <a:lnTo>
                    <a:pt x="163053" y="3462437"/>
                  </a:lnTo>
                  <a:lnTo>
                    <a:pt x="133902" y="3428706"/>
                  </a:lnTo>
                  <a:lnTo>
                    <a:pt x="107245" y="3392889"/>
                  </a:lnTo>
                  <a:lnTo>
                    <a:pt x="83216" y="3355120"/>
                  </a:lnTo>
                  <a:lnTo>
                    <a:pt x="61951" y="3315535"/>
                  </a:lnTo>
                  <a:lnTo>
                    <a:pt x="43586" y="3274271"/>
                  </a:lnTo>
                  <a:lnTo>
                    <a:pt x="28256" y="3231461"/>
                  </a:lnTo>
                  <a:lnTo>
                    <a:pt x="16097" y="3187243"/>
                  </a:lnTo>
                  <a:lnTo>
                    <a:pt x="7244" y="3141751"/>
                  </a:lnTo>
                  <a:lnTo>
                    <a:pt x="1833" y="3095120"/>
                  </a:lnTo>
                  <a:lnTo>
                    <a:pt x="0" y="3047487"/>
                  </a:lnTo>
                  <a:lnTo>
                    <a:pt x="0" y="609512"/>
                  </a:lnTo>
                  <a:lnTo>
                    <a:pt x="1833" y="561879"/>
                  </a:lnTo>
                  <a:lnTo>
                    <a:pt x="7244" y="515248"/>
                  </a:lnTo>
                  <a:lnTo>
                    <a:pt x="16097" y="469756"/>
                  </a:lnTo>
                  <a:lnTo>
                    <a:pt x="28256" y="425538"/>
                  </a:lnTo>
                  <a:lnTo>
                    <a:pt x="43586" y="382728"/>
                  </a:lnTo>
                  <a:lnTo>
                    <a:pt x="61951" y="341464"/>
                  </a:lnTo>
                  <a:lnTo>
                    <a:pt x="83216" y="301879"/>
                  </a:lnTo>
                  <a:lnTo>
                    <a:pt x="107245" y="264110"/>
                  </a:lnTo>
                  <a:lnTo>
                    <a:pt x="133902" y="228293"/>
                  </a:lnTo>
                  <a:lnTo>
                    <a:pt x="163053" y="194562"/>
                  </a:lnTo>
                  <a:lnTo>
                    <a:pt x="194562" y="163053"/>
                  </a:lnTo>
                  <a:lnTo>
                    <a:pt x="228293" y="133902"/>
                  </a:lnTo>
                  <a:lnTo>
                    <a:pt x="264110" y="107245"/>
                  </a:lnTo>
                  <a:lnTo>
                    <a:pt x="301879" y="83216"/>
                  </a:lnTo>
                  <a:lnTo>
                    <a:pt x="341464" y="61951"/>
                  </a:lnTo>
                  <a:lnTo>
                    <a:pt x="382728" y="43586"/>
                  </a:lnTo>
                  <a:lnTo>
                    <a:pt x="425538" y="28256"/>
                  </a:lnTo>
                  <a:lnTo>
                    <a:pt x="469756" y="16097"/>
                  </a:lnTo>
                  <a:lnTo>
                    <a:pt x="515248" y="7244"/>
                  </a:lnTo>
                  <a:lnTo>
                    <a:pt x="561879" y="1833"/>
                  </a:lnTo>
                  <a:lnTo>
                    <a:pt x="609512" y="0"/>
                  </a:lnTo>
                  <a:lnTo>
                    <a:pt x="5437587" y="0"/>
                  </a:lnTo>
                  <a:lnTo>
                    <a:pt x="5485850" y="1912"/>
                  </a:lnTo>
                  <a:lnTo>
                    <a:pt x="5533511" y="7592"/>
                  </a:lnTo>
                  <a:lnTo>
                    <a:pt x="5580366" y="16956"/>
                  </a:lnTo>
                  <a:lnTo>
                    <a:pt x="5626210" y="29919"/>
                  </a:lnTo>
                  <a:lnTo>
                    <a:pt x="5670838" y="46396"/>
                  </a:lnTo>
                  <a:lnTo>
                    <a:pt x="5714045" y="66302"/>
                  </a:lnTo>
                  <a:lnTo>
                    <a:pt x="5755627" y="89552"/>
                  </a:lnTo>
                  <a:lnTo>
                    <a:pt x="5795380" y="116062"/>
                  </a:lnTo>
                  <a:lnTo>
                    <a:pt x="5833098" y="145747"/>
                  </a:lnTo>
                  <a:lnTo>
                    <a:pt x="5868577" y="178521"/>
                  </a:lnTo>
                  <a:lnTo>
                    <a:pt x="5901352" y="214001"/>
                  </a:lnTo>
                  <a:lnTo>
                    <a:pt x="5931037" y="251719"/>
                  </a:lnTo>
                  <a:lnTo>
                    <a:pt x="5957547" y="291472"/>
                  </a:lnTo>
                  <a:lnTo>
                    <a:pt x="5980797" y="333054"/>
                  </a:lnTo>
                  <a:lnTo>
                    <a:pt x="6000703" y="376261"/>
                  </a:lnTo>
                  <a:lnTo>
                    <a:pt x="6017180" y="420889"/>
                  </a:lnTo>
                  <a:lnTo>
                    <a:pt x="6030142" y="466733"/>
                  </a:lnTo>
                  <a:lnTo>
                    <a:pt x="6039507" y="513587"/>
                  </a:lnTo>
                  <a:lnTo>
                    <a:pt x="6045187" y="561249"/>
                  </a:lnTo>
                  <a:lnTo>
                    <a:pt x="6047099" y="609512"/>
                  </a:lnTo>
                  <a:lnTo>
                    <a:pt x="6047099" y="3047487"/>
                  </a:lnTo>
                  <a:lnTo>
                    <a:pt x="6045266" y="3095120"/>
                  </a:lnTo>
                  <a:lnTo>
                    <a:pt x="6039855" y="3141751"/>
                  </a:lnTo>
                  <a:lnTo>
                    <a:pt x="6031002" y="3187243"/>
                  </a:lnTo>
                  <a:lnTo>
                    <a:pt x="6018843" y="3231461"/>
                  </a:lnTo>
                  <a:lnTo>
                    <a:pt x="6003513" y="3274271"/>
                  </a:lnTo>
                  <a:lnTo>
                    <a:pt x="5985148" y="3315535"/>
                  </a:lnTo>
                  <a:lnTo>
                    <a:pt x="5963883" y="3355120"/>
                  </a:lnTo>
                  <a:lnTo>
                    <a:pt x="5939854" y="3392889"/>
                  </a:lnTo>
                  <a:lnTo>
                    <a:pt x="5913196" y="3428706"/>
                  </a:lnTo>
                  <a:lnTo>
                    <a:pt x="5884045" y="3462437"/>
                  </a:lnTo>
                  <a:lnTo>
                    <a:pt x="5852537" y="3493946"/>
                  </a:lnTo>
                  <a:lnTo>
                    <a:pt x="5818806" y="3523096"/>
                  </a:lnTo>
                  <a:lnTo>
                    <a:pt x="5782988" y="3549754"/>
                  </a:lnTo>
                  <a:lnTo>
                    <a:pt x="5745220" y="3573783"/>
                  </a:lnTo>
                  <a:lnTo>
                    <a:pt x="5705635" y="3595048"/>
                  </a:lnTo>
                  <a:lnTo>
                    <a:pt x="5664370" y="3613413"/>
                  </a:lnTo>
                  <a:lnTo>
                    <a:pt x="5621561" y="3628743"/>
                  </a:lnTo>
                  <a:lnTo>
                    <a:pt x="5577343" y="3640902"/>
                  </a:lnTo>
                  <a:lnTo>
                    <a:pt x="5531850" y="3649755"/>
                  </a:lnTo>
                  <a:lnTo>
                    <a:pt x="5485220" y="3655166"/>
                  </a:lnTo>
                  <a:lnTo>
                    <a:pt x="5437587" y="3656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036296" y="503825"/>
            <a:ext cx="30721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40" dirty="0">
                <a:latin typeface="Trebuchet MS"/>
                <a:cs typeface="Trebuchet MS"/>
              </a:rPr>
              <a:t>Los</a:t>
            </a:r>
            <a:r>
              <a:rPr sz="2800" b="1" spc="-220" dirty="0">
                <a:latin typeface="Trebuchet MS"/>
                <a:cs typeface="Trebuchet MS"/>
              </a:rPr>
              <a:t> </a:t>
            </a:r>
            <a:r>
              <a:rPr sz="2800" b="1" spc="-135" dirty="0">
                <a:latin typeface="Trebuchet MS"/>
                <a:cs typeface="Trebuchet MS"/>
              </a:rPr>
              <a:t>negocios</a:t>
            </a:r>
            <a:r>
              <a:rPr sz="2800" b="1" spc="-220" dirty="0">
                <a:latin typeface="Trebuchet MS"/>
                <a:cs typeface="Trebuchet MS"/>
              </a:rPr>
              <a:t> </a:t>
            </a:r>
            <a:r>
              <a:rPr sz="2800" spc="-100" dirty="0">
                <a:latin typeface="Trebuchet MS"/>
                <a:cs typeface="Trebuchet MS"/>
              </a:rPr>
              <a:t>Energía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356683" y="1421950"/>
            <a:ext cx="25692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85" dirty="0">
                <a:latin typeface="Trebuchet MS"/>
                <a:cs typeface="Trebuchet MS"/>
              </a:rPr>
              <a:t>Indicadores</a:t>
            </a:r>
            <a:r>
              <a:rPr sz="1600" b="1" spc="-150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de</a:t>
            </a:r>
            <a:r>
              <a:rPr sz="1600" b="1" spc="-150" dirty="0">
                <a:latin typeface="Trebuchet MS"/>
                <a:cs typeface="Trebuchet MS"/>
              </a:rPr>
              <a:t> </a:t>
            </a:r>
            <a:r>
              <a:rPr sz="1600" b="1" spc="-40" dirty="0">
                <a:latin typeface="Trebuchet MS"/>
                <a:cs typeface="Trebuchet MS"/>
              </a:rPr>
              <a:t>calidad</a:t>
            </a:r>
            <a:r>
              <a:rPr sz="1600" b="1" spc="75" dirty="0">
                <a:latin typeface="Trebuchet MS"/>
                <a:cs typeface="Trebuchet MS"/>
              </a:rPr>
              <a:t> </a:t>
            </a:r>
            <a:r>
              <a:rPr sz="1600" b="1" spc="-155" dirty="0">
                <a:latin typeface="Trebuchet MS"/>
                <a:cs typeface="Trebuchet MS"/>
              </a:rPr>
              <a:t>UENE</a:t>
            </a:r>
            <a:r>
              <a:rPr sz="1600" b="1" spc="-150" dirty="0">
                <a:latin typeface="Trebuchet MS"/>
                <a:cs typeface="Trebuchet MS"/>
              </a:rPr>
              <a:t> </a:t>
            </a:r>
            <a:r>
              <a:rPr sz="1600" b="1" spc="-50" dirty="0">
                <a:latin typeface="Trebuchet MS"/>
                <a:cs typeface="Trebuchet MS"/>
              </a:rPr>
              <a:t>-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0249" y="1769675"/>
            <a:ext cx="5400674" cy="303847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0653" y="1017724"/>
            <a:ext cx="8282940" cy="3943985"/>
            <a:chOff x="430653" y="1017724"/>
            <a:chExt cx="8282940" cy="3943985"/>
          </a:xfrm>
        </p:grpSpPr>
        <p:sp>
          <p:nvSpPr>
            <p:cNvPr id="3" name="object 3"/>
            <p:cNvSpPr/>
            <p:nvPr/>
          </p:nvSpPr>
          <p:spPr>
            <a:xfrm>
              <a:off x="1548450" y="1304374"/>
              <a:ext cx="6047105" cy="3657600"/>
            </a:xfrm>
            <a:custGeom>
              <a:avLst/>
              <a:gdLst/>
              <a:ahLst/>
              <a:cxnLst/>
              <a:rect l="l" t="t" r="r" b="b"/>
              <a:pathLst>
                <a:path w="6047105" h="3657600">
                  <a:moveTo>
                    <a:pt x="5437587" y="3656999"/>
                  </a:moveTo>
                  <a:lnTo>
                    <a:pt x="609512" y="3656999"/>
                  </a:lnTo>
                  <a:lnTo>
                    <a:pt x="561879" y="3655166"/>
                  </a:lnTo>
                  <a:lnTo>
                    <a:pt x="515248" y="3649755"/>
                  </a:lnTo>
                  <a:lnTo>
                    <a:pt x="469756" y="3640902"/>
                  </a:lnTo>
                  <a:lnTo>
                    <a:pt x="425538" y="3628743"/>
                  </a:lnTo>
                  <a:lnTo>
                    <a:pt x="382728" y="3613413"/>
                  </a:lnTo>
                  <a:lnTo>
                    <a:pt x="341464" y="3595048"/>
                  </a:lnTo>
                  <a:lnTo>
                    <a:pt x="301879" y="3573783"/>
                  </a:lnTo>
                  <a:lnTo>
                    <a:pt x="264110" y="3549754"/>
                  </a:lnTo>
                  <a:lnTo>
                    <a:pt x="228293" y="3523096"/>
                  </a:lnTo>
                  <a:lnTo>
                    <a:pt x="194562" y="3493946"/>
                  </a:lnTo>
                  <a:lnTo>
                    <a:pt x="163053" y="3462437"/>
                  </a:lnTo>
                  <a:lnTo>
                    <a:pt x="133902" y="3428706"/>
                  </a:lnTo>
                  <a:lnTo>
                    <a:pt x="107245" y="3392889"/>
                  </a:lnTo>
                  <a:lnTo>
                    <a:pt x="83216" y="3355120"/>
                  </a:lnTo>
                  <a:lnTo>
                    <a:pt x="61951" y="3315535"/>
                  </a:lnTo>
                  <a:lnTo>
                    <a:pt x="43586" y="3274271"/>
                  </a:lnTo>
                  <a:lnTo>
                    <a:pt x="28256" y="3231461"/>
                  </a:lnTo>
                  <a:lnTo>
                    <a:pt x="16097" y="3187243"/>
                  </a:lnTo>
                  <a:lnTo>
                    <a:pt x="7244" y="3141751"/>
                  </a:lnTo>
                  <a:lnTo>
                    <a:pt x="1833" y="3095120"/>
                  </a:lnTo>
                  <a:lnTo>
                    <a:pt x="0" y="3047487"/>
                  </a:lnTo>
                  <a:lnTo>
                    <a:pt x="0" y="609512"/>
                  </a:lnTo>
                  <a:lnTo>
                    <a:pt x="1833" y="561879"/>
                  </a:lnTo>
                  <a:lnTo>
                    <a:pt x="7244" y="515248"/>
                  </a:lnTo>
                  <a:lnTo>
                    <a:pt x="16097" y="469756"/>
                  </a:lnTo>
                  <a:lnTo>
                    <a:pt x="28256" y="425538"/>
                  </a:lnTo>
                  <a:lnTo>
                    <a:pt x="43586" y="382728"/>
                  </a:lnTo>
                  <a:lnTo>
                    <a:pt x="61951" y="341464"/>
                  </a:lnTo>
                  <a:lnTo>
                    <a:pt x="83216" y="301879"/>
                  </a:lnTo>
                  <a:lnTo>
                    <a:pt x="107245" y="264110"/>
                  </a:lnTo>
                  <a:lnTo>
                    <a:pt x="133902" y="228293"/>
                  </a:lnTo>
                  <a:lnTo>
                    <a:pt x="163053" y="194562"/>
                  </a:lnTo>
                  <a:lnTo>
                    <a:pt x="194562" y="163053"/>
                  </a:lnTo>
                  <a:lnTo>
                    <a:pt x="228293" y="133902"/>
                  </a:lnTo>
                  <a:lnTo>
                    <a:pt x="264110" y="107245"/>
                  </a:lnTo>
                  <a:lnTo>
                    <a:pt x="301879" y="83216"/>
                  </a:lnTo>
                  <a:lnTo>
                    <a:pt x="341464" y="61951"/>
                  </a:lnTo>
                  <a:lnTo>
                    <a:pt x="382728" y="43586"/>
                  </a:lnTo>
                  <a:lnTo>
                    <a:pt x="425538" y="28256"/>
                  </a:lnTo>
                  <a:lnTo>
                    <a:pt x="469756" y="16097"/>
                  </a:lnTo>
                  <a:lnTo>
                    <a:pt x="515248" y="7244"/>
                  </a:lnTo>
                  <a:lnTo>
                    <a:pt x="561879" y="1833"/>
                  </a:lnTo>
                  <a:lnTo>
                    <a:pt x="609512" y="0"/>
                  </a:lnTo>
                  <a:lnTo>
                    <a:pt x="5437587" y="0"/>
                  </a:lnTo>
                  <a:lnTo>
                    <a:pt x="5485850" y="1912"/>
                  </a:lnTo>
                  <a:lnTo>
                    <a:pt x="5533511" y="7592"/>
                  </a:lnTo>
                  <a:lnTo>
                    <a:pt x="5580366" y="16956"/>
                  </a:lnTo>
                  <a:lnTo>
                    <a:pt x="5626210" y="29919"/>
                  </a:lnTo>
                  <a:lnTo>
                    <a:pt x="5670838" y="46396"/>
                  </a:lnTo>
                  <a:lnTo>
                    <a:pt x="5714045" y="66302"/>
                  </a:lnTo>
                  <a:lnTo>
                    <a:pt x="5755627" y="89552"/>
                  </a:lnTo>
                  <a:lnTo>
                    <a:pt x="5795380" y="116062"/>
                  </a:lnTo>
                  <a:lnTo>
                    <a:pt x="5833098" y="145747"/>
                  </a:lnTo>
                  <a:lnTo>
                    <a:pt x="5868577" y="178521"/>
                  </a:lnTo>
                  <a:lnTo>
                    <a:pt x="5901352" y="214001"/>
                  </a:lnTo>
                  <a:lnTo>
                    <a:pt x="5931037" y="251719"/>
                  </a:lnTo>
                  <a:lnTo>
                    <a:pt x="5957547" y="291472"/>
                  </a:lnTo>
                  <a:lnTo>
                    <a:pt x="5980797" y="333054"/>
                  </a:lnTo>
                  <a:lnTo>
                    <a:pt x="6000703" y="376261"/>
                  </a:lnTo>
                  <a:lnTo>
                    <a:pt x="6017180" y="420889"/>
                  </a:lnTo>
                  <a:lnTo>
                    <a:pt x="6030142" y="466733"/>
                  </a:lnTo>
                  <a:lnTo>
                    <a:pt x="6039507" y="513587"/>
                  </a:lnTo>
                  <a:lnTo>
                    <a:pt x="6045187" y="561249"/>
                  </a:lnTo>
                  <a:lnTo>
                    <a:pt x="6047099" y="609512"/>
                  </a:lnTo>
                  <a:lnTo>
                    <a:pt x="6047099" y="3047487"/>
                  </a:lnTo>
                  <a:lnTo>
                    <a:pt x="6045266" y="3095120"/>
                  </a:lnTo>
                  <a:lnTo>
                    <a:pt x="6039855" y="3141751"/>
                  </a:lnTo>
                  <a:lnTo>
                    <a:pt x="6031002" y="3187243"/>
                  </a:lnTo>
                  <a:lnTo>
                    <a:pt x="6018843" y="3231461"/>
                  </a:lnTo>
                  <a:lnTo>
                    <a:pt x="6003513" y="3274271"/>
                  </a:lnTo>
                  <a:lnTo>
                    <a:pt x="5985148" y="3315535"/>
                  </a:lnTo>
                  <a:lnTo>
                    <a:pt x="5963883" y="3355120"/>
                  </a:lnTo>
                  <a:lnTo>
                    <a:pt x="5939854" y="3392889"/>
                  </a:lnTo>
                  <a:lnTo>
                    <a:pt x="5913196" y="3428706"/>
                  </a:lnTo>
                  <a:lnTo>
                    <a:pt x="5884045" y="3462437"/>
                  </a:lnTo>
                  <a:lnTo>
                    <a:pt x="5852537" y="3493946"/>
                  </a:lnTo>
                  <a:lnTo>
                    <a:pt x="5818806" y="3523096"/>
                  </a:lnTo>
                  <a:lnTo>
                    <a:pt x="5782988" y="3549754"/>
                  </a:lnTo>
                  <a:lnTo>
                    <a:pt x="5745220" y="3573783"/>
                  </a:lnTo>
                  <a:lnTo>
                    <a:pt x="5705635" y="3595048"/>
                  </a:lnTo>
                  <a:lnTo>
                    <a:pt x="5664370" y="3613413"/>
                  </a:lnTo>
                  <a:lnTo>
                    <a:pt x="5621561" y="3628743"/>
                  </a:lnTo>
                  <a:lnTo>
                    <a:pt x="5577343" y="3640902"/>
                  </a:lnTo>
                  <a:lnTo>
                    <a:pt x="5531850" y="3649755"/>
                  </a:lnTo>
                  <a:lnTo>
                    <a:pt x="5485220" y="3655166"/>
                  </a:lnTo>
                  <a:lnTo>
                    <a:pt x="5437587" y="3656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30653" y="1017724"/>
              <a:ext cx="8282940" cy="115570"/>
            </a:xfrm>
            <a:custGeom>
              <a:avLst/>
              <a:gdLst/>
              <a:ahLst/>
              <a:cxnLst/>
              <a:rect l="l" t="t" r="r" b="b"/>
              <a:pathLst>
                <a:path w="8282940" h="115569">
                  <a:moveTo>
                    <a:pt x="82826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8282699" y="0"/>
                  </a:lnTo>
                  <a:lnTo>
                    <a:pt x="82826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036296" y="503825"/>
            <a:ext cx="30721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40" dirty="0">
                <a:latin typeface="Trebuchet MS"/>
                <a:cs typeface="Trebuchet MS"/>
              </a:rPr>
              <a:t>Los</a:t>
            </a:r>
            <a:r>
              <a:rPr sz="2800" b="1" spc="-220" dirty="0">
                <a:latin typeface="Trebuchet MS"/>
                <a:cs typeface="Trebuchet MS"/>
              </a:rPr>
              <a:t> </a:t>
            </a:r>
            <a:r>
              <a:rPr sz="2800" b="1" spc="-135" dirty="0">
                <a:latin typeface="Trebuchet MS"/>
                <a:cs typeface="Trebuchet MS"/>
              </a:rPr>
              <a:t>negocios</a:t>
            </a:r>
            <a:r>
              <a:rPr sz="2800" b="1" spc="-220" dirty="0">
                <a:latin typeface="Trebuchet MS"/>
                <a:cs typeface="Trebuchet MS"/>
              </a:rPr>
              <a:t> </a:t>
            </a:r>
            <a:r>
              <a:rPr sz="2800" spc="-100" dirty="0">
                <a:latin typeface="Trebuchet MS"/>
                <a:cs typeface="Trebuchet MS"/>
              </a:rPr>
              <a:t>Energía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92894" y="1421950"/>
            <a:ext cx="26968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85" dirty="0">
                <a:latin typeface="Trebuchet MS"/>
                <a:cs typeface="Trebuchet MS"/>
              </a:rPr>
              <a:t>Pérdidas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-90" dirty="0">
                <a:latin typeface="Trebuchet MS"/>
                <a:cs typeface="Trebuchet MS"/>
              </a:rPr>
              <a:t>no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técnicas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de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-70" dirty="0">
                <a:latin typeface="Trebuchet MS"/>
                <a:cs typeface="Trebuchet MS"/>
              </a:rPr>
              <a:t>energía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871650" y="0"/>
            <a:ext cx="7272655" cy="4850130"/>
            <a:chOff x="1871650" y="0"/>
            <a:chExt cx="7272655" cy="485013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1650" y="1811550"/>
              <a:ext cx="5400674" cy="303847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166042" y="0"/>
              <a:ext cx="1978025" cy="1470025"/>
            </a:xfrm>
            <a:custGeom>
              <a:avLst/>
              <a:gdLst/>
              <a:ahLst/>
              <a:cxnLst/>
              <a:rect l="l" t="t" r="r" b="b"/>
              <a:pathLst>
                <a:path w="1978025" h="1470025">
                  <a:moveTo>
                    <a:pt x="1977957" y="1469897"/>
                  </a:moveTo>
                  <a:lnTo>
                    <a:pt x="1948916" y="1422459"/>
                  </a:lnTo>
                  <a:lnTo>
                    <a:pt x="1923529" y="1382961"/>
                  </a:lnTo>
                  <a:lnTo>
                    <a:pt x="1897851" y="1344670"/>
                  </a:lnTo>
                  <a:lnTo>
                    <a:pt x="1871894" y="1307560"/>
                  </a:lnTo>
                  <a:lnTo>
                    <a:pt x="1845667" y="1271601"/>
                  </a:lnTo>
                  <a:lnTo>
                    <a:pt x="1819181" y="1236767"/>
                  </a:lnTo>
                  <a:lnTo>
                    <a:pt x="1792447" y="1203030"/>
                  </a:lnTo>
                  <a:lnTo>
                    <a:pt x="1765476" y="1170363"/>
                  </a:lnTo>
                  <a:lnTo>
                    <a:pt x="1738278" y="1138737"/>
                  </a:lnTo>
                  <a:lnTo>
                    <a:pt x="1710865" y="1108125"/>
                  </a:lnTo>
                  <a:lnTo>
                    <a:pt x="1683246" y="1078500"/>
                  </a:lnTo>
                  <a:lnTo>
                    <a:pt x="1655432" y="1049834"/>
                  </a:lnTo>
                  <a:lnTo>
                    <a:pt x="1627435" y="1022099"/>
                  </a:lnTo>
                  <a:lnTo>
                    <a:pt x="1599265" y="995268"/>
                  </a:lnTo>
                  <a:lnTo>
                    <a:pt x="1570932" y="969313"/>
                  </a:lnTo>
                  <a:lnTo>
                    <a:pt x="1513821" y="919921"/>
                  </a:lnTo>
                  <a:lnTo>
                    <a:pt x="1456188" y="873703"/>
                  </a:lnTo>
                  <a:lnTo>
                    <a:pt x="1398119" y="830437"/>
                  </a:lnTo>
                  <a:lnTo>
                    <a:pt x="1339699" y="789903"/>
                  </a:lnTo>
                  <a:lnTo>
                    <a:pt x="1281014" y="751879"/>
                  </a:lnTo>
                  <a:lnTo>
                    <a:pt x="1222148" y="716146"/>
                  </a:lnTo>
                  <a:lnTo>
                    <a:pt x="1163188" y="682482"/>
                  </a:lnTo>
                  <a:lnTo>
                    <a:pt x="1104220" y="650667"/>
                  </a:lnTo>
                  <a:lnTo>
                    <a:pt x="1045327" y="620479"/>
                  </a:lnTo>
                  <a:lnTo>
                    <a:pt x="957319" y="577766"/>
                  </a:lnTo>
                  <a:lnTo>
                    <a:pt x="898992" y="550681"/>
                  </a:lnTo>
                  <a:lnTo>
                    <a:pt x="642404" y="436189"/>
                  </a:lnTo>
                  <a:lnTo>
                    <a:pt x="559911" y="398394"/>
                  </a:lnTo>
                  <a:lnTo>
                    <a:pt x="506009" y="372655"/>
                  </a:lnTo>
                  <a:lnTo>
                    <a:pt x="453081" y="346226"/>
                  </a:lnTo>
                  <a:lnTo>
                    <a:pt x="401212" y="318885"/>
                  </a:lnTo>
                  <a:lnTo>
                    <a:pt x="350488" y="290411"/>
                  </a:lnTo>
                  <a:lnTo>
                    <a:pt x="300995" y="260583"/>
                  </a:lnTo>
                  <a:lnTo>
                    <a:pt x="252817" y="229182"/>
                  </a:lnTo>
                  <a:lnTo>
                    <a:pt x="206042" y="195985"/>
                  </a:lnTo>
                  <a:lnTo>
                    <a:pt x="160752" y="160773"/>
                  </a:lnTo>
                  <a:lnTo>
                    <a:pt x="117036" y="123324"/>
                  </a:lnTo>
                  <a:lnTo>
                    <a:pt x="74977" y="83417"/>
                  </a:lnTo>
                  <a:lnTo>
                    <a:pt x="34661" y="40832"/>
                  </a:lnTo>
                  <a:lnTo>
                    <a:pt x="0" y="0"/>
                  </a:lnTo>
                  <a:lnTo>
                    <a:pt x="1977957" y="0"/>
                  </a:lnTo>
                  <a:lnTo>
                    <a:pt x="1977957" y="146989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84549"/>
            <a:ext cx="7595870" cy="3859529"/>
            <a:chOff x="0" y="1284549"/>
            <a:chExt cx="7595870" cy="3859529"/>
          </a:xfrm>
        </p:grpSpPr>
        <p:sp>
          <p:nvSpPr>
            <p:cNvPr id="3" name="object 3"/>
            <p:cNvSpPr/>
            <p:nvPr/>
          </p:nvSpPr>
          <p:spPr>
            <a:xfrm>
              <a:off x="0" y="3133782"/>
              <a:ext cx="3436620" cy="2009775"/>
            </a:xfrm>
            <a:custGeom>
              <a:avLst/>
              <a:gdLst/>
              <a:ahLst/>
              <a:cxnLst/>
              <a:rect l="l" t="t" r="r" b="b"/>
              <a:pathLst>
                <a:path w="3436620" h="2009775">
                  <a:moveTo>
                    <a:pt x="3436422" y="2009717"/>
                  </a:moveTo>
                  <a:lnTo>
                    <a:pt x="0" y="2009717"/>
                  </a:lnTo>
                  <a:lnTo>
                    <a:pt x="0" y="55387"/>
                  </a:lnTo>
                  <a:lnTo>
                    <a:pt x="57765" y="44933"/>
                  </a:lnTo>
                  <a:lnTo>
                    <a:pt x="107713" y="36673"/>
                  </a:lnTo>
                  <a:lnTo>
                    <a:pt x="156658" y="29282"/>
                  </a:lnTo>
                  <a:lnTo>
                    <a:pt x="204616" y="22750"/>
                  </a:lnTo>
                  <a:lnTo>
                    <a:pt x="251603" y="17064"/>
                  </a:lnTo>
                  <a:lnTo>
                    <a:pt x="297636" y="12213"/>
                  </a:lnTo>
                  <a:lnTo>
                    <a:pt x="342731" y="8185"/>
                  </a:lnTo>
                  <a:lnTo>
                    <a:pt x="386906" y="4970"/>
                  </a:lnTo>
                  <a:lnTo>
                    <a:pt x="430175" y="2555"/>
                  </a:lnTo>
                  <a:lnTo>
                    <a:pt x="472556" y="930"/>
                  </a:lnTo>
                  <a:lnTo>
                    <a:pt x="514065" y="82"/>
                  </a:lnTo>
                  <a:lnTo>
                    <a:pt x="554718" y="0"/>
                  </a:lnTo>
                  <a:lnTo>
                    <a:pt x="594532" y="672"/>
                  </a:lnTo>
                  <a:lnTo>
                    <a:pt x="633523" y="2087"/>
                  </a:lnTo>
                  <a:lnTo>
                    <a:pt x="671708" y="4234"/>
                  </a:lnTo>
                  <a:lnTo>
                    <a:pt x="745724" y="10676"/>
                  </a:lnTo>
                  <a:lnTo>
                    <a:pt x="816711" y="19905"/>
                  </a:lnTo>
                  <a:lnTo>
                    <a:pt x="884801" y="31830"/>
                  </a:lnTo>
                  <a:lnTo>
                    <a:pt x="950124" y="46358"/>
                  </a:lnTo>
                  <a:lnTo>
                    <a:pt x="1012812" y="63397"/>
                  </a:lnTo>
                  <a:lnTo>
                    <a:pt x="1072997" y="82856"/>
                  </a:lnTo>
                  <a:lnTo>
                    <a:pt x="1130809" y="104641"/>
                  </a:lnTo>
                  <a:lnTo>
                    <a:pt x="1186381" y="128661"/>
                  </a:lnTo>
                  <a:lnTo>
                    <a:pt x="1239842" y="154824"/>
                  </a:lnTo>
                  <a:lnTo>
                    <a:pt x="1291324" y="183037"/>
                  </a:lnTo>
                  <a:lnTo>
                    <a:pt x="1340959" y="213209"/>
                  </a:lnTo>
                  <a:lnTo>
                    <a:pt x="1388878" y="245247"/>
                  </a:lnTo>
                  <a:lnTo>
                    <a:pt x="1435212" y="279059"/>
                  </a:lnTo>
                  <a:lnTo>
                    <a:pt x="1480093" y="314553"/>
                  </a:lnTo>
                  <a:lnTo>
                    <a:pt x="1523651" y="351637"/>
                  </a:lnTo>
                  <a:lnTo>
                    <a:pt x="1566018" y="390219"/>
                  </a:lnTo>
                  <a:lnTo>
                    <a:pt x="1607325" y="430206"/>
                  </a:lnTo>
                  <a:lnTo>
                    <a:pt x="1647704" y="471507"/>
                  </a:lnTo>
                  <a:lnTo>
                    <a:pt x="1687285" y="514029"/>
                  </a:lnTo>
                  <a:lnTo>
                    <a:pt x="1726200" y="557680"/>
                  </a:lnTo>
                  <a:lnTo>
                    <a:pt x="1764581" y="602368"/>
                  </a:lnTo>
                  <a:lnTo>
                    <a:pt x="1802558" y="648001"/>
                  </a:lnTo>
                  <a:lnTo>
                    <a:pt x="1840262" y="694487"/>
                  </a:lnTo>
                  <a:lnTo>
                    <a:pt x="1896596" y="765614"/>
                  </a:lnTo>
                  <a:lnTo>
                    <a:pt x="2048638" y="961286"/>
                  </a:lnTo>
                  <a:lnTo>
                    <a:pt x="2087772" y="1011070"/>
                  </a:lnTo>
                  <a:lnTo>
                    <a:pt x="2127619" y="1061015"/>
                  </a:lnTo>
                  <a:lnTo>
                    <a:pt x="2168310" y="1111029"/>
                  </a:lnTo>
                  <a:lnTo>
                    <a:pt x="2209975" y="1161021"/>
                  </a:lnTo>
                  <a:lnTo>
                    <a:pt x="2252746" y="1210899"/>
                  </a:lnTo>
                  <a:lnTo>
                    <a:pt x="2296754" y="1260570"/>
                  </a:lnTo>
                  <a:lnTo>
                    <a:pt x="2342131" y="1309942"/>
                  </a:lnTo>
                  <a:lnTo>
                    <a:pt x="2389008" y="1358923"/>
                  </a:lnTo>
                  <a:lnTo>
                    <a:pt x="2437515" y="1407420"/>
                  </a:lnTo>
                  <a:lnTo>
                    <a:pt x="2487785" y="1455343"/>
                  </a:lnTo>
                  <a:lnTo>
                    <a:pt x="2539949" y="1502598"/>
                  </a:lnTo>
                  <a:lnTo>
                    <a:pt x="2594137" y="1549093"/>
                  </a:lnTo>
                  <a:lnTo>
                    <a:pt x="2650482" y="1594737"/>
                  </a:lnTo>
                  <a:lnTo>
                    <a:pt x="2709114" y="1639437"/>
                  </a:lnTo>
                  <a:lnTo>
                    <a:pt x="2770164" y="1683101"/>
                  </a:lnTo>
                  <a:lnTo>
                    <a:pt x="2833765" y="1725637"/>
                  </a:lnTo>
                  <a:lnTo>
                    <a:pt x="2866562" y="1746453"/>
                  </a:lnTo>
                  <a:lnTo>
                    <a:pt x="2900046" y="1766953"/>
                  </a:lnTo>
                  <a:lnTo>
                    <a:pt x="2934234" y="1787124"/>
                  </a:lnTo>
                  <a:lnTo>
                    <a:pt x="2969140" y="1806956"/>
                  </a:lnTo>
                  <a:lnTo>
                    <a:pt x="3004783" y="1826437"/>
                  </a:lnTo>
                  <a:lnTo>
                    <a:pt x="3041178" y="1845555"/>
                  </a:lnTo>
                  <a:lnTo>
                    <a:pt x="3078342" y="1864299"/>
                  </a:lnTo>
                  <a:lnTo>
                    <a:pt x="3116291" y="1882657"/>
                  </a:lnTo>
                  <a:lnTo>
                    <a:pt x="3155041" y="1900618"/>
                  </a:lnTo>
                  <a:lnTo>
                    <a:pt x="3194609" y="1918170"/>
                  </a:lnTo>
                  <a:lnTo>
                    <a:pt x="3235012" y="1935303"/>
                  </a:lnTo>
                  <a:lnTo>
                    <a:pt x="3276266" y="1952003"/>
                  </a:lnTo>
                  <a:lnTo>
                    <a:pt x="3318386" y="1968260"/>
                  </a:lnTo>
                  <a:lnTo>
                    <a:pt x="3361391" y="1984062"/>
                  </a:lnTo>
                  <a:lnTo>
                    <a:pt x="3405295" y="1999399"/>
                  </a:lnTo>
                  <a:lnTo>
                    <a:pt x="3436422" y="200971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48449" y="1284549"/>
              <a:ext cx="6047105" cy="3657600"/>
            </a:xfrm>
            <a:custGeom>
              <a:avLst/>
              <a:gdLst/>
              <a:ahLst/>
              <a:cxnLst/>
              <a:rect l="l" t="t" r="r" b="b"/>
              <a:pathLst>
                <a:path w="6047105" h="3657600">
                  <a:moveTo>
                    <a:pt x="5437587" y="3656999"/>
                  </a:moveTo>
                  <a:lnTo>
                    <a:pt x="609512" y="3656999"/>
                  </a:lnTo>
                  <a:lnTo>
                    <a:pt x="561879" y="3655166"/>
                  </a:lnTo>
                  <a:lnTo>
                    <a:pt x="515248" y="3649755"/>
                  </a:lnTo>
                  <a:lnTo>
                    <a:pt x="469756" y="3640902"/>
                  </a:lnTo>
                  <a:lnTo>
                    <a:pt x="425538" y="3628743"/>
                  </a:lnTo>
                  <a:lnTo>
                    <a:pt x="382728" y="3613413"/>
                  </a:lnTo>
                  <a:lnTo>
                    <a:pt x="341464" y="3595048"/>
                  </a:lnTo>
                  <a:lnTo>
                    <a:pt x="301879" y="3573783"/>
                  </a:lnTo>
                  <a:lnTo>
                    <a:pt x="264110" y="3549754"/>
                  </a:lnTo>
                  <a:lnTo>
                    <a:pt x="228293" y="3523096"/>
                  </a:lnTo>
                  <a:lnTo>
                    <a:pt x="194562" y="3493946"/>
                  </a:lnTo>
                  <a:lnTo>
                    <a:pt x="163053" y="3462437"/>
                  </a:lnTo>
                  <a:lnTo>
                    <a:pt x="133902" y="3428706"/>
                  </a:lnTo>
                  <a:lnTo>
                    <a:pt x="107245" y="3392889"/>
                  </a:lnTo>
                  <a:lnTo>
                    <a:pt x="83216" y="3355120"/>
                  </a:lnTo>
                  <a:lnTo>
                    <a:pt x="61951" y="3315535"/>
                  </a:lnTo>
                  <a:lnTo>
                    <a:pt x="43586" y="3274271"/>
                  </a:lnTo>
                  <a:lnTo>
                    <a:pt x="28256" y="3231461"/>
                  </a:lnTo>
                  <a:lnTo>
                    <a:pt x="16097" y="3187243"/>
                  </a:lnTo>
                  <a:lnTo>
                    <a:pt x="7244" y="3141751"/>
                  </a:lnTo>
                  <a:lnTo>
                    <a:pt x="1833" y="3095120"/>
                  </a:lnTo>
                  <a:lnTo>
                    <a:pt x="0" y="3047487"/>
                  </a:lnTo>
                  <a:lnTo>
                    <a:pt x="0" y="609512"/>
                  </a:lnTo>
                  <a:lnTo>
                    <a:pt x="1833" y="561879"/>
                  </a:lnTo>
                  <a:lnTo>
                    <a:pt x="7244" y="515248"/>
                  </a:lnTo>
                  <a:lnTo>
                    <a:pt x="16097" y="469756"/>
                  </a:lnTo>
                  <a:lnTo>
                    <a:pt x="28256" y="425538"/>
                  </a:lnTo>
                  <a:lnTo>
                    <a:pt x="43586" y="382728"/>
                  </a:lnTo>
                  <a:lnTo>
                    <a:pt x="61951" y="341464"/>
                  </a:lnTo>
                  <a:lnTo>
                    <a:pt x="83216" y="301879"/>
                  </a:lnTo>
                  <a:lnTo>
                    <a:pt x="107245" y="264110"/>
                  </a:lnTo>
                  <a:lnTo>
                    <a:pt x="133902" y="228293"/>
                  </a:lnTo>
                  <a:lnTo>
                    <a:pt x="163053" y="194562"/>
                  </a:lnTo>
                  <a:lnTo>
                    <a:pt x="194562" y="163053"/>
                  </a:lnTo>
                  <a:lnTo>
                    <a:pt x="228293" y="133902"/>
                  </a:lnTo>
                  <a:lnTo>
                    <a:pt x="264110" y="107245"/>
                  </a:lnTo>
                  <a:lnTo>
                    <a:pt x="301879" y="83216"/>
                  </a:lnTo>
                  <a:lnTo>
                    <a:pt x="341464" y="61951"/>
                  </a:lnTo>
                  <a:lnTo>
                    <a:pt x="382728" y="43586"/>
                  </a:lnTo>
                  <a:lnTo>
                    <a:pt x="425538" y="28256"/>
                  </a:lnTo>
                  <a:lnTo>
                    <a:pt x="469756" y="16097"/>
                  </a:lnTo>
                  <a:lnTo>
                    <a:pt x="515248" y="7244"/>
                  </a:lnTo>
                  <a:lnTo>
                    <a:pt x="561879" y="1833"/>
                  </a:lnTo>
                  <a:lnTo>
                    <a:pt x="609512" y="0"/>
                  </a:lnTo>
                  <a:lnTo>
                    <a:pt x="5437587" y="0"/>
                  </a:lnTo>
                  <a:lnTo>
                    <a:pt x="5485850" y="1912"/>
                  </a:lnTo>
                  <a:lnTo>
                    <a:pt x="5533511" y="7592"/>
                  </a:lnTo>
                  <a:lnTo>
                    <a:pt x="5580366" y="16956"/>
                  </a:lnTo>
                  <a:lnTo>
                    <a:pt x="5626210" y="29919"/>
                  </a:lnTo>
                  <a:lnTo>
                    <a:pt x="5670838" y="46396"/>
                  </a:lnTo>
                  <a:lnTo>
                    <a:pt x="5714045" y="66302"/>
                  </a:lnTo>
                  <a:lnTo>
                    <a:pt x="5755627" y="89552"/>
                  </a:lnTo>
                  <a:lnTo>
                    <a:pt x="5795380" y="116062"/>
                  </a:lnTo>
                  <a:lnTo>
                    <a:pt x="5833098" y="145747"/>
                  </a:lnTo>
                  <a:lnTo>
                    <a:pt x="5868577" y="178521"/>
                  </a:lnTo>
                  <a:lnTo>
                    <a:pt x="5901352" y="214001"/>
                  </a:lnTo>
                  <a:lnTo>
                    <a:pt x="5931037" y="251719"/>
                  </a:lnTo>
                  <a:lnTo>
                    <a:pt x="5957547" y="291472"/>
                  </a:lnTo>
                  <a:lnTo>
                    <a:pt x="5980797" y="333054"/>
                  </a:lnTo>
                  <a:lnTo>
                    <a:pt x="6000703" y="376261"/>
                  </a:lnTo>
                  <a:lnTo>
                    <a:pt x="6017180" y="420889"/>
                  </a:lnTo>
                  <a:lnTo>
                    <a:pt x="6030142" y="466733"/>
                  </a:lnTo>
                  <a:lnTo>
                    <a:pt x="6039507" y="513587"/>
                  </a:lnTo>
                  <a:lnTo>
                    <a:pt x="6045187" y="561249"/>
                  </a:lnTo>
                  <a:lnTo>
                    <a:pt x="6047099" y="609512"/>
                  </a:lnTo>
                  <a:lnTo>
                    <a:pt x="6047099" y="3047487"/>
                  </a:lnTo>
                  <a:lnTo>
                    <a:pt x="6045266" y="3095120"/>
                  </a:lnTo>
                  <a:lnTo>
                    <a:pt x="6039855" y="3141751"/>
                  </a:lnTo>
                  <a:lnTo>
                    <a:pt x="6031002" y="3187243"/>
                  </a:lnTo>
                  <a:lnTo>
                    <a:pt x="6018843" y="3231461"/>
                  </a:lnTo>
                  <a:lnTo>
                    <a:pt x="6003513" y="3274271"/>
                  </a:lnTo>
                  <a:lnTo>
                    <a:pt x="5985148" y="3315535"/>
                  </a:lnTo>
                  <a:lnTo>
                    <a:pt x="5963883" y="3355120"/>
                  </a:lnTo>
                  <a:lnTo>
                    <a:pt x="5939854" y="3392889"/>
                  </a:lnTo>
                  <a:lnTo>
                    <a:pt x="5913196" y="3428706"/>
                  </a:lnTo>
                  <a:lnTo>
                    <a:pt x="5884045" y="3462437"/>
                  </a:lnTo>
                  <a:lnTo>
                    <a:pt x="5852537" y="3493946"/>
                  </a:lnTo>
                  <a:lnTo>
                    <a:pt x="5818806" y="3523096"/>
                  </a:lnTo>
                  <a:lnTo>
                    <a:pt x="5782988" y="3549754"/>
                  </a:lnTo>
                  <a:lnTo>
                    <a:pt x="5745220" y="3573783"/>
                  </a:lnTo>
                  <a:lnTo>
                    <a:pt x="5705635" y="3595048"/>
                  </a:lnTo>
                  <a:lnTo>
                    <a:pt x="5664370" y="3613413"/>
                  </a:lnTo>
                  <a:lnTo>
                    <a:pt x="5621561" y="3628743"/>
                  </a:lnTo>
                  <a:lnTo>
                    <a:pt x="5577343" y="3640902"/>
                  </a:lnTo>
                  <a:lnTo>
                    <a:pt x="5531850" y="3649755"/>
                  </a:lnTo>
                  <a:lnTo>
                    <a:pt x="5485220" y="3655166"/>
                  </a:lnTo>
                  <a:lnTo>
                    <a:pt x="5437587" y="3656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1662" y="1593812"/>
              <a:ext cx="5400674" cy="303847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36296" y="503825"/>
            <a:ext cx="30721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20" dirty="0"/>
              <a:t> </a:t>
            </a:r>
            <a:r>
              <a:rPr spc="-135" dirty="0"/>
              <a:t>negocios</a:t>
            </a:r>
            <a:r>
              <a:rPr spc="-220" dirty="0"/>
              <a:t> </a:t>
            </a:r>
            <a:r>
              <a:rPr b="0" spc="-100" dirty="0">
                <a:latin typeface="Trebuchet MS"/>
                <a:cs typeface="Trebuchet MS"/>
              </a:rPr>
              <a:t>Energía</a:t>
            </a:r>
          </a:p>
        </p:txBody>
      </p:sp>
      <p:sp>
        <p:nvSpPr>
          <p:cNvPr id="7" name="object 7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8449" y="1274625"/>
            <a:ext cx="7595870" cy="3869054"/>
            <a:chOff x="1548449" y="1274625"/>
            <a:chExt cx="7595870" cy="3869054"/>
          </a:xfrm>
        </p:grpSpPr>
        <p:sp>
          <p:nvSpPr>
            <p:cNvPr id="3" name="object 3"/>
            <p:cNvSpPr/>
            <p:nvPr/>
          </p:nvSpPr>
          <p:spPr>
            <a:xfrm>
              <a:off x="6294402" y="3570185"/>
              <a:ext cx="2849880" cy="1573530"/>
            </a:xfrm>
            <a:custGeom>
              <a:avLst/>
              <a:gdLst/>
              <a:ahLst/>
              <a:cxnLst/>
              <a:rect l="l" t="t" r="r" b="b"/>
              <a:pathLst>
                <a:path w="2849879" h="1573529">
                  <a:moveTo>
                    <a:pt x="2849597" y="1573314"/>
                  </a:moveTo>
                  <a:lnTo>
                    <a:pt x="0" y="1573314"/>
                  </a:lnTo>
                  <a:lnTo>
                    <a:pt x="13527" y="1568398"/>
                  </a:lnTo>
                  <a:lnTo>
                    <a:pt x="55049" y="1552371"/>
                  </a:lnTo>
                  <a:lnTo>
                    <a:pt x="95551" y="1535803"/>
                  </a:lnTo>
                  <a:lnTo>
                    <a:pt x="135058" y="1518712"/>
                  </a:lnTo>
                  <a:lnTo>
                    <a:pt x="173594" y="1501114"/>
                  </a:lnTo>
                  <a:lnTo>
                    <a:pt x="211182" y="1483028"/>
                  </a:lnTo>
                  <a:lnTo>
                    <a:pt x="247846" y="1464471"/>
                  </a:lnTo>
                  <a:lnTo>
                    <a:pt x="283610" y="1445461"/>
                  </a:lnTo>
                  <a:lnTo>
                    <a:pt x="318499" y="1426014"/>
                  </a:lnTo>
                  <a:lnTo>
                    <a:pt x="352535" y="1406149"/>
                  </a:lnTo>
                  <a:lnTo>
                    <a:pt x="385744" y="1385882"/>
                  </a:lnTo>
                  <a:lnTo>
                    <a:pt x="418148" y="1365232"/>
                  </a:lnTo>
                  <a:lnTo>
                    <a:pt x="480639" y="1322850"/>
                  </a:lnTo>
                  <a:lnTo>
                    <a:pt x="540199" y="1279143"/>
                  </a:lnTo>
                  <a:lnTo>
                    <a:pt x="597021" y="1234250"/>
                  </a:lnTo>
                  <a:lnTo>
                    <a:pt x="651295" y="1188311"/>
                  </a:lnTo>
                  <a:lnTo>
                    <a:pt x="703212" y="1141466"/>
                  </a:lnTo>
                  <a:lnTo>
                    <a:pt x="752964" y="1093854"/>
                  </a:lnTo>
                  <a:lnTo>
                    <a:pt x="800742" y="1045616"/>
                  </a:lnTo>
                  <a:lnTo>
                    <a:pt x="846736" y="996890"/>
                  </a:lnTo>
                  <a:lnTo>
                    <a:pt x="891138" y="947817"/>
                  </a:lnTo>
                  <a:lnTo>
                    <a:pt x="934140" y="898537"/>
                  </a:lnTo>
                  <a:lnTo>
                    <a:pt x="975932" y="849189"/>
                  </a:lnTo>
                  <a:lnTo>
                    <a:pt x="1036769" y="775344"/>
                  </a:lnTo>
                  <a:lnTo>
                    <a:pt x="1154151" y="630027"/>
                  </a:lnTo>
                  <a:lnTo>
                    <a:pt x="1192707" y="582802"/>
                  </a:lnTo>
                  <a:lnTo>
                    <a:pt x="1231296" y="536418"/>
                  </a:lnTo>
                  <a:lnTo>
                    <a:pt x="1270109" y="491014"/>
                  </a:lnTo>
                  <a:lnTo>
                    <a:pt x="1309338" y="446729"/>
                  </a:lnTo>
                  <a:lnTo>
                    <a:pt x="1349172" y="403704"/>
                  </a:lnTo>
                  <a:lnTo>
                    <a:pt x="1389805" y="362077"/>
                  </a:lnTo>
                  <a:lnTo>
                    <a:pt x="1431426" y="321990"/>
                  </a:lnTo>
                  <a:lnTo>
                    <a:pt x="1474228" y="283581"/>
                  </a:lnTo>
                  <a:lnTo>
                    <a:pt x="1518400" y="246991"/>
                  </a:lnTo>
                  <a:lnTo>
                    <a:pt x="1564135" y="212358"/>
                  </a:lnTo>
                  <a:lnTo>
                    <a:pt x="1611623" y="179823"/>
                  </a:lnTo>
                  <a:lnTo>
                    <a:pt x="1661057" y="149525"/>
                  </a:lnTo>
                  <a:lnTo>
                    <a:pt x="1712625" y="121605"/>
                  </a:lnTo>
                  <a:lnTo>
                    <a:pt x="1766521" y="96201"/>
                  </a:lnTo>
                  <a:lnTo>
                    <a:pt x="1822936" y="73454"/>
                  </a:lnTo>
                  <a:lnTo>
                    <a:pt x="1882059" y="53503"/>
                  </a:lnTo>
                  <a:lnTo>
                    <a:pt x="1944083" y="36488"/>
                  </a:lnTo>
                  <a:lnTo>
                    <a:pt x="2009199" y="22549"/>
                  </a:lnTo>
                  <a:lnTo>
                    <a:pt x="2077597" y="11825"/>
                  </a:lnTo>
                  <a:lnTo>
                    <a:pt x="2149470" y="4456"/>
                  </a:lnTo>
                  <a:lnTo>
                    <a:pt x="2225008" y="582"/>
                  </a:lnTo>
                  <a:lnTo>
                    <a:pt x="2264211" y="0"/>
                  </a:lnTo>
                  <a:lnTo>
                    <a:pt x="2304402" y="343"/>
                  </a:lnTo>
                  <a:lnTo>
                    <a:pt x="2345605" y="1630"/>
                  </a:lnTo>
                  <a:lnTo>
                    <a:pt x="2387844" y="3878"/>
                  </a:lnTo>
                  <a:lnTo>
                    <a:pt x="2431143" y="7104"/>
                  </a:lnTo>
                  <a:lnTo>
                    <a:pt x="2475525" y="11327"/>
                  </a:lnTo>
                  <a:lnTo>
                    <a:pt x="2521015" y="16562"/>
                  </a:lnTo>
                  <a:lnTo>
                    <a:pt x="2567636" y="22829"/>
                  </a:lnTo>
                  <a:lnTo>
                    <a:pt x="2615412" y="30144"/>
                  </a:lnTo>
                  <a:lnTo>
                    <a:pt x="2664367" y="38525"/>
                  </a:lnTo>
                  <a:lnTo>
                    <a:pt x="2714526" y="47989"/>
                  </a:lnTo>
                  <a:lnTo>
                    <a:pt x="2765911" y="58554"/>
                  </a:lnTo>
                  <a:lnTo>
                    <a:pt x="2818547" y="70237"/>
                  </a:lnTo>
                  <a:lnTo>
                    <a:pt x="2849597" y="77620"/>
                  </a:lnTo>
                  <a:lnTo>
                    <a:pt x="2849597" y="157331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48449" y="1274625"/>
              <a:ext cx="6047105" cy="3657600"/>
            </a:xfrm>
            <a:custGeom>
              <a:avLst/>
              <a:gdLst/>
              <a:ahLst/>
              <a:cxnLst/>
              <a:rect l="l" t="t" r="r" b="b"/>
              <a:pathLst>
                <a:path w="6047105" h="3657600">
                  <a:moveTo>
                    <a:pt x="5437587" y="3656999"/>
                  </a:moveTo>
                  <a:lnTo>
                    <a:pt x="609512" y="3656999"/>
                  </a:lnTo>
                  <a:lnTo>
                    <a:pt x="561879" y="3655166"/>
                  </a:lnTo>
                  <a:lnTo>
                    <a:pt x="515248" y="3649755"/>
                  </a:lnTo>
                  <a:lnTo>
                    <a:pt x="469756" y="3640902"/>
                  </a:lnTo>
                  <a:lnTo>
                    <a:pt x="425538" y="3628743"/>
                  </a:lnTo>
                  <a:lnTo>
                    <a:pt x="382728" y="3613413"/>
                  </a:lnTo>
                  <a:lnTo>
                    <a:pt x="341464" y="3595048"/>
                  </a:lnTo>
                  <a:lnTo>
                    <a:pt x="301879" y="3573783"/>
                  </a:lnTo>
                  <a:lnTo>
                    <a:pt x="264110" y="3549754"/>
                  </a:lnTo>
                  <a:lnTo>
                    <a:pt x="228293" y="3523096"/>
                  </a:lnTo>
                  <a:lnTo>
                    <a:pt x="194562" y="3493946"/>
                  </a:lnTo>
                  <a:lnTo>
                    <a:pt x="163053" y="3462437"/>
                  </a:lnTo>
                  <a:lnTo>
                    <a:pt x="133902" y="3428706"/>
                  </a:lnTo>
                  <a:lnTo>
                    <a:pt x="107245" y="3392889"/>
                  </a:lnTo>
                  <a:lnTo>
                    <a:pt x="83216" y="3355120"/>
                  </a:lnTo>
                  <a:lnTo>
                    <a:pt x="61951" y="3315535"/>
                  </a:lnTo>
                  <a:lnTo>
                    <a:pt x="43586" y="3274271"/>
                  </a:lnTo>
                  <a:lnTo>
                    <a:pt x="28256" y="3231461"/>
                  </a:lnTo>
                  <a:lnTo>
                    <a:pt x="16097" y="3187243"/>
                  </a:lnTo>
                  <a:lnTo>
                    <a:pt x="7244" y="3141751"/>
                  </a:lnTo>
                  <a:lnTo>
                    <a:pt x="1833" y="3095120"/>
                  </a:lnTo>
                  <a:lnTo>
                    <a:pt x="0" y="3047487"/>
                  </a:lnTo>
                  <a:lnTo>
                    <a:pt x="0" y="609512"/>
                  </a:lnTo>
                  <a:lnTo>
                    <a:pt x="1833" y="561879"/>
                  </a:lnTo>
                  <a:lnTo>
                    <a:pt x="7244" y="515248"/>
                  </a:lnTo>
                  <a:lnTo>
                    <a:pt x="16097" y="469756"/>
                  </a:lnTo>
                  <a:lnTo>
                    <a:pt x="28256" y="425538"/>
                  </a:lnTo>
                  <a:lnTo>
                    <a:pt x="43586" y="382728"/>
                  </a:lnTo>
                  <a:lnTo>
                    <a:pt x="61951" y="341464"/>
                  </a:lnTo>
                  <a:lnTo>
                    <a:pt x="83216" y="301879"/>
                  </a:lnTo>
                  <a:lnTo>
                    <a:pt x="107245" y="264110"/>
                  </a:lnTo>
                  <a:lnTo>
                    <a:pt x="133902" y="228293"/>
                  </a:lnTo>
                  <a:lnTo>
                    <a:pt x="163053" y="194562"/>
                  </a:lnTo>
                  <a:lnTo>
                    <a:pt x="194562" y="163053"/>
                  </a:lnTo>
                  <a:lnTo>
                    <a:pt x="228293" y="133902"/>
                  </a:lnTo>
                  <a:lnTo>
                    <a:pt x="264110" y="107245"/>
                  </a:lnTo>
                  <a:lnTo>
                    <a:pt x="301879" y="83216"/>
                  </a:lnTo>
                  <a:lnTo>
                    <a:pt x="341464" y="61951"/>
                  </a:lnTo>
                  <a:lnTo>
                    <a:pt x="382728" y="43586"/>
                  </a:lnTo>
                  <a:lnTo>
                    <a:pt x="425538" y="28256"/>
                  </a:lnTo>
                  <a:lnTo>
                    <a:pt x="469756" y="16097"/>
                  </a:lnTo>
                  <a:lnTo>
                    <a:pt x="515248" y="7244"/>
                  </a:lnTo>
                  <a:lnTo>
                    <a:pt x="561879" y="1833"/>
                  </a:lnTo>
                  <a:lnTo>
                    <a:pt x="609512" y="0"/>
                  </a:lnTo>
                  <a:lnTo>
                    <a:pt x="5437587" y="0"/>
                  </a:lnTo>
                  <a:lnTo>
                    <a:pt x="5485850" y="1912"/>
                  </a:lnTo>
                  <a:lnTo>
                    <a:pt x="5533511" y="7592"/>
                  </a:lnTo>
                  <a:lnTo>
                    <a:pt x="5580366" y="16956"/>
                  </a:lnTo>
                  <a:lnTo>
                    <a:pt x="5626210" y="29919"/>
                  </a:lnTo>
                  <a:lnTo>
                    <a:pt x="5670838" y="46396"/>
                  </a:lnTo>
                  <a:lnTo>
                    <a:pt x="5714045" y="66302"/>
                  </a:lnTo>
                  <a:lnTo>
                    <a:pt x="5755627" y="89552"/>
                  </a:lnTo>
                  <a:lnTo>
                    <a:pt x="5795380" y="116062"/>
                  </a:lnTo>
                  <a:lnTo>
                    <a:pt x="5833098" y="145747"/>
                  </a:lnTo>
                  <a:lnTo>
                    <a:pt x="5868577" y="178521"/>
                  </a:lnTo>
                  <a:lnTo>
                    <a:pt x="5901352" y="214001"/>
                  </a:lnTo>
                  <a:lnTo>
                    <a:pt x="5931037" y="251719"/>
                  </a:lnTo>
                  <a:lnTo>
                    <a:pt x="5957547" y="291472"/>
                  </a:lnTo>
                  <a:lnTo>
                    <a:pt x="5980797" y="333054"/>
                  </a:lnTo>
                  <a:lnTo>
                    <a:pt x="6000703" y="376261"/>
                  </a:lnTo>
                  <a:lnTo>
                    <a:pt x="6017180" y="420889"/>
                  </a:lnTo>
                  <a:lnTo>
                    <a:pt x="6030142" y="466733"/>
                  </a:lnTo>
                  <a:lnTo>
                    <a:pt x="6039507" y="513587"/>
                  </a:lnTo>
                  <a:lnTo>
                    <a:pt x="6045187" y="561249"/>
                  </a:lnTo>
                  <a:lnTo>
                    <a:pt x="6047099" y="609512"/>
                  </a:lnTo>
                  <a:lnTo>
                    <a:pt x="6047099" y="3047487"/>
                  </a:lnTo>
                  <a:lnTo>
                    <a:pt x="6045266" y="3095120"/>
                  </a:lnTo>
                  <a:lnTo>
                    <a:pt x="6039855" y="3141751"/>
                  </a:lnTo>
                  <a:lnTo>
                    <a:pt x="6031002" y="3187243"/>
                  </a:lnTo>
                  <a:lnTo>
                    <a:pt x="6018843" y="3231461"/>
                  </a:lnTo>
                  <a:lnTo>
                    <a:pt x="6003513" y="3274271"/>
                  </a:lnTo>
                  <a:lnTo>
                    <a:pt x="5985148" y="3315535"/>
                  </a:lnTo>
                  <a:lnTo>
                    <a:pt x="5963883" y="3355120"/>
                  </a:lnTo>
                  <a:lnTo>
                    <a:pt x="5939854" y="3392889"/>
                  </a:lnTo>
                  <a:lnTo>
                    <a:pt x="5913196" y="3428706"/>
                  </a:lnTo>
                  <a:lnTo>
                    <a:pt x="5884045" y="3462437"/>
                  </a:lnTo>
                  <a:lnTo>
                    <a:pt x="5852537" y="3493946"/>
                  </a:lnTo>
                  <a:lnTo>
                    <a:pt x="5818806" y="3523096"/>
                  </a:lnTo>
                  <a:lnTo>
                    <a:pt x="5782988" y="3549754"/>
                  </a:lnTo>
                  <a:lnTo>
                    <a:pt x="5745220" y="3573783"/>
                  </a:lnTo>
                  <a:lnTo>
                    <a:pt x="5705635" y="3595048"/>
                  </a:lnTo>
                  <a:lnTo>
                    <a:pt x="5664370" y="3613413"/>
                  </a:lnTo>
                  <a:lnTo>
                    <a:pt x="5621561" y="3628743"/>
                  </a:lnTo>
                  <a:lnTo>
                    <a:pt x="5577343" y="3640902"/>
                  </a:lnTo>
                  <a:lnTo>
                    <a:pt x="5531850" y="3649755"/>
                  </a:lnTo>
                  <a:lnTo>
                    <a:pt x="5485220" y="3655166"/>
                  </a:lnTo>
                  <a:lnTo>
                    <a:pt x="5437587" y="3656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1662" y="1583887"/>
              <a:ext cx="5400674" cy="303847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36296" y="503825"/>
            <a:ext cx="30721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20" dirty="0"/>
              <a:t> </a:t>
            </a:r>
            <a:r>
              <a:rPr spc="-135" dirty="0"/>
              <a:t>negocios</a:t>
            </a:r>
            <a:r>
              <a:rPr spc="-220" dirty="0"/>
              <a:t> </a:t>
            </a:r>
            <a:r>
              <a:rPr b="0" spc="-100" dirty="0">
                <a:latin typeface="Trebuchet MS"/>
                <a:cs typeface="Trebuchet MS"/>
              </a:rPr>
              <a:t>Energía</a:t>
            </a:r>
          </a:p>
        </p:txBody>
      </p:sp>
      <p:sp>
        <p:nvSpPr>
          <p:cNvPr id="7" name="object 7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713470" cy="4941570"/>
            <a:chOff x="0" y="0"/>
            <a:chExt cx="8713470" cy="4941570"/>
          </a:xfrm>
        </p:grpSpPr>
        <p:sp>
          <p:nvSpPr>
            <p:cNvPr id="3" name="object 3"/>
            <p:cNvSpPr/>
            <p:nvPr/>
          </p:nvSpPr>
          <p:spPr>
            <a:xfrm>
              <a:off x="1548449" y="1284550"/>
              <a:ext cx="6047105" cy="3657600"/>
            </a:xfrm>
            <a:custGeom>
              <a:avLst/>
              <a:gdLst/>
              <a:ahLst/>
              <a:cxnLst/>
              <a:rect l="l" t="t" r="r" b="b"/>
              <a:pathLst>
                <a:path w="6047105" h="3657600">
                  <a:moveTo>
                    <a:pt x="5437587" y="3656999"/>
                  </a:moveTo>
                  <a:lnTo>
                    <a:pt x="609512" y="3656999"/>
                  </a:lnTo>
                  <a:lnTo>
                    <a:pt x="561879" y="3655166"/>
                  </a:lnTo>
                  <a:lnTo>
                    <a:pt x="515248" y="3649755"/>
                  </a:lnTo>
                  <a:lnTo>
                    <a:pt x="469756" y="3640902"/>
                  </a:lnTo>
                  <a:lnTo>
                    <a:pt x="425538" y="3628743"/>
                  </a:lnTo>
                  <a:lnTo>
                    <a:pt x="382728" y="3613413"/>
                  </a:lnTo>
                  <a:lnTo>
                    <a:pt x="341464" y="3595048"/>
                  </a:lnTo>
                  <a:lnTo>
                    <a:pt x="301879" y="3573783"/>
                  </a:lnTo>
                  <a:lnTo>
                    <a:pt x="264110" y="3549754"/>
                  </a:lnTo>
                  <a:lnTo>
                    <a:pt x="228293" y="3523096"/>
                  </a:lnTo>
                  <a:lnTo>
                    <a:pt x="194562" y="3493946"/>
                  </a:lnTo>
                  <a:lnTo>
                    <a:pt x="163053" y="3462437"/>
                  </a:lnTo>
                  <a:lnTo>
                    <a:pt x="133902" y="3428706"/>
                  </a:lnTo>
                  <a:lnTo>
                    <a:pt x="107245" y="3392889"/>
                  </a:lnTo>
                  <a:lnTo>
                    <a:pt x="83216" y="3355120"/>
                  </a:lnTo>
                  <a:lnTo>
                    <a:pt x="61951" y="3315535"/>
                  </a:lnTo>
                  <a:lnTo>
                    <a:pt x="43586" y="3274271"/>
                  </a:lnTo>
                  <a:lnTo>
                    <a:pt x="28256" y="3231461"/>
                  </a:lnTo>
                  <a:lnTo>
                    <a:pt x="16097" y="3187243"/>
                  </a:lnTo>
                  <a:lnTo>
                    <a:pt x="7244" y="3141751"/>
                  </a:lnTo>
                  <a:lnTo>
                    <a:pt x="1833" y="3095120"/>
                  </a:lnTo>
                  <a:lnTo>
                    <a:pt x="0" y="3047487"/>
                  </a:lnTo>
                  <a:lnTo>
                    <a:pt x="0" y="609512"/>
                  </a:lnTo>
                  <a:lnTo>
                    <a:pt x="1833" y="561879"/>
                  </a:lnTo>
                  <a:lnTo>
                    <a:pt x="7244" y="515248"/>
                  </a:lnTo>
                  <a:lnTo>
                    <a:pt x="16097" y="469756"/>
                  </a:lnTo>
                  <a:lnTo>
                    <a:pt x="28256" y="425538"/>
                  </a:lnTo>
                  <a:lnTo>
                    <a:pt x="43586" y="382728"/>
                  </a:lnTo>
                  <a:lnTo>
                    <a:pt x="61951" y="341464"/>
                  </a:lnTo>
                  <a:lnTo>
                    <a:pt x="83216" y="301879"/>
                  </a:lnTo>
                  <a:lnTo>
                    <a:pt x="107245" y="264110"/>
                  </a:lnTo>
                  <a:lnTo>
                    <a:pt x="133902" y="228293"/>
                  </a:lnTo>
                  <a:lnTo>
                    <a:pt x="163053" y="194562"/>
                  </a:lnTo>
                  <a:lnTo>
                    <a:pt x="194562" y="163053"/>
                  </a:lnTo>
                  <a:lnTo>
                    <a:pt x="228293" y="133902"/>
                  </a:lnTo>
                  <a:lnTo>
                    <a:pt x="264110" y="107245"/>
                  </a:lnTo>
                  <a:lnTo>
                    <a:pt x="301879" y="83216"/>
                  </a:lnTo>
                  <a:lnTo>
                    <a:pt x="341464" y="61951"/>
                  </a:lnTo>
                  <a:lnTo>
                    <a:pt x="382728" y="43586"/>
                  </a:lnTo>
                  <a:lnTo>
                    <a:pt x="425538" y="28256"/>
                  </a:lnTo>
                  <a:lnTo>
                    <a:pt x="469756" y="16097"/>
                  </a:lnTo>
                  <a:lnTo>
                    <a:pt x="515248" y="7244"/>
                  </a:lnTo>
                  <a:lnTo>
                    <a:pt x="561879" y="1833"/>
                  </a:lnTo>
                  <a:lnTo>
                    <a:pt x="609512" y="0"/>
                  </a:lnTo>
                  <a:lnTo>
                    <a:pt x="5437587" y="0"/>
                  </a:lnTo>
                  <a:lnTo>
                    <a:pt x="5485850" y="1912"/>
                  </a:lnTo>
                  <a:lnTo>
                    <a:pt x="5533511" y="7592"/>
                  </a:lnTo>
                  <a:lnTo>
                    <a:pt x="5580366" y="16956"/>
                  </a:lnTo>
                  <a:lnTo>
                    <a:pt x="5626210" y="29919"/>
                  </a:lnTo>
                  <a:lnTo>
                    <a:pt x="5670838" y="46396"/>
                  </a:lnTo>
                  <a:lnTo>
                    <a:pt x="5714045" y="66302"/>
                  </a:lnTo>
                  <a:lnTo>
                    <a:pt x="5755627" y="89552"/>
                  </a:lnTo>
                  <a:lnTo>
                    <a:pt x="5795380" y="116062"/>
                  </a:lnTo>
                  <a:lnTo>
                    <a:pt x="5833098" y="145747"/>
                  </a:lnTo>
                  <a:lnTo>
                    <a:pt x="5868577" y="178521"/>
                  </a:lnTo>
                  <a:lnTo>
                    <a:pt x="5901352" y="214001"/>
                  </a:lnTo>
                  <a:lnTo>
                    <a:pt x="5931037" y="251719"/>
                  </a:lnTo>
                  <a:lnTo>
                    <a:pt x="5957547" y="291472"/>
                  </a:lnTo>
                  <a:lnTo>
                    <a:pt x="5980797" y="333054"/>
                  </a:lnTo>
                  <a:lnTo>
                    <a:pt x="6000703" y="376261"/>
                  </a:lnTo>
                  <a:lnTo>
                    <a:pt x="6017180" y="420889"/>
                  </a:lnTo>
                  <a:lnTo>
                    <a:pt x="6030142" y="466733"/>
                  </a:lnTo>
                  <a:lnTo>
                    <a:pt x="6039507" y="513587"/>
                  </a:lnTo>
                  <a:lnTo>
                    <a:pt x="6045187" y="561249"/>
                  </a:lnTo>
                  <a:lnTo>
                    <a:pt x="6047099" y="609512"/>
                  </a:lnTo>
                  <a:lnTo>
                    <a:pt x="6047099" y="3047487"/>
                  </a:lnTo>
                  <a:lnTo>
                    <a:pt x="6045266" y="3095120"/>
                  </a:lnTo>
                  <a:lnTo>
                    <a:pt x="6039855" y="3141751"/>
                  </a:lnTo>
                  <a:lnTo>
                    <a:pt x="6031002" y="3187243"/>
                  </a:lnTo>
                  <a:lnTo>
                    <a:pt x="6018843" y="3231461"/>
                  </a:lnTo>
                  <a:lnTo>
                    <a:pt x="6003513" y="3274271"/>
                  </a:lnTo>
                  <a:lnTo>
                    <a:pt x="5985148" y="3315535"/>
                  </a:lnTo>
                  <a:lnTo>
                    <a:pt x="5963883" y="3355120"/>
                  </a:lnTo>
                  <a:lnTo>
                    <a:pt x="5939854" y="3392889"/>
                  </a:lnTo>
                  <a:lnTo>
                    <a:pt x="5913196" y="3428706"/>
                  </a:lnTo>
                  <a:lnTo>
                    <a:pt x="5884045" y="3462437"/>
                  </a:lnTo>
                  <a:lnTo>
                    <a:pt x="5852537" y="3493946"/>
                  </a:lnTo>
                  <a:lnTo>
                    <a:pt x="5818806" y="3523096"/>
                  </a:lnTo>
                  <a:lnTo>
                    <a:pt x="5782988" y="3549754"/>
                  </a:lnTo>
                  <a:lnTo>
                    <a:pt x="5745220" y="3573783"/>
                  </a:lnTo>
                  <a:lnTo>
                    <a:pt x="5705635" y="3595048"/>
                  </a:lnTo>
                  <a:lnTo>
                    <a:pt x="5664370" y="3613413"/>
                  </a:lnTo>
                  <a:lnTo>
                    <a:pt x="5621561" y="3628743"/>
                  </a:lnTo>
                  <a:lnTo>
                    <a:pt x="5577343" y="3640902"/>
                  </a:lnTo>
                  <a:lnTo>
                    <a:pt x="5531850" y="3649755"/>
                  </a:lnTo>
                  <a:lnTo>
                    <a:pt x="5485220" y="3655166"/>
                  </a:lnTo>
                  <a:lnTo>
                    <a:pt x="5437587" y="3656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30653" y="1017725"/>
              <a:ext cx="8282940" cy="115570"/>
            </a:xfrm>
            <a:custGeom>
              <a:avLst/>
              <a:gdLst/>
              <a:ahLst/>
              <a:cxnLst/>
              <a:rect l="l" t="t" r="r" b="b"/>
              <a:pathLst>
                <a:path w="8282940" h="115569">
                  <a:moveTo>
                    <a:pt x="82826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8282699" y="0"/>
                  </a:lnTo>
                  <a:lnTo>
                    <a:pt x="82826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1662" y="1593812"/>
              <a:ext cx="5400674" cy="30384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1824355" cy="2221865"/>
            </a:xfrm>
            <a:custGeom>
              <a:avLst/>
              <a:gdLst/>
              <a:ahLst/>
              <a:cxnLst/>
              <a:rect l="l" t="t" r="r" b="b"/>
              <a:pathLst>
                <a:path w="1824355" h="2221865">
                  <a:moveTo>
                    <a:pt x="0" y="2221407"/>
                  </a:moveTo>
                  <a:lnTo>
                    <a:pt x="0" y="0"/>
                  </a:lnTo>
                  <a:lnTo>
                    <a:pt x="1801767" y="0"/>
                  </a:lnTo>
                  <a:lnTo>
                    <a:pt x="1823972" y="38310"/>
                  </a:lnTo>
                  <a:lnTo>
                    <a:pt x="1782018" y="63155"/>
                  </a:lnTo>
                  <a:lnTo>
                    <a:pt x="1741328" y="88311"/>
                  </a:lnTo>
                  <a:lnTo>
                    <a:pt x="1701873" y="113765"/>
                  </a:lnTo>
                  <a:lnTo>
                    <a:pt x="1663626" y="139509"/>
                  </a:lnTo>
                  <a:lnTo>
                    <a:pt x="1626559" y="165530"/>
                  </a:lnTo>
                  <a:lnTo>
                    <a:pt x="1590645" y="191819"/>
                  </a:lnTo>
                  <a:lnTo>
                    <a:pt x="1555856" y="218364"/>
                  </a:lnTo>
                  <a:lnTo>
                    <a:pt x="1522164" y="245156"/>
                  </a:lnTo>
                  <a:lnTo>
                    <a:pt x="1489542" y="272183"/>
                  </a:lnTo>
                  <a:lnTo>
                    <a:pt x="1457963" y="299435"/>
                  </a:lnTo>
                  <a:lnTo>
                    <a:pt x="1427397" y="326901"/>
                  </a:lnTo>
                  <a:lnTo>
                    <a:pt x="1397819" y="354571"/>
                  </a:lnTo>
                  <a:lnTo>
                    <a:pt x="1369200" y="382434"/>
                  </a:lnTo>
                  <a:lnTo>
                    <a:pt x="1341512" y="410479"/>
                  </a:lnTo>
                  <a:lnTo>
                    <a:pt x="1314729" y="438695"/>
                  </a:lnTo>
                  <a:lnTo>
                    <a:pt x="1288822" y="467073"/>
                  </a:lnTo>
                  <a:lnTo>
                    <a:pt x="1239527" y="524269"/>
                  </a:lnTo>
                  <a:lnTo>
                    <a:pt x="1193406" y="581981"/>
                  </a:lnTo>
                  <a:lnTo>
                    <a:pt x="1150238" y="640125"/>
                  </a:lnTo>
                  <a:lnTo>
                    <a:pt x="1109803" y="698615"/>
                  </a:lnTo>
                  <a:lnTo>
                    <a:pt x="1071879" y="757365"/>
                  </a:lnTo>
                  <a:lnTo>
                    <a:pt x="1036245" y="816292"/>
                  </a:lnTo>
                  <a:lnTo>
                    <a:pt x="1002681" y="875310"/>
                  </a:lnTo>
                  <a:lnTo>
                    <a:pt x="970966" y="934334"/>
                  </a:lnTo>
                  <a:lnTo>
                    <a:pt x="940877" y="993278"/>
                  </a:lnTo>
                  <a:lnTo>
                    <a:pt x="912196" y="1052058"/>
                  </a:lnTo>
                  <a:lnTo>
                    <a:pt x="884700" y="1110589"/>
                  </a:lnTo>
                  <a:lnTo>
                    <a:pt x="858168" y="1168785"/>
                  </a:lnTo>
                  <a:lnTo>
                    <a:pt x="832380" y="1226561"/>
                  </a:lnTo>
                  <a:lnTo>
                    <a:pt x="769714" y="1368607"/>
                  </a:lnTo>
                  <a:lnTo>
                    <a:pt x="757269" y="1396520"/>
                  </a:lnTo>
                  <a:lnTo>
                    <a:pt x="732247" y="1451767"/>
                  </a:lnTo>
                  <a:lnTo>
                    <a:pt x="706863" y="1506168"/>
                  </a:lnTo>
                  <a:lnTo>
                    <a:pt x="680897" y="1559639"/>
                  </a:lnTo>
                  <a:lnTo>
                    <a:pt x="654127" y="1612095"/>
                  </a:lnTo>
                  <a:lnTo>
                    <a:pt x="626334" y="1663450"/>
                  </a:lnTo>
                  <a:lnTo>
                    <a:pt x="597296" y="1713619"/>
                  </a:lnTo>
                  <a:lnTo>
                    <a:pt x="566792" y="1762518"/>
                  </a:lnTo>
                  <a:lnTo>
                    <a:pt x="534601" y="1810061"/>
                  </a:lnTo>
                  <a:lnTo>
                    <a:pt x="500502" y="1856163"/>
                  </a:lnTo>
                  <a:lnTo>
                    <a:pt x="464274" y="1900739"/>
                  </a:lnTo>
                  <a:lnTo>
                    <a:pt x="425696" y="1943704"/>
                  </a:lnTo>
                  <a:lnTo>
                    <a:pt x="384548" y="1984972"/>
                  </a:lnTo>
                  <a:lnTo>
                    <a:pt x="340607" y="2024460"/>
                  </a:lnTo>
                  <a:lnTo>
                    <a:pt x="293654" y="2062081"/>
                  </a:lnTo>
                  <a:lnTo>
                    <a:pt x="243468" y="2097750"/>
                  </a:lnTo>
                  <a:lnTo>
                    <a:pt x="189826" y="2131383"/>
                  </a:lnTo>
                  <a:lnTo>
                    <a:pt x="132510" y="2162894"/>
                  </a:lnTo>
                  <a:lnTo>
                    <a:pt x="71296" y="2192199"/>
                  </a:lnTo>
                  <a:lnTo>
                    <a:pt x="5965" y="2219211"/>
                  </a:lnTo>
                  <a:lnTo>
                    <a:pt x="0" y="222140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36296" y="503825"/>
            <a:ext cx="30721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20" dirty="0"/>
              <a:t> </a:t>
            </a:r>
            <a:r>
              <a:rPr spc="-135" dirty="0"/>
              <a:t>negocios</a:t>
            </a:r>
            <a:r>
              <a:rPr spc="-220" dirty="0"/>
              <a:t> </a:t>
            </a:r>
            <a:r>
              <a:rPr b="0" spc="-100" dirty="0">
                <a:latin typeface="Trebuchet MS"/>
                <a:cs typeface="Trebuchet MS"/>
              </a:rPr>
              <a:t>Energía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9835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Gobernanza,</a:t>
            </a:r>
            <a:r>
              <a:rPr spc="-175" dirty="0"/>
              <a:t> </a:t>
            </a:r>
            <a:r>
              <a:rPr spc="-145" dirty="0"/>
              <a:t>gobierno</a:t>
            </a:r>
            <a:r>
              <a:rPr spc="-175" dirty="0"/>
              <a:t> </a:t>
            </a:r>
            <a:r>
              <a:rPr spc="-140" dirty="0"/>
              <a:t>corporativo</a:t>
            </a:r>
          </a:p>
        </p:txBody>
      </p:sp>
      <p:sp>
        <p:nvSpPr>
          <p:cNvPr id="3" name="object 3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50975" y="1342770"/>
            <a:ext cx="5575300" cy="3349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0504">
              <a:lnSpc>
                <a:spcPct val="114999"/>
              </a:lnSpc>
              <a:spcBef>
                <a:spcPts val="100"/>
              </a:spcBef>
            </a:pPr>
            <a:r>
              <a:rPr sz="2000" b="1" spc="-100" dirty="0">
                <a:latin typeface="Trebuchet MS"/>
                <a:cs typeface="Trebuchet MS"/>
              </a:rPr>
              <a:t>Visita</a:t>
            </a:r>
            <a:r>
              <a:rPr sz="2000" b="1" spc="-145" dirty="0">
                <a:latin typeface="Trebuchet MS"/>
                <a:cs typeface="Trebuchet MS"/>
              </a:rPr>
              <a:t> </a:t>
            </a:r>
            <a:r>
              <a:rPr sz="2000" b="1" spc="-125" dirty="0">
                <a:latin typeface="Trebuchet MS"/>
                <a:cs typeface="Trebuchet MS"/>
              </a:rPr>
              <a:t>de</a:t>
            </a:r>
            <a:r>
              <a:rPr sz="2000" b="1" spc="-145" dirty="0">
                <a:latin typeface="Trebuchet MS"/>
                <a:cs typeface="Trebuchet MS"/>
              </a:rPr>
              <a:t> </a:t>
            </a:r>
            <a:r>
              <a:rPr sz="2000" b="1" spc="-75" dirty="0">
                <a:latin typeface="Trebuchet MS"/>
                <a:cs typeface="Trebuchet MS"/>
              </a:rPr>
              <a:t>la</a:t>
            </a:r>
            <a:r>
              <a:rPr sz="2000" b="1" spc="-140" dirty="0">
                <a:latin typeface="Trebuchet MS"/>
                <a:cs typeface="Trebuchet MS"/>
              </a:rPr>
              <a:t> </a:t>
            </a:r>
            <a:r>
              <a:rPr sz="2000" b="1" spc="-114" dirty="0">
                <a:latin typeface="Trebuchet MS"/>
                <a:cs typeface="Trebuchet MS"/>
              </a:rPr>
              <a:t>superintendencia</a:t>
            </a:r>
            <a:r>
              <a:rPr sz="2000" b="1" spc="-145" dirty="0">
                <a:latin typeface="Trebuchet MS"/>
                <a:cs typeface="Trebuchet MS"/>
              </a:rPr>
              <a:t> </a:t>
            </a:r>
            <a:r>
              <a:rPr sz="2000" b="1" spc="-125" dirty="0">
                <a:latin typeface="Trebuchet MS"/>
                <a:cs typeface="Trebuchet MS"/>
              </a:rPr>
              <a:t>de</a:t>
            </a:r>
            <a:r>
              <a:rPr sz="2000" b="1" spc="-140" dirty="0">
                <a:latin typeface="Trebuchet MS"/>
                <a:cs typeface="Trebuchet MS"/>
              </a:rPr>
              <a:t> </a:t>
            </a:r>
            <a:r>
              <a:rPr sz="2000" b="1" spc="-90" dirty="0">
                <a:latin typeface="Trebuchet MS"/>
                <a:cs typeface="Trebuchet MS"/>
              </a:rPr>
              <a:t>servicios</a:t>
            </a:r>
            <a:r>
              <a:rPr sz="2000" b="1" spc="-145" dirty="0">
                <a:latin typeface="Trebuchet MS"/>
                <a:cs typeface="Trebuchet MS"/>
              </a:rPr>
              <a:t> </a:t>
            </a:r>
            <a:r>
              <a:rPr sz="2000" b="1" spc="-65" dirty="0">
                <a:latin typeface="Trebuchet MS"/>
                <a:cs typeface="Trebuchet MS"/>
              </a:rPr>
              <a:t>públicos </a:t>
            </a:r>
            <a:r>
              <a:rPr sz="2000" b="1" spc="-40" dirty="0">
                <a:latin typeface="Trebuchet MS"/>
                <a:cs typeface="Trebuchet MS"/>
              </a:rPr>
              <a:t>domiciliarios.</a:t>
            </a:r>
            <a:endParaRPr sz="20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1330"/>
              </a:spcBef>
            </a:pPr>
            <a:r>
              <a:rPr sz="1400" spc="-80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SSPD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señala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95" dirty="0">
                <a:latin typeface="Trebuchet MS"/>
                <a:cs typeface="Trebuchet MS"/>
              </a:rPr>
              <a:t>“Por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parte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prestador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adelantó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presentación</a:t>
            </a:r>
            <a:r>
              <a:rPr sz="1400" spc="-10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sobre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avances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llevan </a:t>
            </a:r>
            <a:r>
              <a:rPr sz="1400" spc="-90" dirty="0">
                <a:latin typeface="Trebuchet MS"/>
                <a:cs typeface="Trebuchet MS"/>
              </a:rPr>
              <a:t>frente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65" dirty="0">
                <a:latin typeface="Trebuchet MS"/>
                <a:cs typeface="Trebuchet MS"/>
              </a:rPr>
              <a:t> Gobierno</a:t>
            </a:r>
            <a:r>
              <a:rPr sz="1400" spc="-70" dirty="0">
                <a:latin typeface="Trebuchet MS"/>
                <a:cs typeface="Trebuchet MS"/>
              </a:rPr>
              <a:t> Corporativo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desde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año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2006</a:t>
            </a:r>
            <a:r>
              <a:rPr sz="1400" spc="-10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y que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80" dirty="0">
                <a:latin typeface="Trebuchet MS"/>
                <a:cs typeface="Trebuchet MS"/>
              </a:rPr>
              <a:t> reafirmó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125" dirty="0">
                <a:latin typeface="Trebuchet MS"/>
                <a:cs typeface="Trebuchet MS"/>
              </a:rPr>
              <a:t>2013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levantamiento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toma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posesión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por </a:t>
            </a:r>
            <a:r>
              <a:rPr sz="1400" spc="-80" dirty="0">
                <a:latin typeface="Trebuchet MS"/>
                <a:cs typeface="Trebuchet MS"/>
              </a:rPr>
              <a:t>parte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5" dirty="0">
                <a:latin typeface="Trebuchet MS"/>
                <a:cs typeface="Trebuchet MS"/>
              </a:rPr>
              <a:t> SSPD. </a:t>
            </a:r>
            <a:r>
              <a:rPr sz="1400" spc="-30" dirty="0">
                <a:latin typeface="Trebuchet MS"/>
                <a:cs typeface="Trebuchet MS"/>
              </a:rPr>
              <a:t>Se</a:t>
            </a:r>
            <a:r>
              <a:rPr sz="1400" spc="-70" dirty="0">
                <a:latin typeface="Trebuchet MS"/>
                <a:cs typeface="Trebuchet MS"/>
              </a:rPr>
              <a:t> cuenta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plan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implementación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acuerdo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con </a:t>
            </a:r>
            <a:r>
              <a:rPr sz="1400" spc="-65" dirty="0">
                <a:latin typeface="Trebuchet MS"/>
                <a:cs typeface="Trebuchet MS"/>
              </a:rPr>
              <a:t>herramientas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junta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directiva </a:t>
            </a:r>
            <a:r>
              <a:rPr sz="1400" spc="-35" dirty="0">
                <a:latin typeface="Trebuchet MS"/>
                <a:cs typeface="Trebuchet MS"/>
              </a:rPr>
              <a:t>según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Resolución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70" dirty="0">
                <a:latin typeface="Trebuchet MS"/>
                <a:cs typeface="Trebuchet MS"/>
              </a:rPr>
              <a:t>JD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145" dirty="0">
                <a:latin typeface="Trebuchet MS"/>
                <a:cs typeface="Trebuchet MS"/>
              </a:rPr>
              <a:t>–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002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2020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que </a:t>
            </a:r>
            <a:r>
              <a:rPr sz="1400" spc="-70" dirty="0">
                <a:latin typeface="Trebuchet MS"/>
                <a:cs typeface="Trebuchet MS"/>
              </a:rPr>
              <a:t>cuenta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 </a:t>
            </a:r>
            <a:r>
              <a:rPr sz="1400" spc="-55" dirty="0">
                <a:latin typeface="Trebuchet MS"/>
                <a:cs typeface="Trebuchet MS"/>
              </a:rPr>
              <a:t>instrumentos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5" dirty="0">
                <a:latin typeface="Trebuchet MS"/>
                <a:cs typeface="Trebuchet MS"/>
              </a:rPr>
              <a:t> herramientas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para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0" dirty="0">
                <a:latin typeface="Trebuchet MS"/>
                <a:cs typeface="Trebuchet MS"/>
              </a:rPr>
              <a:t> aplicación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buenas </a:t>
            </a:r>
            <a:r>
              <a:rPr sz="1400" spc="-65" dirty="0">
                <a:latin typeface="Trebuchet MS"/>
                <a:cs typeface="Trebuchet MS"/>
              </a:rPr>
              <a:t>prácticas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Gobierno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corporativo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empresa.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Se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observa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por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parte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la </a:t>
            </a:r>
            <a:r>
              <a:rPr sz="1400" spc="-60" dirty="0">
                <a:latin typeface="Trebuchet MS"/>
                <a:cs typeface="Trebuchet MS"/>
              </a:rPr>
              <a:t>Superintendencia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servicios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Públicos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Domiciliarios,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acuerdo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la </a:t>
            </a:r>
            <a:r>
              <a:rPr sz="1400" spc="-60" dirty="0">
                <a:latin typeface="Trebuchet MS"/>
                <a:cs typeface="Trebuchet MS"/>
              </a:rPr>
              <a:t>evaluación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presentada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por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prestador,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avance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97%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su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ejecución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acuerdo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al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Decreto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Nacional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50" dirty="0">
                <a:latin typeface="Trebuchet MS"/>
                <a:cs typeface="Trebuchet MS"/>
              </a:rPr>
              <a:t>1510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9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noviembre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2021”.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54615" y="4228261"/>
            <a:ext cx="1289685" cy="915669"/>
          </a:xfrm>
          <a:custGeom>
            <a:avLst/>
            <a:gdLst/>
            <a:ahLst/>
            <a:cxnLst/>
            <a:rect l="l" t="t" r="r" b="b"/>
            <a:pathLst>
              <a:path w="1289684" h="915670">
                <a:moveTo>
                  <a:pt x="1289384" y="915238"/>
                </a:moveTo>
                <a:lnTo>
                  <a:pt x="0" y="915238"/>
                </a:lnTo>
                <a:lnTo>
                  <a:pt x="14370" y="909818"/>
                </a:lnTo>
                <a:lnTo>
                  <a:pt x="60501" y="891615"/>
                </a:lnTo>
                <a:lnTo>
                  <a:pt x="105482" y="873067"/>
                </a:lnTo>
                <a:lnTo>
                  <a:pt x="149342" y="854187"/>
                </a:lnTo>
                <a:lnTo>
                  <a:pt x="192110" y="834988"/>
                </a:lnTo>
                <a:lnTo>
                  <a:pt x="233813" y="815483"/>
                </a:lnTo>
                <a:lnTo>
                  <a:pt x="274482" y="795686"/>
                </a:lnTo>
                <a:lnTo>
                  <a:pt x="314143" y="775610"/>
                </a:lnTo>
                <a:lnTo>
                  <a:pt x="352826" y="755268"/>
                </a:lnTo>
                <a:lnTo>
                  <a:pt x="390559" y="734672"/>
                </a:lnTo>
                <a:lnTo>
                  <a:pt x="427371" y="713837"/>
                </a:lnTo>
                <a:lnTo>
                  <a:pt x="463291" y="692776"/>
                </a:lnTo>
                <a:lnTo>
                  <a:pt x="498347" y="671500"/>
                </a:lnTo>
                <a:lnTo>
                  <a:pt x="532567" y="650025"/>
                </a:lnTo>
                <a:lnTo>
                  <a:pt x="565981" y="628363"/>
                </a:lnTo>
                <a:lnTo>
                  <a:pt x="598616" y="606526"/>
                </a:lnTo>
                <a:lnTo>
                  <a:pt x="630502" y="584529"/>
                </a:lnTo>
                <a:lnTo>
                  <a:pt x="661667" y="562384"/>
                </a:lnTo>
                <a:lnTo>
                  <a:pt x="721948" y="517705"/>
                </a:lnTo>
                <a:lnTo>
                  <a:pt x="779689" y="472593"/>
                </a:lnTo>
                <a:lnTo>
                  <a:pt x="835116" y="427154"/>
                </a:lnTo>
                <a:lnTo>
                  <a:pt x="888461" y="381494"/>
                </a:lnTo>
                <a:lnTo>
                  <a:pt x="939950" y="335718"/>
                </a:lnTo>
                <a:lnTo>
                  <a:pt x="989814" y="289931"/>
                </a:lnTo>
                <a:lnTo>
                  <a:pt x="1038280" y="244238"/>
                </a:lnTo>
                <a:lnTo>
                  <a:pt x="1085577" y="198746"/>
                </a:lnTo>
                <a:lnTo>
                  <a:pt x="1222742" y="64522"/>
                </a:lnTo>
                <a:lnTo>
                  <a:pt x="1289384" y="0"/>
                </a:lnTo>
                <a:lnTo>
                  <a:pt x="1289384" y="91523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9324" y="1629674"/>
            <a:ext cx="1824599" cy="2838599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6242" y="0"/>
              <a:ext cx="3767757" cy="51434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034300" y="0"/>
              <a:ext cx="4109720" cy="5143500"/>
            </a:xfrm>
            <a:custGeom>
              <a:avLst/>
              <a:gdLst/>
              <a:ahLst/>
              <a:cxnLst/>
              <a:rect l="l" t="t" r="r" b="b"/>
              <a:pathLst>
                <a:path w="4109719" h="5143500">
                  <a:moveTo>
                    <a:pt x="0" y="5143499"/>
                  </a:moveTo>
                  <a:lnTo>
                    <a:pt x="0" y="0"/>
                  </a:lnTo>
                  <a:lnTo>
                    <a:pt x="4109699" y="0"/>
                  </a:lnTo>
                  <a:lnTo>
                    <a:pt x="4109699" y="5143499"/>
                  </a:lnTo>
                  <a:lnTo>
                    <a:pt x="0" y="5143499"/>
                  </a:lnTo>
                  <a:close/>
                </a:path>
              </a:pathLst>
            </a:custGeom>
            <a:solidFill>
              <a:srgbClr val="FA1100">
                <a:alpha val="4124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99"/>
              <a:ext cx="6689725" cy="5143500"/>
            </a:xfrm>
            <a:custGeom>
              <a:avLst/>
              <a:gdLst/>
              <a:ahLst/>
              <a:cxnLst/>
              <a:rect l="l" t="t" r="r" b="b"/>
              <a:pathLst>
                <a:path w="6689725" h="5143500">
                  <a:moveTo>
                    <a:pt x="5429333" y="5142899"/>
                  </a:moveTo>
                  <a:lnTo>
                    <a:pt x="0" y="5142899"/>
                  </a:lnTo>
                  <a:lnTo>
                    <a:pt x="0" y="0"/>
                  </a:lnTo>
                  <a:lnTo>
                    <a:pt x="6326705" y="0"/>
                  </a:lnTo>
                  <a:lnTo>
                    <a:pt x="6350351" y="52123"/>
                  </a:lnTo>
                  <a:lnTo>
                    <a:pt x="6373103" y="103542"/>
                  </a:lnTo>
                  <a:lnTo>
                    <a:pt x="6394969" y="154266"/>
                  </a:lnTo>
                  <a:lnTo>
                    <a:pt x="6415962" y="204306"/>
                  </a:lnTo>
                  <a:lnTo>
                    <a:pt x="6436089" y="253670"/>
                  </a:lnTo>
                  <a:lnTo>
                    <a:pt x="6455362" y="302369"/>
                  </a:lnTo>
                  <a:lnTo>
                    <a:pt x="6473791" y="350412"/>
                  </a:lnTo>
                  <a:lnTo>
                    <a:pt x="6491385" y="397810"/>
                  </a:lnTo>
                  <a:lnTo>
                    <a:pt x="6508156" y="444571"/>
                  </a:lnTo>
                  <a:lnTo>
                    <a:pt x="6524112" y="490705"/>
                  </a:lnTo>
                  <a:lnTo>
                    <a:pt x="6539264" y="536223"/>
                  </a:lnTo>
                  <a:lnTo>
                    <a:pt x="6553622" y="581133"/>
                  </a:lnTo>
                  <a:lnTo>
                    <a:pt x="6567196" y="625446"/>
                  </a:lnTo>
                  <a:lnTo>
                    <a:pt x="6579996" y="669171"/>
                  </a:lnTo>
                  <a:lnTo>
                    <a:pt x="6592033" y="712319"/>
                  </a:lnTo>
                  <a:lnTo>
                    <a:pt x="6603316" y="754898"/>
                  </a:lnTo>
                  <a:lnTo>
                    <a:pt x="6613855" y="796918"/>
                  </a:lnTo>
                  <a:lnTo>
                    <a:pt x="6623661" y="838390"/>
                  </a:lnTo>
                  <a:lnTo>
                    <a:pt x="6632744" y="879322"/>
                  </a:lnTo>
                  <a:lnTo>
                    <a:pt x="6641113" y="919725"/>
                  </a:lnTo>
                  <a:lnTo>
                    <a:pt x="6648779" y="959609"/>
                  </a:lnTo>
                  <a:lnTo>
                    <a:pt x="6655751" y="998982"/>
                  </a:lnTo>
                  <a:lnTo>
                    <a:pt x="6662041" y="1037855"/>
                  </a:lnTo>
                  <a:lnTo>
                    <a:pt x="6667658" y="1076238"/>
                  </a:lnTo>
                  <a:lnTo>
                    <a:pt x="6672611" y="1114139"/>
                  </a:lnTo>
                  <a:lnTo>
                    <a:pt x="6680570" y="1188539"/>
                  </a:lnTo>
                  <a:lnTo>
                    <a:pt x="6685998" y="1261132"/>
                  </a:lnTo>
                  <a:lnTo>
                    <a:pt x="6688976" y="1331995"/>
                  </a:lnTo>
                  <a:lnTo>
                    <a:pt x="6689585" y="1401207"/>
                  </a:lnTo>
                  <a:lnTo>
                    <a:pt x="6689026" y="1435218"/>
                  </a:lnTo>
                  <a:lnTo>
                    <a:pt x="6686232" y="1502099"/>
                  </a:lnTo>
                  <a:lnTo>
                    <a:pt x="6681270" y="1567523"/>
                  </a:lnTo>
                  <a:lnTo>
                    <a:pt x="6674220" y="1631567"/>
                  </a:lnTo>
                  <a:lnTo>
                    <a:pt x="6665165" y="1694310"/>
                  </a:lnTo>
                  <a:lnTo>
                    <a:pt x="6654183" y="1755828"/>
                  </a:lnTo>
                  <a:lnTo>
                    <a:pt x="6641356" y="1816200"/>
                  </a:lnTo>
                  <a:lnTo>
                    <a:pt x="6626764" y="1875504"/>
                  </a:lnTo>
                  <a:lnTo>
                    <a:pt x="6610489" y="1933817"/>
                  </a:lnTo>
                  <a:lnTo>
                    <a:pt x="6592610" y="1991217"/>
                  </a:lnTo>
                  <a:lnTo>
                    <a:pt x="6573209" y="2047781"/>
                  </a:lnTo>
                  <a:lnTo>
                    <a:pt x="6552365" y="2103587"/>
                  </a:lnTo>
                  <a:lnTo>
                    <a:pt x="6530160" y="2158714"/>
                  </a:lnTo>
                  <a:lnTo>
                    <a:pt x="6506675" y="2213238"/>
                  </a:lnTo>
                  <a:lnTo>
                    <a:pt x="6481989" y="2267238"/>
                  </a:lnTo>
                  <a:lnTo>
                    <a:pt x="6456184" y="2320791"/>
                  </a:lnTo>
                  <a:lnTo>
                    <a:pt x="6429340" y="2373975"/>
                  </a:lnTo>
                  <a:lnTo>
                    <a:pt x="6401538" y="2426867"/>
                  </a:lnTo>
                  <a:lnTo>
                    <a:pt x="6372859" y="2479545"/>
                  </a:lnTo>
                  <a:lnTo>
                    <a:pt x="6343383" y="2532088"/>
                  </a:lnTo>
                  <a:lnTo>
                    <a:pt x="6313190" y="2584572"/>
                  </a:lnTo>
                  <a:lnTo>
                    <a:pt x="6282362" y="2637076"/>
                  </a:lnTo>
                  <a:lnTo>
                    <a:pt x="6235105" y="2716038"/>
                  </a:lnTo>
                  <a:lnTo>
                    <a:pt x="6088565" y="2956858"/>
                  </a:lnTo>
                  <a:lnTo>
                    <a:pt x="6055546" y="3011674"/>
                  </a:lnTo>
                  <a:lnTo>
                    <a:pt x="6022537" y="3067131"/>
                  </a:lnTo>
                  <a:lnTo>
                    <a:pt x="5989618" y="3123307"/>
                  </a:lnTo>
                  <a:lnTo>
                    <a:pt x="5956871" y="3180279"/>
                  </a:lnTo>
                  <a:lnTo>
                    <a:pt x="5924374" y="3238125"/>
                  </a:lnTo>
                  <a:lnTo>
                    <a:pt x="5892210" y="3296924"/>
                  </a:lnTo>
                  <a:lnTo>
                    <a:pt x="5860459" y="3356752"/>
                  </a:lnTo>
                  <a:lnTo>
                    <a:pt x="5829202" y="3417688"/>
                  </a:lnTo>
                  <a:lnTo>
                    <a:pt x="5798518" y="3479809"/>
                  </a:lnTo>
                  <a:lnTo>
                    <a:pt x="5768490" y="3543192"/>
                  </a:lnTo>
                  <a:lnTo>
                    <a:pt x="5739196" y="3607916"/>
                  </a:lnTo>
                  <a:lnTo>
                    <a:pt x="5710719" y="3674059"/>
                  </a:lnTo>
                  <a:lnTo>
                    <a:pt x="5683139" y="3741697"/>
                  </a:lnTo>
                  <a:lnTo>
                    <a:pt x="5656536" y="3810910"/>
                  </a:lnTo>
                  <a:lnTo>
                    <a:pt x="5630991" y="3881773"/>
                  </a:lnTo>
                  <a:lnTo>
                    <a:pt x="5618641" y="3917849"/>
                  </a:lnTo>
                  <a:lnTo>
                    <a:pt x="5606585" y="3954366"/>
                  </a:lnTo>
                  <a:lnTo>
                    <a:pt x="5594834" y="3991335"/>
                  </a:lnTo>
                  <a:lnTo>
                    <a:pt x="5583398" y="4028765"/>
                  </a:lnTo>
                  <a:lnTo>
                    <a:pt x="5572287" y="4066667"/>
                  </a:lnTo>
                  <a:lnTo>
                    <a:pt x="5561511" y="4105050"/>
                  </a:lnTo>
                  <a:lnTo>
                    <a:pt x="5551081" y="4143923"/>
                  </a:lnTo>
                  <a:lnTo>
                    <a:pt x="5541005" y="4183296"/>
                  </a:lnTo>
                  <a:lnTo>
                    <a:pt x="5531295" y="4223179"/>
                  </a:lnTo>
                  <a:lnTo>
                    <a:pt x="5521960" y="4263582"/>
                  </a:lnTo>
                  <a:lnTo>
                    <a:pt x="5513011" y="4304515"/>
                  </a:lnTo>
                  <a:lnTo>
                    <a:pt x="5504457" y="4345986"/>
                  </a:lnTo>
                  <a:lnTo>
                    <a:pt x="5496309" y="4388007"/>
                  </a:lnTo>
                  <a:lnTo>
                    <a:pt x="5488577" y="4430586"/>
                  </a:lnTo>
                  <a:lnTo>
                    <a:pt x="5481270" y="4473733"/>
                  </a:lnTo>
                  <a:lnTo>
                    <a:pt x="5474399" y="4517459"/>
                  </a:lnTo>
                  <a:lnTo>
                    <a:pt x="5467975" y="4561772"/>
                  </a:lnTo>
                  <a:lnTo>
                    <a:pt x="5462006" y="4606682"/>
                  </a:lnTo>
                  <a:lnTo>
                    <a:pt x="5456503" y="4652200"/>
                  </a:lnTo>
                  <a:lnTo>
                    <a:pt x="5451477" y="4698334"/>
                  </a:lnTo>
                  <a:lnTo>
                    <a:pt x="5446937" y="4745095"/>
                  </a:lnTo>
                  <a:lnTo>
                    <a:pt x="5442893" y="4792492"/>
                  </a:lnTo>
                  <a:lnTo>
                    <a:pt x="5439356" y="4840536"/>
                  </a:lnTo>
                  <a:lnTo>
                    <a:pt x="5436335" y="4889235"/>
                  </a:lnTo>
                  <a:lnTo>
                    <a:pt x="5433841" y="4938599"/>
                  </a:lnTo>
                  <a:lnTo>
                    <a:pt x="5431884" y="4988639"/>
                  </a:lnTo>
                  <a:lnTo>
                    <a:pt x="5430473" y="5039363"/>
                  </a:lnTo>
                  <a:lnTo>
                    <a:pt x="5429620" y="5090782"/>
                  </a:lnTo>
                  <a:lnTo>
                    <a:pt x="5429333" y="514289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30246" y="503825"/>
            <a:ext cx="30721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20" dirty="0"/>
              <a:t> </a:t>
            </a:r>
            <a:r>
              <a:rPr spc="-135" dirty="0"/>
              <a:t>negocios</a:t>
            </a:r>
            <a:r>
              <a:rPr spc="-220" dirty="0"/>
              <a:t> </a:t>
            </a:r>
            <a:r>
              <a:rPr b="0" spc="-100" dirty="0">
                <a:latin typeface="Trebuchet MS"/>
                <a:cs typeface="Trebuchet MS"/>
              </a:rPr>
              <a:t>Energía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6701790" cy="1687195"/>
            <a:chOff x="0" y="0"/>
            <a:chExt cx="6701790" cy="1687195"/>
          </a:xfrm>
        </p:grpSpPr>
        <p:sp>
          <p:nvSpPr>
            <p:cNvPr id="8" name="object 8"/>
            <p:cNvSpPr/>
            <p:nvPr/>
          </p:nvSpPr>
          <p:spPr>
            <a:xfrm>
              <a:off x="430650" y="1017725"/>
              <a:ext cx="6270625" cy="115570"/>
            </a:xfrm>
            <a:custGeom>
              <a:avLst/>
              <a:gdLst/>
              <a:ahLst/>
              <a:cxnLst/>
              <a:rect l="l" t="t" r="r" b="b"/>
              <a:pathLst>
                <a:path w="6270625" h="115569">
                  <a:moveTo>
                    <a:pt x="62705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6270599" y="0"/>
                  </a:lnTo>
                  <a:lnTo>
                    <a:pt x="62705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0"/>
              <a:ext cx="5187315" cy="1687195"/>
            </a:xfrm>
            <a:custGeom>
              <a:avLst/>
              <a:gdLst/>
              <a:ahLst/>
              <a:cxnLst/>
              <a:rect l="l" t="t" r="r" b="b"/>
              <a:pathLst>
                <a:path w="5187315" h="1687195">
                  <a:moveTo>
                    <a:pt x="1289329" y="0"/>
                  </a:moveTo>
                  <a:lnTo>
                    <a:pt x="0" y="0"/>
                  </a:lnTo>
                  <a:lnTo>
                    <a:pt x="0" y="1020597"/>
                  </a:lnTo>
                  <a:lnTo>
                    <a:pt x="40982" y="1006449"/>
                  </a:lnTo>
                  <a:lnTo>
                    <a:pt x="108077" y="979271"/>
                  </a:lnTo>
                  <a:lnTo>
                    <a:pt x="170078" y="949261"/>
                  </a:lnTo>
                  <a:lnTo>
                    <a:pt x="227507" y="916622"/>
                  </a:lnTo>
                  <a:lnTo>
                    <a:pt x="280962" y="881519"/>
                  </a:lnTo>
                  <a:lnTo>
                    <a:pt x="330974" y="844156"/>
                  </a:lnTo>
                  <a:lnTo>
                    <a:pt x="378117" y="804735"/>
                  </a:lnTo>
                  <a:lnTo>
                    <a:pt x="422935" y="763435"/>
                  </a:lnTo>
                  <a:lnTo>
                    <a:pt x="466001" y="720445"/>
                  </a:lnTo>
                  <a:lnTo>
                    <a:pt x="507860" y="675970"/>
                  </a:lnTo>
                  <a:lnTo>
                    <a:pt x="549071" y="630199"/>
                  </a:lnTo>
                  <a:lnTo>
                    <a:pt x="652970" y="511352"/>
                  </a:lnTo>
                  <a:lnTo>
                    <a:pt x="674446" y="487019"/>
                  </a:lnTo>
                  <a:lnTo>
                    <a:pt x="718680" y="437984"/>
                  </a:lnTo>
                  <a:lnTo>
                    <a:pt x="765048" y="388607"/>
                  </a:lnTo>
                  <a:lnTo>
                    <a:pt x="814133" y="339077"/>
                  </a:lnTo>
                  <a:lnTo>
                    <a:pt x="866470" y="289598"/>
                  </a:lnTo>
                  <a:lnTo>
                    <a:pt x="922642" y="240360"/>
                  </a:lnTo>
                  <a:lnTo>
                    <a:pt x="952334" y="215887"/>
                  </a:lnTo>
                  <a:lnTo>
                    <a:pt x="983183" y="191554"/>
                  </a:lnTo>
                  <a:lnTo>
                    <a:pt x="1015276" y="167373"/>
                  </a:lnTo>
                  <a:lnTo>
                    <a:pt x="1048664" y="143370"/>
                  </a:lnTo>
                  <a:lnTo>
                    <a:pt x="1083437" y="119570"/>
                  </a:lnTo>
                  <a:lnTo>
                    <a:pt x="1119644" y="95999"/>
                  </a:lnTo>
                  <a:lnTo>
                    <a:pt x="1157363" y="72682"/>
                  </a:lnTo>
                  <a:lnTo>
                    <a:pt x="1196682" y="49631"/>
                  </a:lnTo>
                  <a:lnTo>
                    <a:pt x="1237640" y="26885"/>
                  </a:lnTo>
                  <a:lnTo>
                    <a:pt x="1280325" y="4470"/>
                  </a:lnTo>
                  <a:lnTo>
                    <a:pt x="1289329" y="0"/>
                  </a:lnTo>
                  <a:close/>
                </a:path>
                <a:path w="5187315" h="1687195">
                  <a:moveTo>
                    <a:pt x="5186845" y="1421676"/>
                  </a:moveTo>
                  <a:lnTo>
                    <a:pt x="5171287" y="1384134"/>
                  </a:lnTo>
                  <a:lnTo>
                    <a:pt x="5133746" y="1368577"/>
                  </a:lnTo>
                  <a:lnTo>
                    <a:pt x="712343" y="1368577"/>
                  </a:lnTo>
                  <a:lnTo>
                    <a:pt x="691680" y="1372755"/>
                  </a:lnTo>
                  <a:lnTo>
                    <a:pt x="674801" y="1384134"/>
                  </a:lnTo>
                  <a:lnTo>
                    <a:pt x="663422" y="1401013"/>
                  </a:lnTo>
                  <a:lnTo>
                    <a:pt x="659244" y="1421676"/>
                  </a:lnTo>
                  <a:lnTo>
                    <a:pt x="659244" y="1634083"/>
                  </a:lnTo>
                  <a:lnTo>
                    <a:pt x="663422" y="1654746"/>
                  </a:lnTo>
                  <a:lnTo>
                    <a:pt x="674801" y="1671624"/>
                  </a:lnTo>
                  <a:lnTo>
                    <a:pt x="691680" y="1683004"/>
                  </a:lnTo>
                  <a:lnTo>
                    <a:pt x="712343" y="1687182"/>
                  </a:lnTo>
                  <a:lnTo>
                    <a:pt x="5133746" y="1687182"/>
                  </a:lnTo>
                  <a:lnTo>
                    <a:pt x="5154409" y="1683004"/>
                  </a:lnTo>
                  <a:lnTo>
                    <a:pt x="5171287" y="1671624"/>
                  </a:lnTo>
                  <a:lnTo>
                    <a:pt x="5182667" y="1654746"/>
                  </a:lnTo>
                  <a:lnTo>
                    <a:pt x="5186845" y="1634083"/>
                  </a:lnTo>
                  <a:lnTo>
                    <a:pt x="5186845" y="142167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47827" y="1383222"/>
            <a:ext cx="22764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90" dirty="0">
                <a:solidFill>
                  <a:srgbClr val="FFFFFF"/>
                </a:solidFill>
                <a:latin typeface="Trebuchet MS"/>
                <a:cs typeface="Trebuchet MS"/>
              </a:rPr>
              <a:t>Gestión</a:t>
            </a:r>
            <a:r>
              <a:rPr sz="16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120" dirty="0">
                <a:solidFill>
                  <a:srgbClr val="FFFFFF"/>
                </a:solidFill>
                <a:latin typeface="Trebuchet MS"/>
                <a:cs typeface="Trebuchet MS"/>
              </a:rPr>
              <a:t>compra</a:t>
            </a:r>
            <a:r>
              <a:rPr sz="16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10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6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80" dirty="0">
                <a:solidFill>
                  <a:srgbClr val="FFFFFF"/>
                </a:solidFill>
                <a:latin typeface="Trebuchet MS"/>
                <a:cs typeface="Trebuchet MS"/>
              </a:rPr>
              <a:t>Energía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59250" y="1797624"/>
            <a:ext cx="4528185" cy="2767330"/>
          </a:xfrm>
          <a:custGeom>
            <a:avLst/>
            <a:gdLst/>
            <a:ahLst/>
            <a:cxnLst/>
            <a:rect l="l" t="t" r="r" b="b"/>
            <a:pathLst>
              <a:path w="4528185" h="2767329">
                <a:moveTo>
                  <a:pt x="4066440" y="2766899"/>
                </a:moveTo>
                <a:lnTo>
                  <a:pt x="461159" y="2766899"/>
                </a:lnTo>
                <a:lnTo>
                  <a:pt x="414008" y="2764519"/>
                </a:lnTo>
                <a:lnTo>
                  <a:pt x="368219" y="2757530"/>
                </a:lnTo>
                <a:lnTo>
                  <a:pt x="324024" y="2746167"/>
                </a:lnTo>
                <a:lnTo>
                  <a:pt x="281655" y="2730659"/>
                </a:lnTo>
                <a:lnTo>
                  <a:pt x="241343" y="2711240"/>
                </a:lnTo>
                <a:lnTo>
                  <a:pt x="203320" y="2688141"/>
                </a:lnTo>
                <a:lnTo>
                  <a:pt x="167819" y="2661593"/>
                </a:lnTo>
                <a:lnTo>
                  <a:pt x="135070" y="2631829"/>
                </a:lnTo>
                <a:lnTo>
                  <a:pt x="105306" y="2599080"/>
                </a:lnTo>
                <a:lnTo>
                  <a:pt x="78758" y="2563579"/>
                </a:lnTo>
                <a:lnTo>
                  <a:pt x="55659" y="2525556"/>
                </a:lnTo>
                <a:lnTo>
                  <a:pt x="36240" y="2485244"/>
                </a:lnTo>
                <a:lnTo>
                  <a:pt x="20732" y="2442875"/>
                </a:lnTo>
                <a:lnTo>
                  <a:pt x="9369" y="2398680"/>
                </a:lnTo>
                <a:lnTo>
                  <a:pt x="2380" y="2352891"/>
                </a:lnTo>
                <a:lnTo>
                  <a:pt x="0" y="2305740"/>
                </a:lnTo>
                <a:lnTo>
                  <a:pt x="0" y="461159"/>
                </a:lnTo>
                <a:lnTo>
                  <a:pt x="2380" y="414008"/>
                </a:lnTo>
                <a:lnTo>
                  <a:pt x="9369" y="368219"/>
                </a:lnTo>
                <a:lnTo>
                  <a:pt x="20732" y="324024"/>
                </a:lnTo>
                <a:lnTo>
                  <a:pt x="36240" y="281655"/>
                </a:lnTo>
                <a:lnTo>
                  <a:pt x="55659" y="241343"/>
                </a:lnTo>
                <a:lnTo>
                  <a:pt x="78758" y="203320"/>
                </a:lnTo>
                <a:lnTo>
                  <a:pt x="105306" y="167819"/>
                </a:lnTo>
                <a:lnTo>
                  <a:pt x="135070" y="135070"/>
                </a:lnTo>
                <a:lnTo>
                  <a:pt x="167819" y="105306"/>
                </a:lnTo>
                <a:lnTo>
                  <a:pt x="203320" y="78758"/>
                </a:lnTo>
                <a:lnTo>
                  <a:pt x="241343" y="55659"/>
                </a:lnTo>
                <a:lnTo>
                  <a:pt x="281655" y="36240"/>
                </a:lnTo>
                <a:lnTo>
                  <a:pt x="324024" y="20732"/>
                </a:lnTo>
                <a:lnTo>
                  <a:pt x="368219" y="9369"/>
                </a:lnTo>
                <a:lnTo>
                  <a:pt x="414008" y="2380"/>
                </a:lnTo>
                <a:lnTo>
                  <a:pt x="461159" y="0"/>
                </a:lnTo>
                <a:lnTo>
                  <a:pt x="4066440" y="0"/>
                </a:lnTo>
                <a:lnTo>
                  <a:pt x="4118475" y="2943"/>
                </a:lnTo>
                <a:lnTo>
                  <a:pt x="4169446" y="11649"/>
                </a:lnTo>
                <a:lnTo>
                  <a:pt x="4218900" y="25930"/>
                </a:lnTo>
                <a:lnTo>
                  <a:pt x="4266387" y="45600"/>
                </a:lnTo>
                <a:lnTo>
                  <a:pt x="4311455" y="70471"/>
                </a:lnTo>
                <a:lnTo>
                  <a:pt x="4353653" y="100357"/>
                </a:lnTo>
                <a:lnTo>
                  <a:pt x="4392529" y="135070"/>
                </a:lnTo>
                <a:lnTo>
                  <a:pt x="4427242" y="173946"/>
                </a:lnTo>
                <a:lnTo>
                  <a:pt x="4457128" y="216143"/>
                </a:lnTo>
                <a:lnTo>
                  <a:pt x="4481999" y="261211"/>
                </a:lnTo>
                <a:lnTo>
                  <a:pt x="4501669" y="308698"/>
                </a:lnTo>
                <a:lnTo>
                  <a:pt x="4515950" y="358153"/>
                </a:lnTo>
                <a:lnTo>
                  <a:pt x="4524656" y="409123"/>
                </a:lnTo>
                <a:lnTo>
                  <a:pt x="4527599" y="461159"/>
                </a:lnTo>
                <a:lnTo>
                  <a:pt x="4527599" y="2305740"/>
                </a:lnTo>
                <a:lnTo>
                  <a:pt x="4525219" y="2352891"/>
                </a:lnTo>
                <a:lnTo>
                  <a:pt x="4518230" y="2398680"/>
                </a:lnTo>
                <a:lnTo>
                  <a:pt x="4506867" y="2442875"/>
                </a:lnTo>
                <a:lnTo>
                  <a:pt x="4491359" y="2485244"/>
                </a:lnTo>
                <a:lnTo>
                  <a:pt x="4471940" y="2525556"/>
                </a:lnTo>
                <a:lnTo>
                  <a:pt x="4448841" y="2563579"/>
                </a:lnTo>
                <a:lnTo>
                  <a:pt x="4422293" y="2599080"/>
                </a:lnTo>
                <a:lnTo>
                  <a:pt x="4392529" y="2631829"/>
                </a:lnTo>
                <a:lnTo>
                  <a:pt x="4359780" y="2661593"/>
                </a:lnTo>
                <a:lnTo>
                  <a:pt x="4324279" y="2688141"/>
                </a:lnTo>
                <a:lnTo>
                  <a:pt x="4286256" y="2711240"/>
                </a:lnTo>
                <a:lnTo>
                  <a:pt x="4245944" y="2730659"/>
                </a:lnTo>
                <a:lnTo>
                  <a:pt x="4203575" y="2746167"/>
                </a:lnTo>
                <a:lnTo>
                  <a:pt x="4159380" y="2757530"/>
                </a:lnTo>
                <a:lnTo>
                  <a:pt x="4113591" y="2764519"/>
                </a:lnTo>
                <a:lnTo>
                  <a:pt x="4066440" y="27668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96252" y="1961621"/>
            <a:ext cx="3977004" cy="222377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40360" marR="484505" indent="-328295">
              <a:lnSpc>
                <a:spcPct val="101000"/>
              </a:lnSpc>
              <a:spcBef>
                <a:spcPts val="85"/>
              </a:spcBef>
              <a:buFont typeface="Microsoft Sans Serif"/>
              <a:buChar char="●"/>
              <a:tabLst>
                <a:tab pos="340360" algn="l"/>
              </a:tabLst>
            </a:pPr>
            <a:r>
              <a:rPr sz="1300" spc="-75" dirty="0">
                <a:latin typeface="Trebuchet MS"/>
                <a:cs typeface="Trebuchet MS"/>
              </a:rPr>
              <a:t>EMCALI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tiene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80" dirty="0">
                <a:latin typeface="Trebuchet MS"/>
                <a:cs typeface="Trebuchet MS"/>
              </a:rPr>
              <a:t>mejor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cobertura</a:t>
            </a:r>
            <a:r>
              <a:rPr sz="1300" spc="-55" dirty="0">
                <a:latin typeface="Trebuchet MS"/>
                <a:cs typeface="Trebuchet MS"/>
              </a:rPr>
              <a:t> que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35" dirty="0">
                <a:latin typeface="Trebuchet MS"/>
                <a:cs typeface="Trebuchet MS"/>
              </a:rPr>
              <a:t>promedio </a:t>
            </a:r>
            <a:r>
              <a:rPr sz="1300" spc="-10" dirty="0">
                <a:latin typeface="Trebuchet MS"/>
                <a:cs typeface="Trebuchet MS"/>
              </a:rPr>
              <a:t>nacional.</a:t>
            </a:r>
            <a:endParaRPr sz="1300">
              <a:latin typeface="Trebuchet MS"/>
              <a:cs typeface="Trebuchet MS"/>
            </a:endParaRPr>
          </a:p>
          <a:p>
            <a:pPr marL="340360" marR="177165" indent="-328295">
              <a:lnSpc>
                <a:spcPct val="101000"/>
              </a:lnSpc>
              <a:buFont typeface="Microsoft Sans Serif"/>
              <a:buChar char="●"/>
              <a:tabLst>
                <a:tab pos="340360" algn="l"/>
              </a:tabLst>
            </a:pP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han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realizado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varias</a:t>
            </a:r>
            <a:r>
              <a:rPr sz="1300" spc="-60" dirty="0">
                <a:latin typeface="Trebuchet MS"/>
                <a:cs typeface="Trebuchet MS"/>
              </a:rPr>
              <a:t> convocatorias </a:t>
            </a:r>
            <a:r>
              <a:rPr sz="1300" spc="-55" dirty="0">
                <a:latin typeface="Trebuchet MS"/>
                <a:cs typeface="Trebuchet MS"/>
              </a:rPr>
              <a:t>a </a:t>
            </a:r>
            <a:r>
              <a:rPr sz="1300" spc="-45" dirty="0">
                <a:latin typeface="Trebuchet MS"/>
                <a:cs typeface="Trebuchet MS"/>
              </a:rPr>
              <a:t>lo</a:t>
            </a:r>
            <a:r>
              <a:rPr sz="1300" spc="-60" dirty="0">
                <a:latin typeface="Trebuchet MS"/>
                <a:cs typeface="Trebuchet MS"/>
              </a:rPr>
              <a:t> largo </a:t>
            </a:r>
            <a:r>
              <a:rPr sz="1300" spc="-25" dirty="0">
                <a:latin typeface="Trebuchet MS"/>
                <a:cs typeface="Trebuchet MS"/>
              </a:rPr>
              <a:t>del </a:t>
            </a:r>
            <a:r>
              <a:rPr sz="1300" spc="-85" dirty="0">
                <a:latin typeface="Trebuchet MS"/>
                <a:cs typeface="Trebuchet MS"/>
              </a:rPr>
              <a:t>año,</a:t>
            </a:r>
            <a:r>
              <a:rPr sz="1300" spc="-7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que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no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han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adjudicado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porque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35" dirty="0">
                <a:latin typeface="Trebuchet MS"/>
                <a:cs typeface="Trebuchet MS"/>
              </a:rPr>
              <a:t>las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ofertas </a:t>
            </a:r>
            <a:r>
              <a:rPr sz="1300" spc="-40" dirty="0">
                <a:latin typeface="Trebuchet MS"/>
                <a:cs typeface="Trebuchet MS"/>
              </a:rPr>
              <a:t>han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sido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con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precios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más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altos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lo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esperado.</a:t>
            </a:r>
            <a:endParaRPr sz="1300">
              <a:latin typeface="Trebuchet MS"/>
              <a:cs typeface="Trebuchet MS"/>
            </a:endParaRPr>
          </a:p>
          <a:p>
            <a:pPr marL="340360" marR="114300" indent="-328295">
              <a:lnSpc>
                <a:spcPct val="101000"/>
              </a:lnSpc>
              <a:buFont typeface="Microsoft Sans Serif"/>
              <a:buChar char="●"/>
              <a:tabLst>
                <a:tab pos="340360" algn="l"/>
              </a:tabLst>
            </a:pPr>
            <a:r>
              <a:rPr sz="1300" spc="-70" dirty="0">
                <a:latin typeface="Trebuchet MS"/>
                <a:cs typeface="Trebuchet MS"/>
              </a:rPr>
              <a:t>En</a:t>
            </a:r>
            <a:r>
              <a:rPr sz="1300" spc="-7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7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caso</a:t>
            </a:r>
            <a:r>
              <a:rPr sz="1300" spc="-7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del</a:t>
            </a:r>
            <a:r>
              <a:rPr sz="1300" spc="-75" dirty="0">
                <a:latin typeface="Trebuchet MS"/>
                <a:cs typeface="Trebuchet MS"/>
              </a:rPr>
              <a:t> </a:t>
            </a:r>
            <a:r>
              <a:rPr sz="1300" spc="-90" dirty="0">
                <a:latin typeface="Trebuchet MS"/>
                <a:cs typeface="Trebuchet MS"/>
              </a:rPr>
              <a:t>MR,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7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costo</a:t>
            </a:r>
            <a:r>
              <a:rPr sz="1300" spc="-7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7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compra</a:t>
            </a:r>
            <a:r>
              <a:rPr sz="1300" spc="-75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no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75" dirty="0">
                <a:latin typeface="Trebuchet MS"/>
                <a:cs typeface="Trebuchet MS"/>
              </a:rPr>
              <a:t> </a:t>
            </a:r>
            <a:r>
              <a:rPr sz="1300" spc="-35" dirty="0">
                <a:latin typeface="Trebuchet MS"/>
                <a:cs typeface="Trebuchet MS"/>
              </a:rPr>
              <a:t>traslada </a:t>
            </a:r>
            <a:r>
              <a:rPr sz="1300" spc="-55" dirty="0">
                <a:latin typeface="Trebuchet MS"/>
                <a:cs typeface="Trebuchet MS"/>
              </a:rPr>
              <a:t>en</a:t>
            </a:r>
            <a:r>
              <a:rPr sz="1300" spc="-7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un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100%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al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usuario.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Si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precio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70" dirty="0">
                <a:latin typeface="Trebuchet MS"/>
                <a:cs typeface="Trebuchet MS"/>
              </a:rPr>
              <a:t> compra </a:t>
            </a:r>
            <a:r>
              <a:rPr sz="1300" spc="-25" dirty="0">
                <a:latin typeface="Trebuchet MS"/>
                <a:cs typeface="Trebuchet MS"/>
              </a:rPr>
              <a:t>es </a:t>
            </a:r>
            <a:r>
              <a:rPr sz="1300" spc="-70" dirty="0">
                <a:latin typeface="Trebuchet MS"/>
                <a:cs typeface="Trebuchet MS"/>
              </a:rPr>
              <a:t>mayor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que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precio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promedio de </a:t>
            </a:r>
            <a:r>
              <a:rPr sz="1300" spc="-90" dirty="0">
                <a:latin typeface="Trebuchet MS"/>
                <a:cs typeface="Trebuchet MS"/>
              </a:rPr>
              <a:t>mercado.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EMCALI </a:t>
            </a:r>
            <a:r>
              <a:rPr sz="1300" spc="-50" dirty="0">
                <a:latin typeface="Trebuchet MS"/>
                <a:cs typeface="Trebuchet MS"/>
              </a:rPr>
              <a:t>asume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una</a:t>
            </a:r>
            <a:r>
              <a:rPr sz="1300" spc="-55" dirty="0">
                <a:latin typeface="Trebuchet MS"/>
                <a:cs typeface="Trebuchet MS"/>
              </a:rPr>
              <a:t> porción del costo </a:t>
            </a:r>
            <a:r>
              <a:rPr sz="1300" spc="-10" dirty="0">
                <a:latin typeface="Trebuchet MS"/>
                <a:cs typeface="Trebuchet MS"/>
              </a:rPr>
              <a:t>excesivo.</a:t>
            </a:r>
            <a:endParaRPr sz="1300">
              <a:latin typeface="Trebuchet MS"/>
              <a:cs typeface="Trebuchet MS"/>
            </a:endParaRPr>
          </a:p>
          <a:p>
            <a:pPr marL="340360" marR="5080" indent="-328295">
              <a:lnSpc>
                <a:spcPct val="101000"/>
              </a:lnSpc>
              <a:buFont typeface="Microsoft Sans Serif"/>
              <a:buChar char="●"/>
              <a:tabLst>
                <a:tab pos="340360" algn="l"/>
              </a:tabLst>
            </a:pPr>
            <a:r>
              <a:rPr sz="1300" spc="-70" dirty="0">
                <a:latin typeface="Trebuchet MS"/>
                <a:cs typeface="Trebuchet MS"/>
              </a:rPr>
              <a:t>En</a:t>
            </a:r>
            <a:r>
              <a:rPr sz="1300" spc="-65" dirty="0">
                <a:latin typeface="Trebuchet MS"/>
                <a:cs typeface="Trebuchet MS"/>
              </a:rPr>
              <a:t> el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caso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80" dirty="0">
                <a:latin typeface="Trebuchet MS"/>
                <a:cs typeface="Trebuchet MS"/>
              </a:rPr>
              <a:t>MNR,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EMCALI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propende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35" dirty="0">
                <a:latin typeface="Trebuchet MS"/>
                <a:cs typeface="Trebuchet MS"/>
              </a:rPr>
              <a:t>por</a:t>
            </a:r>
            <a:r>
              <a:rPr sz="1300" spc="-60" dirty="0">
                <a:latin typeface="Trebuchet MS"/>
                <a:cs typeface="Trebuchet MS"/>
              </a:rPr>
              <a:t> asegurar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un </a:t>
            </a:r>
            <a:r>
              <a:rPr sz="1300" spc="-65" dirty="0">
                <a:latin typeface="Trebuchet MS"/>
                <a:cs typeface="Trebuchet MS"/>
              </a:rPr>
              <a:t>precio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competitivo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para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los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clientes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finales.</a:t>
            </a:r>
            <a:endParaRPr sz="1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2125" y="1264687"/>
            <a:ext cx="8452485" cy="3879215"/>
            <a:chOff x="692125" y="1264687"/>
            <a:chExt cx="8452485" cy="3879215"/>
          </a:xfrm>
        </p:grpSpPr>
        <p:sp>
          <p:nvSpPr>
            <p:cNvPr id="3" name="object 3"/>
            <p:cNvSpPr/>
            <p:nvPr/>
          </p:nvSpPr>
          <p:spPr>
            <a:xfrm>
              <a:off x="6829295" y="2719105"/>
              <a:ext cx="2315210" cy="2424430"/>
            </a:xfrm>
            <a:custGeom>
              <a:avLst/>
              <a:gdLst/>
              <a:ahLst/>
              <a:cxnLst/>
              <a:rect l="l" t="t" r="r" b="b"/>
              <a:pathLst>
                <a:path w="2315209" h="2424429">
                  <a:moveTo>
                    <a:pt x="2314704" y="2424394"/>
                  </a:moveTo>
                  <a:lnTo>
                    <a:pt x="0" y="2424394"/>
                  </a:lnTo>
                  <a:lnTo>
                    <a:pt x="8652" y="2418553"/>
                  </a:lnTo>
                  <a:lnTo>
                    <a:pt x="47785" y="2391039"/>
                  </a:lnTo>
                  <a:lnTo>
                    <a:pt x="85668" y="2363298"/>
                  </a:lnTo>
                  <a:lnTo>
                    <a:pt x="122327" y="2335341"/>
                  </a:lnTo>
                  <a:lnTo>
                    <a:pt x="157792" y="2307176"/>
                  </a:lnTo>
                  <a:lnTo>
                    <a:pt x="192090" y="2278812"/>
                  </a:lnTo>
                  <a:lnTo>
                    <a:pt x="225251" y="2250259"/>
                  </a:lnTo>
                  <a:lnTo>
                    <a:pt x="257301" y="2221524"/>
                  </a:lnTo>
                  <a:lnTo>
                    <a:pt x="288269" y="2192617"/>
                  </a:lnTo>
                  <a:lnTo>
                    <a:pt x="318184" y="2163548"/>
                  </a:lnTo>
                  <a:lnTo>
                    <a:pt x="347074" y="2134325"/>
                  </a:lnTo>
                  <a:lnTo>
                    <a:pt x="374966" y="2104956"/>
                  </a:lnTo>
                  <a:lnTo>
                    <a:pt x="401889" y="2075452"/>
                  </a:lnTo>
                  <a:lnTo>
                    <a:pt x="427871" y="2045821"/>
                  </a:lnTo>
                  <a:lnTo>
                    <a:pt x="452941" y="2016072"/>
                  </a:lnTo>
                  <a:lnTo>
                    <a:pt x="477127" y="1986214"/>
                  </a:lnTo>
                  <a:lnTo>
                    <a:pt x="522957" y="1926207"/>
                  </a:lnTo>
                  <a:lnTo>
                    <a:pt x="565588" y="1865872"/>
                  </a:lnTo>
                  <a:lnTo>
                    <a:pt x="605246" y="1805281"/>
                  </a:lnTo>
                  <a:lnTo>
                    <a:pt x="642156" y="1744505"/>
                  </a:lnTo>
                  <a:lnTo>
                    <a:pt x="676543" y="1683617"/>
                  </a:lnTo>
                  <a:lnTo>
                    <a:pt x="708633" y="1622689"/>
                  </a:lnTo>
                  <a:lnTo>
                    <a:pt x="738652" y="1561792"/>
                  </a:lnTo>
                  <a:lnTo>
                    <a:pt x="766826" y="1500999"/>
                  </a:lnTo>
                  <a:lnTo>
                    <a:pt x="793380" y="1440381"/>
                  </a:lnTo>
                  <a:lnTo>
                    <a:pt x="818539" y="1380010"/>
                  </a:lnTo>
                  <a:lnTo>
                    <a:pt x="842530" y="1319958"/>
                  </a:lnTo>
                  <a:lnTo>
                    <a:pt x="865577" y="1260297"/>
                  </a:lnTo>
                  <a:lnTo>
                    <a:pt x="887907" y="1201099"/>
                  </a:lnTo>
                  <a:lnTo>
                    <a:pt x="931316" y="1084380"/>
                  </a:lnTo>
                  <a:lnTo>
                    <a:pt x="942073" y="1055601"/>
                  </a:lnTo>
                  <a:lnTo>
                    <a:pt x="963668" y="998590"/>
                  </a:lnTo>
                  <a:lnTo>
                    <a:pt x="985560" y="942364"/>
                  </a:lnTo>
                  <a:lnTo>
                    <a:pt x="1007976" y="886997"/>
                  </a:lnTo>
                  <a:lnTo>
                    <a:pt x="1031141" y="832561"/>
                  </a:lnTo>
                  <a:lnTo>
                    <a:pt x="1055280" y="779126"/>
                  </a:lnTo>
                  <a:lnTo>
                    <a:pt x="1080619" y="726766"/>
                  </a:lnTo>
                  <a:lnTo>
                    <a:pt x="1107384" y="675551"/>
                  </a:lnTo>
                  <a:lnTo>
                    <a:pt x="1135800" y="625554"/>
                  </a:lnTo>
                  <a:lnTo>
                    <a:pt x="1166094" y="576847"/>
                  </a:lnTo>
                  <a:lnTo>
                    <a:pt x="1198489" y="529502"/>
                  </a:lnTo>
                  <a:lnTo>
                    <a:pt x="1233213" y="483590"/>
                  </a:lnTo>
                  <a:lnTo>
                    <a:pt x="1270490" y="439184"/>
                  </a:lnTo>
                  <a:lnTo>
                    <a:pt x="1310547" y="396355"/>
                  </a:lnTo>
                  <a:lnTo>
                    <a:pt x="1353608" y="355175"/>
                  </a:lnTo>
                  <a:lnTo>
                    <a:pt x="1399900" y="315716"/>
                  </a:lnTo>
                  <a:lnTo>
                    <a:pt x="1449649" y="278051"/>
                  </a:lnTo>
                  <a:lnTo>
                    <a:pt x="1503078" y="242250"/>
                  </a:lnTo>
                  <a:lnTo>
                    <a:pt x="1560416" y="208386"/>
                  </a:lnTo>
                  <a:lnTo>
                    <a:pt x="1621886" y="176531"/>
                  </a:lnTo>
                  <a:lnTo>
                    <a:pt x="1687714" y="146757"/>
                  </a:lnTo>
                  <a:lnTo>
                    <a:pt x="1758127" y="119135"/>
                  </a:lnTo>
                  <a:lnTo>
                    <a:pt x="1795123" y="106154"/>
                  </a:lnTo>
                  <a:lnTo>
                    <a:pt x="1833350" y="93738"/>
                  </a:lnTo>
                  <a:lnTo>
                    <a:pt x="1872835" y="81896"/>
                  </a:lnTo>
                  <a:lnTo>
                    <a:pt x="1913607" y="70637"/>
                  </a:lnTo>
                  <a:lnTo>
                    <a:pt x="1955695" y="59970"/>
                  </a:lnTo>
                  <a:lnTo>
                    <a:pt x="1999126" y="49904"/>
                  </a:lnTo>
                  <a:lnTo>
                    <a:pt x="2043929" y="40448"/>
                  </a:lnTo>
                  <a:lnTo>
                    <a:pt x="2090131" y="31611"/>
                  </a:lnTo>
                  <a:lnTo>
                    <a:pt x="2137762" y="23403"/>
                  </a:lnTo>
                  <a:lnTo>
                    <a:pt x="2186849" y="15831"/>
                  </a:lnTo>
                  <a:lnTo>
                    <a:pt x="2237420" y="8905"/>
                  </a:lnTo>
                  <a:lnTo>
                    <a:pt x="2289504" y="2634"/>
                  </a:lnTo>
                  <a:lnTo>
                    <a:pt x="2314704" y="0"/>
                  </a:lnTo>
                  <a:lnTo>
                    <a:pt x="2314704" y="242439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92125" y="1264687"/>
              <a:ext cx="7630159" cy="3657600"/>
            </a:xfrm>
            <a:custGeom>
              <a:avLst/>
              <a:gdLst/>
              <a:ahLst/>
              <a:cxnLst/>
              <a:rect l="l" t="t" r="r" b="b"/>
              <a:pathLst>
                <a:path w="7630159" h="3657600">
                  <a:moveTo>
                    <a:pt x="7020387" y="3656999"/>
                  </a:moveTo>
                  <a:lnTo>
                    <a:pt x="609512" y="3656999"/>
                  </a:lnTo>
                  <a:lnTo>
                    <a:pt x="561879" y="3655166"/>
                  </a:lnTo>
                  <a:lnTo>
                    <a:pt x="515248" y="3649755"/>
                  </a:lnTo>
                  <a:lnTo>
                    <a:pt x="469756" y="3640902"/>
                  </a:lnTo>
                  <a:lnTo>
                    <a:pt x="425538" y="3628743"/>
                  </a:lnTo>
                  <a:lnTo>
                    <a:pt x="382728" y="3613413"/>
                  </a:lnTo>
                  <a:lnTo>
                    <a:pt x="341464" y="3595048"/>
                  </a:lnTo>
                  <a:lnTo>
                    <a:pt x="301879" y="3573783"/>
                  </a:lnTo>
                  <a:lnTo>
                    <a:pt x="264110" y="3549754"/>
                  </a:lnTo>
                  <a:lnTo>
                    <a:pt x="228293" y="3523096"/>
                  </a:lnTo>
                  <a:lnTo>
                    <a:pt x="194562" y="3493946"/>
                  </a:lnTo>
                  <a:lnTo>
                    <a:pt x="163053" y="3462437"/>
                  </a:lnTo>
                  <a:lnTo>
                    <a:pt x="133902" y="3428706"/>
                  </a:lnTo>
                  <a:lnTo>
                    <a:pt x="107245" y="3392889"/>
                  </a:lnTo>
                  <a:lnTo>
                    <a:pt x="83216" y="3355120"/>
                  </a:lnTo>
                  <a:lnTo>
                    <a:pt x="61951" y="3315535"/>
                  </a:lnTo>
                  <a:lnTo>
                    <a:pt x="43586" y="3274271"/>
                  </a:lnTo>
                  <a:lnTo>
                    <a:pt x="28256" y="3231461"/>
                  </a:lnTo>
                  <a:lnTo>
                    <a:pt x="16097" y="3187243"/>
                  </a:lnTo>
                  <a:lnTo>
                    <a:pt x="7244" y="3141751"/>
                  </a:lnTo>
                  <a:lnTo>
                    <a:pt x="1833" y="3095120"/>
                  </a:lnTo>
                  <a:lnTo>
                    <a:pt x="0" y="3047487"/>
                  </a:lnTo>
                  <a:lnTo>
                    <a:pt x="0" y="609512"/>
                  </a:lnTo>
                  <a:lnTo>
                    <a:pt x="1833" y="561879"/>
                  </a:lnTo>
                  <a:lnTo>
                    <a:pt x="7244" y="515248"/>
                  </a:lnTo>
                  <a:lnTo>
                    <a:pt x="16097" y="469756"/>
                  </a:lnTo>
                  <a:lnTo>
                    <a:pt x="28256" y="425538"/>
                  </a:lnTo>
                  <a:lnTo>
                    <a:pt x="43586" y="382728"/>
                  </a:lnTo>
                  <a:lnTo>
                    <a:pt x="61951" y="341464"/>
                  </a:lnTo>
                  <a:lnTo>
                    <a:pt x="83216" y="301879"/>
                  </a:lnTo>
                  <a:lnTo>
                    <a:pt x="107245" y="264110"/>
                  </a:lnTo>
                  <a:lnTo>
                    <a:pt x="133902" y="228293"/>
                  </a:lnTo>
                  <a:lnTo>
                    <a:pt x="163053" y="194562"/>
                  </a:lnTo>
                  <a:lnTo>
                    <a:pt x="194562" y="163053"/>
                  </a:lnTo>
                  <a:lnTo>
                    <a:pt x="228293" y="133902"/>
                  </a:lnTo>
                  <a:lnTo>
                    <a:pt x="264110" y="107245"/>
                  </a:lnTo>
                  <a:lnTo>
                    <a:pt x="301879" y="83216"/>
                  </a:lnTo>
                  <a:lnTo>
                    <a:pt x="341464" y="61951"/>
                  </a:lnTo>
                  <a:lnTo>
                    <a:pt x="382728" y="43586"/>
                  </a:lnTo>
                  <a:lnTo>
                    <a:pt x="425538" y="28256"/>
                  </a:lnTo>
                  <a:lnTo>
                    <a:pt x="469756" y="16097"/>
                  </a:lnTo>
                  <a:lnTo>
                    <a:pt x="515248" y="7244"/>
                  </a:lnTo>
                  <a:lnTo>
                    <a:pt x="561879" y="1833"/>
                  </a:lnTo>
                  <a:lnTo>
                    <a:pt x="609512" y="0"/>
                  </a:lnTo>
                  <a:lnTo>
                    <a:pt x="7020387" y="0"/>
                  </a:lnTo>
                  <a:lnTo>
                    <a:pt x="7068650" y="1912"/>
                  </a:lnTo>
                  <a:lnTo>
                    <a:pt x="7116311" y="7592"/>
                  </a:lnTo>
                  <a:lnTo>
                    <a:pt x="7163166" y="16956"/>
                  </a:lnTo>
                  <a:lnTo>
                    <a:pt x="7209010" y="29919"/>
                  </a:lnTo>
                  <a:lnTo>
                    <a:pt x="7253638" y="46396"/>
                  </a:lnTo>
                  <a:lnTo>
                    <a:pt x="7296845" y="66302"/>
                  </a:lnTo>
                  <a:lnTo>
                    <a:pt x="7338427" y="89552"/>
                  </a:lnTo>
                  <a:lnTo>
                    <a:pt x="7378180" y="116062"/>
                  </a:lnTo>
                  <a:lnTo>
                    <a:pt x="7415898" y="145747"/>
                  </a:lnTo>
                  <a:lnTo>
                    <a:pt x="7451377" y="178521"/>
                  </a:lnTo>
                  <a:lnTo>
                    <a:pt x="7484152" y="214001"/>
                  </a:lnTo>
                  <a:lnTo>
                    <a:pt x="7513837" y="251719"/>
                  </a:lnTo>
                  <a:lnTo>
                    <a:pt x="7540347" y="291472"/>
                  </a:lnTo>
                  <a:lnTo>
                    <a:pt x="7563597" y="333054"/>
                  </a:lnTo>
                  <a:lnTo>
                    <a:pt x="7583503" y="376261"/>
                  </a:lnTo>
                  <a:lnTo>
                    <a:pt x="7599980" y="420889"/>
                  </a:lnTo>
                  <a:lnTo>
                    <a:pt x="7612942" y="466733"/>
                  </a:lnTo>
                  <a:lnTo>
                    <a:pt x="7622307" y="513587"/>
                  </a:lnTo>
                  <a:lnTo>
                    <a:pt x="7627987" y="561249"/>
                  </a:lnTo>
                  <a:lnTo>
                    <a:pt x="7629899" y="609512"/>
                  </a:lnTo>
                  <a:lnTo>
                    <a:pt x="7629899" y="3047487"/>
                  </a:lnTo>
                  <a:lnTo>
                    <a:pt x="7628066" y="3095120"/>
                  </a:lnTo>
                  <a:lnTo>
                    <a:pt x="7622655" y="3141751"/>
                  </a:lnTo>
                  <a:lnTo>
                    <a:pt x="7613802" y="3187243"/>
                  </a:lnTo>
                  <a:lnTo>
                    <a:pt x="7601643" y="3231461"/>
                  </a:lnTo>
                  <a:lnTo>
                    <a:pt x="7586313" y="3274271"/>
                  </a:lnTo>
                  <a:lnTo>
                    <a:pt x="7567948" y="3315535"/>
                  </a:lnTo>
                  <a:lnTo>
                    <a:pt x="7546683" y="3355120"/>
                  </a:lnTo>
                  <a:lnTo>
                    <a:pt x="7522654" y="3392889"/>
                  </a:lnTo>
                  <a:lnTo>
                    <a:pt x="7495996" y="3428706"/>
                  </a:lnTo>
                  <a:lnTo>
                    <a:pt x="7466845" y="3462437"/>
                  </a:lnTo>
                  <a:lnTo>
                    <a:pt x="7435337" y="3493946"/>
                  </a:lnTo>
                  <a:lnTo>
                    <a:pt x="7401606" y="3523096"/>
                  </a:lnTo>
                  <a:lnTo>
                    <a:pt x="7365788" y="3549754"/>
                  </a:lnTo>
                  <a:lnTo>
                    <a:pt x="7328020" y="3573783"/>
                  </a:lnTo>
                  <a:lnTo>
                    <a:pt x="7288435" y="3595048"/>
                  </a:lnTo>
                  <a:lnTo>
                    <a:pt x="7247170" y="3613413"/>
                  </a:lnTo>
                  <a:lnTo>
                    <a:pt x="7204361" y="3628743"/>
                  </a:lnTo>
                  <a:lnTo>
                    <a:pt x="7160143" y="3640902"/>
                  </a:lnTo>
                  <a:lnTo>
                    <a:pt x="7114650" y="3649755"/>
                  </a:lnTo>
                  <a:lnTo>
                    <a:pt x="7068020" y="3655166"/>
                  </a:lnTo>
                  <a:lnTo>
                    <a:pt x="7020387" y="3656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0200" y="1300212"/>
              <a:ext cx="6373728" cy="358592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36296" y="503825"/>
            <a:ext cx="30721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20" dirty="0"/>
              <a:t> </a:t>
            </a:r>
            <a:r>
              <a:rPr spc="-135" dirty="0"/>
              <a:t>negocios</a:t>
            </a:r>
            <a:r>
              <a:rPr spc="-220" dirty="0"/>
              <a:t> </a:t>
            </a:r>
            <a:r>
              <a:rPr b="0" spc="-100" dirty="0">
                <a:latin typeface="Trebuchet MS"/>
                <a:cs typeface="Trebuchet MS"/>
              </a:rPr>
              <a:t>Energía</a:t>
            </a:r>
          </a:p>
        </p:txBody>
      </p:sp>
      <p:sp>
        <p:nvSpPr>
          <p:cNvPr id="7" name="object 7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64700"/>
            <a:ext cx="8030209" cy="3879215"/>
            <a:chOff x="0" y="1264700"/>
            <a:chExt cx="8030209" cy="3879215"/>
          </a:xfrm>
        </p:grpSpPr>
        <p:sp>
          <p:nvSpPr>
            <p:cNvPr id="3" name="object 3"/>
            <p:cNvSpPr/>
            <p:nvPr/>
          </p:nvSpPr>
          <p:spPr>
            <a:xfrm>
              <a:off x="0" y="2717582"/>
              <a:ext cx="2329815" cy="2426335"/>
            </a:xfrm>
            <a:custGeom>
              <a:avLst/>
              <a:gdLst/>
              <a:ahLst/>
              <a:cxnLst/>
              <a:rect l="l" t="t" r="r" b="b"/>
              <a:pathLst>
                <a:path w="2329815" h="2426335">
                  <a:moveTo>
                    <a:pt x="2329267" y="2425917"/>
                  </a:moveTo>
                  <a:lnTo>
                    <a:pt x="0" y="2425917"/>
                  </a:lnTo>
                  <a:lnTo>
                    <a:pt x="0" y="0"/>
                  </a:lnTo>
                  <a:lnTo>
                    <a:pt x="39764" y="4157"/>
                  </a:lnTo>
                  <a:lnTo>
                    <a:pt x="91847" y="10428"/>
                  </a:lnTo>
                  <a:lnTo>
                    <a:pt x="142419" y="17354"/>
                  </a:lnTo>
                  <a:lnTo>
                    <a:pt x="191506" y="24925"/>
                  </a:lnTo>
                  <a:lnTo>
                    <a:pt x="239136" y="33134"/>
                  </a:lnTo>
                  <a:lnTo>
                    <a:pt x="285339" y="41971"/>
                  </a:lnTo>
                  <a:lnTo>
                    <a:pt x="330141" y="51427"/>
                  </a:lnTo>
                  <a:lnTo>
                    <a:pt x="373572" y="61493"/>
                  </a:lnTo>
                  <a:lnTo>
                    <a:pt x="415660" y="72159"/>
                  </a:lnTo>
                  <a:lnTo>
                    <a:pt x="456432" y="83418"/>
                  </a:lnTo>
                  <a:lnTo>
                    <a:pt x="495918" y="95260"/>
                  </a:lnTo>
                  <a:lnTo>
                    <a:pt x="534144" y="107677"/>
                  </a:lnTo>
                  <a:lnTo>
                    <a:pt x="571140" y="120658"/>
                  </a:lnTo>
                  <a:lnTo>
                    <a:pt x="606934" y="134195"/>
                  </a:lnTo>
                  <a:lnTo>
                    <a:pt x="675026" y="162902"/>
                  </a:lnTo>
                  <a:lnTo>
                    <a:pt x="738647" y="193726"/>
                  </a:lnTo>
                  <a:lnTo>
                    <a:pt x="798023" y="226594"/>
                  </a:lnTo>
                  <a:lnTo>
                    <a:pt x="853378" y="261435"/>
                  </a:lnTo>
                  <a:lnTo>
                    <a:pt x="904939" y="298178"/>
                  </a:lnTo>
                  <a:lnTo>
                    <a:pt x="952931" y="336749"/>
                  </a:lnTo>
                  <a:lnTo>
                    <a:pt x="997579" y="377077"/>
                  </a:lnTo>
                  <a:lnTo>
                    <a:pt x="1039110" y="419090"/>
                  </a:lnTo>
                  <a:lnTo>
                    <a:pt x="1077749" y="462717"/>
                  </a:lnTo>
                  <a:lnTo>
                    <a:pt x="1113721" y="507885"/>
                  </a:lnTo>
                  <a:lnTo>
                    <a:pt x="1147253" y="554523"/>
                  </a:lnTo>
                  <a:lnTo>
                    <a:pt x="1178569" y="602558"/>
                  </a:lnTo>
                  <a:lnTo>
                    <a:pt x="1207895" y="651919"/>
                  </a:lnTo>
                  <a:lnTo>
                    <a:pt x="1235458" y="702533"/>
                  </a:lnTo>
                  <a:lnTo>
                    <a:pt x="1261482" y="754330"/>
                  </a:lnTo>
                  <a:lnTo>
                    <a:pt x="1286193" y="807236"/>
                  </a:lnTo>
                  <a:lnTo>
                    <a:pt x="1309816" y="861181"/>
                  </a:lnTo>
                  <a:lnTo>
                    <a:pt x="1332578" y="916092"/>
                  </a:lnTo>
                  <a:lnTo>
                    <a:pt x="1354704" y="971897"/>
                  </a:lnTo>
                  <a:lnTo>
                    <a:pt x="1376420" y="1028524"/>
                  </a:lnTo>
                  <a:lnTo>
                    <a:pt x="1397951" y="1085902"/>
                  </a:lnTo>
                  <a:lnTo>
                    <a:pt x="1430394" y="1173219"/>
                  </a:lnTo>
                  <a:lnTo>
                    <a:pt x="1441360" y="1202622"/>
                  </a:lnTo>
                  <a:lnTo>
                    <a:pt x="1463690" y="1261820"/>
                  </a:lnTo>
                  <a:lnTo>
                    <a:pt x="1486737" y="1321481"/>
                  </a:lnTo>
                  <a:lnTo>
                    <a:pt x="1510728" y="1381533"/>
                  </a:lnTo>
                  <a:lnTo>
                    <a:pt x="1535887" y="1441904"/>
                  </a:lnTo>
                  <a:lnTo>
                    <a:pt x="1562441" y="1502522"/>
                  </a:lnTo>
                  <a:lnTo>
                    <a:pt x="1590614" y="1563315"/>
                  </a:lnTo>
                  <a:lnTo>
                    <a:pt x="1620634" y="1624212"/>
                  </a:lnTo>
                  <a:lnTo>
                    <a:pt x="1652724" y="1685140"/>
                  </a:lnTo>
                  <a:lnTo>
                    <a:pt x="1687111" y="1746028"/>
                  </a:lnTo>
                  <a:lnTo>
                    <a:pt x="1724021" y="1806803"/>
                  </a:lnTo>
                  <a:lnTo>
                    <a:pt x="1763679" y="1867395"/>
                  </a:lnTo>
                  <a:lnTo>
                    <a:pt x="1806310" y="1927730"/>
                  </a:lnTo>
                  <a:lnTo>
                    <a:pt x="1852140" y="1987737"/>
                  </a:lnTo>
                  <a:lnTo>
                    <a:pt x="1876326" y="2017595"/>
                  </a:lnTo>
                  <a:lnTo>
                    <a:pt x="1901395" y="2047344"/>
                  </a:lnTo>
                  <a:lnTo>
                    <a:pt x="1927378" y="2076975"/>
                  </a:lnTo>
                  <a:lnTo>
                    <a:pt x="1954301" y="2106479"/>
                  </a:lnTo>
                  <a:lnTo>
                    <a:pt x="1982193" y="2135847"/>
                  </a:lnTo>
                  <a:lnTo>
                    <a:pt x="2011083" y="2165071"/>
                  </a:lnTo>
                  <a:lnTo>
                    <a:pt x="2040997" y="2194140"/>
                  </a:lnTo>
                  <a:lnTo>
                    <a:pt x="2071966" y="2223047"/>
                  </a:lnTo>
                  <a:lnTo>
                    <a:pt x="2104016" y="2251781"/>
                  </a:lnTo>
                  <a:lnTo>
                    <a:pt x="2137176" y="2280335"/>
                  </a:lnTo>
                  <a:lnTo>
                    <a:pt x="2171475" y="2308699"/>
                  </a:lnTo>
                  <a:lnTo>
                    <a:pt x="2206940" y="2336864"/>
                  </a:lnTo>
                  <a:lnTo>
                    <a:pt x="2243599" y="2364821"/>
                  </a:lnTo>
                  <a:lnTo>
                    <a:pt x="2281481" y="2392562"/>
                  </a:lnTo>
                  <a:lnTo>
                    <a:pt x="2320615" y="2420076"/>
                  </a:lnTo>
                  <a:lnTo>
                    <a:pt x="2329267" y="242591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14200" y="1264700"/>
              <a:ext cx="6915784" cy="3657600"/>
            </a:xfrm>
            <a:custGeom>
              <a:avLst/>
              <a:gdLst/>
              <a:ahLst/>
              <a:cxnLst/>
              <a:rect l="l" t="t" r="r" b="b"/>
              <a:pathLst>
                <a:path w="6915784" h="3657600">
                  <a:moveTo>
                    <a:pt x="6306087" y="3656999"/>
                  </a:moveTo>
                  <a:lnTo>
                    <a:pt x="609512" y="3656999"/>
                  </a:lnTo>
                  <a:lnTo>
                    <a:pt x="561879" y="3655166"/>
                  </a:lnTo>
                  <a:lnTo>
                    <a:pt x="515248" y="3649755"/>
                  </a:lnTo>
                  <a:lnTo>
                    <a:pt x="469756" y="3640902"/>
                  </a:lnTo>
                  <a:lnTo>
                    <a:pt x="425538" y="3628743"/>
                  </a:lnTo>
                  <a:lnTo>
                    <a:pt x="382728" y="3613413"/>
                  </a:lnTo>
                  <a:lnTo>
                    <a:pt x="341464" y="3595048"/>
                  </a:lnTo>
                  <a:lnTo>
                    <a:pt x="301879" y="3573783"/>
                  </a:lnTo>
                  <a:lnTo>
                    <a:pt x="264110" y="3549754"/>
                  </a:lnTo>
                  <a:lnTo>
                    <a:pt x="228293" y="3523096"/>
                  </a:lnTo>
                  <a:lnTo>
                    <a:pt x="194562" y="3493946"/>
                  </a:lnTo>
                  <a:lnTo>
                    <a:pt x="163053" y="3462437"/>
                  </a:lnTo>
                  <a:lnTo>
                    <a:pt x="133902" y="3428706"/>
                  </a:lnTo>
                  <a:lnTo>
                    <a:pt x="107245" y="3392889"/>
                  </a:lnTo>
                  <a:lnTo>
                    <a:pt x="83216" y="3355120"/>
                  </a:lnTo>
                  <a:lnTo>
                    <a:pt x="61951" y="3315535"/>
                  </a:lnTo>
                  <a:lnTo>
                    <a:pt x="43586" y="3274271"/>
                  </a:lnTo>
                  <a:lnTo>
                    <a:pt x="28256" y="3231461"/>
                  </a:lnTo>
                  <a:lnTo>
                    <a:pt x="16097" y="3187243"/>
                  </a:lnTo>
                  <a:lnTo>
                    <a:pt x="7244" y="3141751"/>
                  </a:lnTo>
                  <a:lnTo>
                    <a:pt x="1833" y="3095120"/>
                  </a:lnTo>
                  <a:lnTo>
                    <a:pt x="0" y="3047487"/>
                  </a:lnTo>
                  <a:lnTo>
                    <a:pt x="0" y="609512"/>
                  </a:lnTo>
                  <a:lnTo>
                    <a:pt x="1833" y="561879"/>
                  </a:lnTo>
                  <a:lnTo>
                    <a:pt x="7244" y="515248"/>
                  </a:lnTo>
                  <a:lnTo>
                    <a:pt x="16097" y="469756"/>
                  </a:lnTo>
                  <a:lnTo>
                    <a:pt x="28256" y="425538"/>
                  </a:lnTo>
                  <a:lnTo>
                    <a:pt x="43586" y="382728"/>
                  </a:lnTo>
                  <a:lnTo>
                    <a:pt x="61951" y="341464"/>
                  </a:lnTo>
                  <a:lnTo>
                    <a:pt x="83216" y="301879"/>
                  </a:lnTo>
                  <a:lnTo>
                    <a:pt x="107245" y="264110"/>
                  </a:lnTo>
                  <a:lnTo>
                    <a:pt x="133902" y="228293"/>
                  </a:lnTo>
                  <a:lnTo>
                    <a:pt x="163053" y="194562"/>
                  </a:lnTo>
                  <a:lnTo>
                    <a:pt x="194562" y="163053"/>
                  </a:lnTo>
                  <a:lnTo>
                    <a:pt x="228293" y="133902"/>
                  </a:lnTo>
                  <a:lnTo>
                    <a:pt x="264110" y="107245"/>
                  </a:lnTo>
                  <a:lnTo>
                    <a:pt x="301879" y="83216"/>
                  </a:lnTo>
                  <a:lnTo>
                    <a:pt x="341464" y="61951"/>
                  </a:lnTo>
                  <a:lnTo>
                    <a:pt x="382728" y="43586"/>
                  </a:lnTo>
                  <a:lnTo>
                    <a:pt x="425538" y="28256"/>
                  </a:lnTo>
                  <a:lnTo>
                    <a:pt x="469756" y="16097"/>
                  </a:lnTo>
                  <a:lnTo>
                    <a:pt x="515248" y="7244"/>
                  </a:lnTo>
                  <a:lnTo>
                    <a:pt x="561879" y="1833"/>
                  </a:lnTo>
                  <a:lnTo>
                    <a:pt x="609512" y="0"/>
                  </a:lnTo>
                  <a:lnTo>
                    <a:pt x="6306087" y="0"/>
                  </a:lnTo>
                  <a:lnTo>
                    <a:pt x="6354350" y="1912"/>
                  </a:lnTo>
                  <a:lnTo>
                    <a:pt x="6402011" y="7592"/>
                  </a:lnTo>
                  <a:lnTo>
                    <a:pt x="6448866" y="16956"/>
                  </a:lnTo>
                  <a:lnTo>
                    <a:pt x="6494710" y="29919"/>
                  </a:lnTo>
                  <a:lnTo>
                    <a:pt x="6539338" y="46396"/>
                  </a:lnTo>
                  <a:lnTo>
                    <a:pt x="6582545" y="66302"/>
                  </a:lnTo>
                  <a:lnTo>
                    <a:pt x="6624127" y="89552"/>
                  </a:lnTo>
                  <a:lnTo>
                    <a:pt x="6663880" y="116062"/>
                  </a:lnTo>
                  <a:lnTo>
                    <a:pt x="6701598" y="145747"/>
                  </a:lnTo>
                  <a:lnTo>
                    <a:pt x="6737077" y="178521"/>
                  </a:lnTo>
                  <a:lnTo>
                    <a:pt x="6769852" y="214001"/>
                  </a:lnTo>
                  <a:lnTo>
                    <a:pt x="6799537" y="251719"/>
                  </a:lnTo>
                  <a:lnTo>
                    <a:pt x="6826047" y="291472"/>
                  </a:lnTo>
                  <a:lnTo>
                    <a:pt x="6849297" y="333054"/>
                  </a:lnTo>
                  <a:lnTo>
                    <a:pt x="6869203" y="376261"/>
                  </a:lnTo>
                  <a:lnTo>
                    <a:pt x="6885680" y="420889"/>
                  </a:lnTo>
                  <a:lnTo>
                    <a:pt x="6898642" y="466733"/>
                  </a:lnTo>
                  <a:lnTo>
                    <a:pt x="6908007" y="513587"/>
                  </a:lnTo>
                  <a:lnTo>
                    <a:pt x="6913687" y="561249"/>
                  </a:lnTo>
                  <a:lnTo>
                    <a:pt x="6915599" y="609512"/>
                  </a:lnTo>
                  <a:lnTo>
                    <a:pt x="6915599" y="3047487"/>
                  </a:lnTo>
                  <a:lnTo>
                    <a:pt x="6913766" y="3095120"/>
                  </a:lnTo>
                  <a:lnTo>
                    <a:pt x="6908355" y="3141751"/>
                  </a:lnTo>
                  <a:lnTo>
                    <a:pt x="6899502" y="3187243"/>
                  </a:lnTo>
                  <a:lnTo>
                    <a:pt x="6887343" y="3231461"/>
                  </a:lnTo>
                  <a:lnTo>
                    <a:pt x="6872013" y="3274271"/>
                  </a:lnTo>
                  <a:lnTo>
                    <a:pt x="6853648" y="3315535"/>
                  </a:lnTo>
                  <a:lnTo>
                    <a:pt x="6832383" y="3355120"/>
                  </a:lnTo>
                  <a:lnTo>
                    <a:pt x="6808354" y="3392889"/>
                  </a:lnTo>
                  <a:lnTo>
                    <a:pt x="6781696" y="3428706"/>
                  </a:lnTo>
                  <a:lnTo>
                    <a:pt x="6752545" y="3462437"/>
                  </a:lnTo>
                  <a:lnTo>
                    <a:pt x="6721037" y="3493946"/>
                  </a:lnTo>
                  <a:lnTo>
                    <a:pt x="6687306" y="3523096"/>
                  </a:lnTo>
                  <a:lnTo>
                    <a:pt x="6651488" y="3549754"/>
                  </a:lnTo>
                  <a:lnTo>
                    <a:pt x="6613720" y="3573783"/>
                  </a:lnTo>
                  <a:lnTo>
                    <a:pt x="6574135" y="3595048"/>
                  </a:lnTo>
                  <a:lnTo>
                    <a:pt x="6532870" y="3613413"/>
                  </a:lnTo>
                  <a:lnTo>
                    <a:pt x="6490061" y="3628743"/>
                  </a:lnTo>
                  <a:lnTo>
                    <a:pt x="6445843" y="3640902"/>
                  </a:lnTo>
                  <a:lnTo>
                    <a:pt x="6400350" y="3649755"/>
                  </a:lnTo>
                  <a:lnTo>
                    <a:pt x="6353720" y="3655166"/>
                  </a:lnTo>
                  <a:lnTo>
                    <a:pt x="6306087" y="3656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8037" y="1318750"/>
              <a:ext cx="6307918" cy="35488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36296" y="503825"/>
            <a:ext cx="30721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Los</a:t>
            </a:r>
            <a:r>
              <a:rPr spc="-220" dirty="0"/>
              <a:t> </a:t>
            </a:r>
            <a:r>
              <a:rPr spc="-135" dirty="0"/>
              <a:t>negocios</a:t>
            </a:r>
            <a:r>
              <a:rPr spc="-220" dirty="0"/>
              <a:t> </a:t>
            </a:r>
            <a:r>
              <a:rPr b="0" spc="-100" dirty="0">
                <a:latin typeface="Trebuchet MS"/>
                <a:cs typeface="Trebuchet MS"/>
              </a:rPr>
              <a:t>Energía</a:t>
            </a:r>
          </a:p>
        </p:txBody>
      </p:sp>
      <p:sp>
        <p:nvSpPr>
          <p:cNvPr id="7" name="object 7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71425" y="0"/>
            <a:ext cx="7672705" cy="5143500"/>
            <a:chOff x="1471425" y="0"/>
            <a:chExt cx="7672705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40149" y="0"/>
              <a:ext cx="4403849" cy="51434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084625" y="0"/>
              <a:ext cx="4059554" cy="5143500"/>
            </a:xfrm>
            <a:custGeom>
              <a:avLst/>
              <a:gdLst/>
              <a:ahLst/>
              <a:cxnLst/>
              <a:rect l="l" t="t" r="r" b="b"/>
              <a:pathLst>
                <a:path w="4059554" h="5143500">
                  <a:moveTo>
                    <a:pt x="0" y="5143499"/>
                  </a:moveTo>
                  <a:lnTo>
                    <a:pt x="0" y="0"/>
                  </a:lnTo>
                  <a:lnTo>
                    <a:pt x="4059374" y="0"/>
                  </a:lnTo>
                  <a:lnTo>
                    <a:pt x="4059374" y="5143499"/>
                  </a:lnTo>
                  <a:lnTo>
                    <a:pt x="0" y="5143499"/>
                  </a:lnTo>
                  <a:close/>
                </a:path>
              </a:pathLst>
            </a:custGeom>
            <a:solidFill>
              <a:srgbClr val="F1C131">
                <a:alpha val="618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71425" y="600"/>
              <a:ext cx="5237480" cy="5143500"/>
            </a:xfrm>
            <a:custGeom>
              <a:avLst/>
              <a:gdLst/>
              <a:ahLst/>
              <a:cxnLst/>
              <a:rect l="l" t="t" r="r" b="b"/>
              <a:pathLst>
                <a:path w="5237480" h="5143500">
                  <a:moveTo>
                    <a:pt x="4254239" y="5142905"/>
                  </a:moveTo>
                  <a:lnTo>
                    <a:pt x="0" y="5142905"/>
                  </a:lnTo>
                  <a:lnTo>
                    <a:pt x="0" y="0"/>
                  </a:lnTo>
                  <a:lnTo>
                    <a:pt x="4954192" y="0"/>
                  </a:lnTo>
                  <a:lnTo>
                    <a:pt x="4974097" y="56308"/>
                  </a:lnTo>
                  <a:lnTo>
                    <a:pt x="4993188" y="111794"/>
                  </a:lnTo>
                  <a:lnTo>
                    <a:pt x="5011474" y="166471"/>
                  </a:lnTo>
                  <a:lnTo>
                    <a:pt x="5028965" y="220350"/>
                  </a:lnTo>
                  <a:lnTo>
                    <a:pt x="5045671" y="273444"/>
                  </a:lnTo>
                  <a:lnTo>
                    <a:pt x="5061603" y="325766"/>
                  </a:lnTo>
                  <a:lnTo>
                    <a:pt x="5076769" y="377326"/>
                  </a:lnTo>
                  <a:lnTo>
                    <a:pt x="5091180" y="428139"/>
                  </a:lnTo>
                  <a:lnTo>
                    <a:pt x="5104846" y="478215"/>
                  </a:lnTo>
                  <a:lnTo>
                    <a:pt x="5117777" y="527568"/>
                  </a:lnTo>
                  <a:lnTo>
                    <a:pt x="5129983" y="576209"/>
                  </a:lnTo>
                  <a:lnTo>
                    <a:pt x="5141473" y="624151"/>
                  </a:lnTo>
                  <a:lnTo>
                    <a:pt x="5152258" y="671406"/>
                  </a:lnTo>
                  <a:lnTo>
                    <a:pt x="5162347" y="717987"/>
                  </a:lnTo>
                  <a:lnTo>
                    <a:pt x="5171751" y="763905"/>
                  </a:lnTo>
                  <a:lnTo>
                    <a:pt x="5180479" y="809172"/>
                  </a:lnTo>
                  <a:lnTo>
                    <a:pt x="5188541" y="853802"/>
                  </a:lnTo>
                  <a:lnTo>
                    <a:pt x="5195948" y="897807"/>
                  </a:lnTo>
                  <a:lnTo>
                    <a:pt x="5202708" y="941197"/>
                  </a:lnTo>
                  <a:lnTo>
                    <a:pt x="5208833" y="983987"/>
                  </a:lnTo>
                  <a:lnTo>
                    <a:pt x="5214332" y="1026188"/>
                  </a:lnTo>
                  <a:lnTo>
                    <a:pt x="5219214" y="1067813"/>
                  </a:lnTo>
                  <a:lnTo>
                    <a:pt x="5223491" y="1108873"/>
                  </a:lnTo>
                  <a:lnTo>
                    <a:pt x="5227171" y="1149381"/>
                  </a:lnTo>
                  <a:lnTo>
                    <a:pt x="5230265" y="1189349"/>
                  </a:lnTo>
                  <a:lnTo>
                    <a:pt x="5232783" y="1228790"/>
                  </a:lnTo>
                  <a:lnTo>
                    <a:pt x="5234734" y="1267716"/>
                  </a:lnTo>
                  <a:lnTo>
                    <a:pt x="5236129" y="1306139"/>
                  </a:lnTo>
                  <a:lnTo>
                    <a:pt x="5237289" y="1381524"/>
                  </a:lnTo>
                  <a:lnTo>
                    <a:pt x="5237074" y="1418512"/>
                  </a:lnTo>
                  <a:lnTo>
                    <a:pt x="5235103" y="1491137"/>
                  </a:lnTo>
                  <a:lnTo>
                    <a:pt x="5231145" y="1562045"/>
                  </a:lnTo>
                  <a:lnTo>
                    <a:pt x="5225278" y="1631334"/>
                  </a:lnTo>
                  <a:lnTo>
                    <a:pt x="5217583" y="1699102"/>
                  </a:lnTo>
                  <a:lnTo>
                    <a:pt x="5208138" y="1765447"/>
                  </a:lnTo>
                  <a:lnTo>
                    <a:pt x="5197024" y="1830466"/>
                  </a:lnTo>
                  <a:lnTo>
                    <a:pt x="5184319" y="1894260"/>
                  </a:lnTo>
                  <a:lnTo>
                    <a:pt x="5170103" y="1956924"/>
                  </a:lnTo>
                  <a:lnTo>
                    <a:pt x="5154455" y="2018558"/>
                  </a:lnTo>
                  <a:lnTo>
                    <a:pt x="5137455" y="2079260"/>
                  </a:lnTo>
                  <a:lnTo>
                    <a:pt x="5119182" y="2139128"/>
                  </a:lnTo>
                  <a:lnTo>
                    <a:pt x="5099716" y="2198260"/>
                  </a:lnTo>
                  <a:lnTo>
                    <a:pt x="5079137" y="2256753"/>
                  </a:lnTo>
                  <a:lnTo>
                    <a:pt x="5057522" y="2314707"/>
                  </a:lnTo>
                  <a:lnTo>
                    <a:pt x="5034953" y="2372220"/>
                  </a:lnTo>
                  <a:lnTo>
                    <a:pt x="5011509" y="2429389"/>
                  </a:lnTo>
                  <a:lnTo>
                    <a:pt x="4987268" y="2486312"/>
                  </a:lnTo>
                  <a:lnTo>
                    <a:pt x="4962310" y="2543089"/>
                  </a:lnTo>
                  <a:lnTo>
                    <a:pt x="4936715" y="2599816"/>
                  </a:lnTo>
                  <a:lnTo>
                    <a:pt x="4910563" y="2656592"/>
                  </a:lnTo>
                  <a:lnTo>
                    <a:pt x="4883932" y="2713516"/>
                  </a:lnTo>
                  <a:lnTo>
                    <a:pt x="4856902" y="2770685"/>
                  </a:lnTo>
                  <a:lnTo>
                    <a:pt x="4829552" y="2828197"/>
                  </a:lnTo>
                  <a:lnTo>
                    <a:pt x="4815783" y="2857113"/>
                  </a:lnTo>
                  <a:lnTo>
                    <a:pt x="4801963" y="2886151"/>
                  </a:lnTo>
                  <a:lnTo>
                    <a:pt x="4774213" y="2944645"/>
                  </a:lnTo>
                  <a:lnTo>
                    <a:pt x="4746381" y="3003777"/>
                  </a:lnTo>
                  <a:lnTo>
                    <a:pt x="4718548" y="3063645"/>
                  </a:lnTo>
                  <a:lnTo>
                    <a:pt x="4690793" y="3124346"/>
                  </a:lnTo>
                  <a:lnTo>
                    <a:pt x="4663195" y="3185981"/>
                  </a:lnTo>
                  <a:lnTo>
                    <a:pt x="4635833" y="3248645"/>
                  </a:lnTo>
                  <a:lnTo>
                    <a:pt x="4608787" y="3312438"/>
                  </a:lnTo>
                  <a:lnTo>
                    <a:pt x="4582137" y="3377458"/>
                  </a:lnTo>
                  <a:lnTo>
                    <a:pt x="4555961" y="3443803"/>
                  </a:lnTo>
                  <a:lnTo>
                    <a:pt x="4530340" y="3511571"/>
                  </a:lnTo>
                  <a:lnTo>
                    <a:pt x="4505353" y="3580860"/>
                  </a:lnTo>
                  <a:lnTo>
                    <a:pt x="4481078" y="3651768"/>
                  </a:lnTo>
                  <a:lnTo>
                    <a:pt x="4457597" y="3724393"/>
                  </a:lnTo>
                  <a:lnTo>
                    <a:pt x="4446178" y="3761381"/>
                  </a:lnTo>
                  <a:lnTo>
                    <a:pt x="4434987" y="3798834"/>
                  </a:lnTo>
                  <a:lnTo>
                    <a:pt x="4424034" y="3836766"/>
                  </a:lnTo>
                  <a:lnTo>
                    <a:pt x="4413329" y="3875189"/>
                  </a:lnTo>
                  <a:lnTo>
                    <a:pt x="4402881" y="3914115"/>
                  </a:lnTo>
                  <a:lnTo>
                    <a:pt x="4392702" y="3953556"/>
                  </a:lnTo>
                  <a:lnTo>
                    <a:pt x="4382800" y="3993524"/>
                  </a:lnTo>
                  <a:lnTo>
                    <a:pt x="4373185" y="4034032"/>
                  </a:lnTo>
                  <a:lnTo>
                    <a:pt x="4363868" y="4075092"/>
                  </a:lnTo>
                  <a:lnTo>
                    <a:pt x="4354858" y="4116717"/>
                  </a:lnTo>
                  <a:lnTo>
                    <a:pt x="4346165" y="4158918"/>
                  </a:lnTo>
                  <a:lnTo>
                    <a:pt x="4337800" y="4201707"/>
                  </a:lnTo>
                  <a:lnTo>
                    <a:pt x="4329772" y="4245098"/>
                  </a:lnTo>
                  <a:lnTo>
                    <a:pt x="4322091" y="4289103"/>
                  </a:lnTo>
                  <a:lnTo>
                    <a:pt x="4314767" y="4333732"/>
                  </a:lnTo>
                  <a:lnTo>
                    <a:pt x="4307809" y="4379000"/>
                  </a:lnTo>
                  <a:lnTo>
                    <a:pt x="4301229" y="4424918"/>
                  </a:lnTo>
                  <a:lnTo>
                    <a:pt x="4295036" y="4471498"/>
                  </a:lnTo>
                  <a:lnTo>
                    <a:pt x="4289239" y="4518754"/>
                  </a:lnTo>
                  <a:lnTo>
                    <a:pt x="4283849" y="4566696"/>
                  </a:lnTo>
                  <a:lnTo>
                    <a:pt x="4278876" y="4615337"/>
                  </a:lnTo>
                  <a:lnTo>
                    <a:pt x="4274329" y="4664689"/>
                  </a:lnTo>
                  <a:lnTo>
                    <a:pt x="4270219" y="4714766"/>
                  </a:lnTo>
                  <a:lnTo>
                    <a:pt x="4266555" y="4765578"/>
                  </a:lnTo>
                  <a:lnTo>
                    <a:pt x="4263347" y="4817139"/>
                  </a:lnTo>
                  <a:lnTo>
                    <a:pt x="4260605" y="4869461"/>
                  </a:lnTo>
                  <a:lnTo>
                    <a:pt x="4258340" y="4922555"/>
                  </a:lnTo>
                  <a:lnTo>
                    <a:pt x="4256561" y="4976434"/>
                  </a:lnTo>
                  <a:lnTo>
                    <a:pt x="4255278" y="5031111"/>
                  </a:lnTo>
                  <a:lnTo>
                    <a:pt x="4254501" y="5086597"/>
                  </a:lnTo>
                  <a:lnTo>
                    <a:pt x="4254239" y="5142905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11743" y="505248"/>
            <a:ext cx="2908935" cy="4095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00" spc="-114" dirty="0"/>
              <a:t>Los</a:t>
            </a:r>
            <a:r>
              <a:rPr sz="2500" spc="-180" dirty="0"/>
              <a:t> </a:t>
            </a:r>
            <a:r>
              <a:rPr sz="2500" spc="-110" dirty="0"/>
              <a:t>negocios</a:t>
            </a:r>
            <a:r>
              <a:rPr sz="2500" spc="-190" dirty="0"/>
              <a:t> </a:t>
            </a:r>
            <a:r>
              <a:rPr sz="2500" b="0" spc="-150" dirty="0">
                <a:latin typeface="Trebuchet MS"/>
                <a:cs typeface="Trebuchet MS"/>
              </a:rPr>
              <a:t>GUENTIC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2275" y="1945834"/>
            <a:ext cx="4759325" cy="2724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620">
              <a:lnSpc>
                <a:spcPct val="114999"/>
              </a:lnSpc>
              <a:spcBef>
                <a:spcPts val="100"/>
              </a:spcBef>
            </a:pPr>
            <a:r>
              <a:rPr sz="1400" spc="-75" dirty="0">
                <a:latin typeface="Trebuchet MS"/>
                <a:cs typeface="Trebuchet MS"/>
              </a:rPr>
              <a:t>Con</a:t>
            </a:r>
            <a:r>
              <a:rPr sz="1400" spc="-55" dirty="0">
                <a:latin typeface="Trebuchet MS"/>
                <a:cs typeface="Trebuchet MS"/>
              </a:rPr>
              <a:t> la </a:t>
            </a:r>
            <a:r>
              <a:rPr sz="1400" spc="-65" dirty="0">
                <a:latin typeface="Trebuchet MS"/>
                <a:cs typeface="Trebuchet MS"/>
              </a:rPr>
              <a:t>implementación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 </a:t>
            </a:r>
            <a:r>
              <a:rPr sz="1400" spc="-75" dirty="0">
                <a:latin typeface="Trebuchet MS"/>
                <a:cs typeface="Trebuchet MS"/>
              </a:rPr>
              <a:t>proyecto </a:t>
            </a:r>
            <a:r>
              <a:rPr sz="1400" b="1" i="1" spc="-110" dirty="0">
                <a:latin typeface="Trebuchet MS"/>
                <a:cs typeface="Trebuchet MS"/>
              </a:rPr>
              <a:t>Evolución</a:t>
            </a:r>
            <a:r>
              <a:rPr sz="1400" b="1" i="1" spc="-105" dirty="0">
                <a:latin typeface="Trebuchet MS"/>
                <a:cs typeface="Trebuchet MS"/>
              </a:rPr>
              <a:t> </a:t>
            </a:r>
            <a:r>
              <a:rPr sz="1400" b="1" i="1" spc="-114" dirty="0">
                <a:latin typeface="Trebuchet MS"/>
                <a:cs typeface="Trebuchet MS"/>
              </a:rPr>
              <a:t>Digital</a:t>
            </a:r>
            <a:r>
              <a:rPr sz="1400" spc="-114" dirty="0">
                <a:latin typeface="Trebuchet MS"/>
                <a:cs typeface="Trebuchet MS"/>
              </a:rPr>
              <a:t>,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Emcali </a:t>
            </a:r>
            <a:r>
              <a:rPr sz="1400" spc="-75" dirty="0">
                <a:latin typeface="Trebuchet MS"/>
                <a:cs typeface="Trebuchet MS"/>
              </a:rPr>
              <a:t>alcanza </a:t>
            </a:r>
            <a:r>
              <a:rPr sz="1400" spc="-40" dirty="0">
                <a:latin typeface="Trebuchet MS"/>
                <a:cs typeface="Trebuchet MS"/>
              </a:rPr>
              <a:t>una</a:t>
            </a:r>
            <a:r>
              <a:rPr sz="1400" spc="-70" dirty="0">
                <a:latin typeface="Trebuchet MS"/>
                <a:cs typeface="Trebuchet MS"/>
              </a:rPr>
              <a:t> cobertura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50" dirty="0">
                <a:latin typeface="Trebuchet MS"/>
                <a:cs typeface="Trebuchet MS"/>
              </a:rPr>
              <a:t>80%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sus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áreas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inﬂuencia.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Se </a:t>
            </a:r>
            <a:r>
              <a:rPr sz="1400" spc="-90" dirty="0">
                <a:latin typeface="Trebuchet MS"/>
                <a:cs typeface="Trebuchet MS"/>
              </a:rPr>
              <a:t>trata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significativo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avance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migración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fibra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óptica </a:t>
            </a:r>
            <a:r>
              <a:rPr sz="1400" spc="-25" dirty="0">
                <a:latin typeface="Trebuchet MS"/>
                <a:cs typeface="Trebuchet MS"/>
              </a:rPr>
              <a:t>en </a:t>
            </a:r>
            <a:r>
              <a:rPr sz="1400" spc="-45" dirty="0">
                <a:latin typeface="Trebuchet MS"/>
                <a:cs typeface="Trebuchet MS"/>
              </a:rPr>
              <a:t>más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hogares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110" dirty="0">
                <a:latin typeface="Trebuchet MS"/>
                <a:cs typeface="Trebuchet MS"/>
              </a:rPr>
              <a:t>Cali,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Yumbo y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Jamundí.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5"/>
              </a:spcBef>
            </a:pPr>
            <a:endParaRPr sz="1400">
              <a:latin typeface="Trebuchet MS"/>
              <a:cs typeface="Trebuchet MS"/>
            </a:endParaRPr>
          </a:p>
          <a:p>
            <a:pPr marL="12700" marR="64769">
              <a:lnSpc>
                <a:spcPct val="114999"/>
              </a:lnSpc>
            </a:pPr>
            <a:r>
              <a:rPr sz="1400" spc="-30" dirty="0">
                <a:latin typeface="Trebuchet MS"/>
                <a:cs typeface="Trebuchet MS"/>
              </a:rPr>
              <a:t>Se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espera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cobertura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migración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fibra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óptica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93%, </a:t>
            </a:r>
            <a:r>
              <a:rPr sz="1400" spc="-20" dirty="0">
                <a:latin typeface="Trebuchet MS"/>
                <a:cs typeface="Trebuchet MS"/>
              </a:rPr>
              <a:t>es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110" dirty="0">
                <a:latin typeface="Trebuchet MS"/>
                <a:cs typeface="Trebuchet MS"/>
              </a:rPr>
              <a:t>decir,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240 </a:t>
            </a:r>
            <a:r>
              <a:rPr sz="1400" spc="-65" dirty="0">
                <a:latin typeface="Trebuchet MS"/>
                <a:cs typeface="Trebuchet MS"/>
              </a:rPr>
              <a:t>mil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hogares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más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ciudad.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</a:pPr>
            <a:r>
              <a:rPr sz="1400" spc="-75" dirty="0">
                <a:latin typeface="Trebuchet MS"/>
                <a:cs typeface="Trebuchet MS"/>
              </a:rPr>
              <a:t>Con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85" dirty="0">
                <a:latin typeface="Trebuchet MS"/>
                <a:cs typeface="Trebuchet MS"/>
              </a:rPr>
              <a:t>177</a:t>
            </a:r>
            <a:r>
              <a:rPr sz="1400" spc="-65" dirty="0">
                <a:latin typeface="Trebuchet MS"/>
                <a:cs typeface="Trebuchet MS"/>
              </a:rPr>
              <a:t> mil </a:t>
            </a:r>
            <a:r>
              <a:rPr sz="1400" spc="-50" dirty="0">
                <a:latin typeface="Trebuchet MS"/>
                <a:cs typeface="Trebuchet MS"/>
              </a:rPr>
              <a:t>puertos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disponibles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para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brindar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conectividad,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50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mil </a:t>
            </a:r>
            <a:r>
              <a:rPr sz="1400" spc="-60" dirty="0">
                <a:latin typeface="Trebuchet MS"/>
                <a:cs typeface="Trebuchet MS"/>
              </a:rPr>
              <a:t>familias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reciben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servicio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desde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100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hasta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300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megas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por </a:t>
            </a:r>
            <a:r>
              <a:rPr sz="1400" spc="-65" dirty="0">
                <a:latin typeface="Trebuchet MS"/>
                <a:cs typeface="Trebuchet MS"/>
              </a:rPr>
              <a:t>segundo.</a:t>
            </a:r>
            <a:r>
              <a:rPr sz="1400" spc="-70" dirty="0">
                <a:latin typeface="Trebuchet MS"/>
                <a:cs typeface="Trebuchet MS"/>
              </a:rPr>
              <a:t> Lo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95" dirty="0">
                <a:latin typeface="Trebuchet MS"/>
                <a:cs typeface="Trebuchet MS"/>
              </a:rPr>
              <a:t>anterior,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acuerdo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planes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ofrece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la </a:t>
            </a:r>
            <a:r>
              <a:rPr sz="1400" spc="-65" dirty="0">
                <a:latin typeface="Trebuchet MS"/>
                <a:cs typeface="Trebuchet MS"/>
              </a:rPr>
              <a:t>empresa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sectores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donde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ya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han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migrado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fibra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óptica.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6701790" cy="1806575"/>
            <a:chOff x="0" y="0"/>
            <a:chExt cx="6701790" cy="1806575"/>
          </a:xfrm>
        </p:grpSpPr>
        <p:sp>
          <p:nvSpPr>
            <p:cNvPr id="9" name="object 9"/>
            <p:cNvSpPr/>
            <p:nvPr/>
          </p:nvSpPr>
          <p:spPr>
            <a:xfrm>
              <a:off x="430650" y="1017725"/>
              <a:ext cx="6270625" cy="115570"/>
            </a:xfrm>
            <a:custGeom>
              <a:avLst/>
              <a:gdLst/>
              <a:ahLst/>
              <a:cxnLst/>
              <a:rect l="l" t="t" r="r" b="b"/>
              <a:pathLst>
                <a:path w="6270625" h="115569">
                  <a:moveTo>
                    <a:pt x="62705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6270599" y="0"/>
                  </a:lnTo>
                  <a:lnTo>
                    <a:pt x="62705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0"/>
              <a:ext cx="2035175" cy="1806575"/>
            </a:xfrm>
            <a:custGeom>
              <a:avLst/>
              <a:gdLst/>
              <a:ahLst/>
              <a:cxnLst/>
              <a:rect l="l" t="t" r="r" b="b"/>
              <a:pathLst>
                <a:path w="2035175" h="1806575">
                  <a:moveTo>
                    <a:pt x="1137716" y="75031"/>
                  </a:moveTo>
                  <a:lnTo>
                    <a:pt x="1107490" y="0"/>
                  </a:lnTo>
                  <a:lnTo>
                    <a:pt x="0" y="0"/>
                  </a:lnTo>
                  <a:lnTo>
                    <a:pt x="0" y="886434"/>
                  </a:lnTo>
                  <a:lnTo>
                    <a:pt x="37871" y="888847"/>
                  </a:lnTo>
                  <a:lnTo>
                    <a:pt x="85813" y="889901"/>
                  </a:lnTo>
                  <a:lnTo>
                    <a:pt x="130759" y="888822"/>
                  </a:lnTo>
                  <a:lnTo>
                    <a:pt x="172872" y="885698"/>
                  </a:lnTo>
                  <a:lnTo>
                    <a:pt x="212280" y="880618"/>
                  </a:lnTo>
                  <a:lnTo>
                    <a:pt x="283616" y="864908"/>
                  </a:lnTo>
                  <a:lnTo>
                    <a:pt x="345960" y="842340"/>
                  </a:lnTo>
                  <a:lnTo>
                    <a:pt x="400507" y="813587"/>
                  </a:lnTo>
                  <a:lnTo>
                    <a:pt x="448437" y="779335"/>
                  </a:lnTo>
                  <a:lnTo>
                    <a:pt x="490956" y="740219"/>
                  </a:lnTo>
                  <a:lnTo>
                    <a:pt x="529259" y="696937"/>
                  </a:lnTo>
                  <a:lnTo>
                    <a:pt x="564515" y="650138"/>
                  </a:lnTo>
                  <a:lnTo>
                    <a:pt x="597941" y="600494"/>
                  </a:lnTo>
                  <a:lnTo>
                    <a:pt x="664044" y="495325"/>
                  </a:lnTo>
                  <a:lnTo>
                    <a:pt x="681278" y="468287"/>
                  </a:lnTo>
                  <a:lnTo>
                    <a:pt x="717651" y="413931"/>
                  </a:lnTo>
                  <a:lnTo>
                    <a:pt x="757555" y="359727"/>
                  </a:lnTo>
                  <a:lnTo>
                    <a:pt x="802170" y="306336"/>
                  </a:lnTo>
                  <a:lnTo>
                    <a:pt x="852690" y="254431"/>
                  </a:lnTo>
                  <a:lnTo>
                    <a:pt x="910310" y="204685"/>
                  </a:lnTo>
                  <a:lnTo>
                    <a:pt x="942162" y="180822"/>
                  </a:lnTo>
                  <a:lnTo>
                    <a:pt x="976236" y="157759"/>
                  </a:lnTo>
                  <a:lnTo>
                    <a:pt x="1012672" y="135559"/>
                  </a:lnTo>
                  <a:lnTo>
                    <a:pt x="1051636" y="114312"/>
                  </a:lnTo>
                  <a:lnTo>
                    <a:pt x="1093266" y="94107"/>
                  </a:lnTo>
                  <a:lnTo>
                    <a:pt x="1137716" y="75031"/>
                  </a:lnTo>
                  <a:close/>
                </a:path>
                <a:path w="2035175" h="1806575">
                  <a:moveTo>
                    <a:pt x="2035048" y="1413713"/>
                  </a:moveTo>
                  <a:lnTo>
                    <a:pt x="2021840" y="1370126"/>
                  </a:lnTo>
                  <a:lnTo>
                    <a:pt x="1986546" y="1341132"/>
                  </a:lnTo>
                  <a:lnTo>
                    <a:pt x="1956498" y="1335151"/>
                  </a:lnTo>
                  <a:lnTo>
                    <a:pt x="737793" y="1335151"/>
                  </a:lnTo>
                  <a:lnTo>
                    <a:pt x="707224" y="1341323"/>
                  </a:lnTo>
                  <a:lnTo>
                    <a:pt x="682256" y="1358163"/>
                  </a:lnTo>
                  <a:lnTo>
                    <a:pt x="665416" y="1383131"/>
                  </a:lnTo>
                  <a:lnTo>
                    <a:pt x="659244" y="1413713"/>
                  </a:lnTo>
                  <a:lnTo>
                    <a:pt x="659244" y="1727911"/>
                  </a:lnTo>
                  <a:lnTo>
                    <a:pt x="665416" y="1758480"/>
                  </a:lnTo>
                  <a:lnTo>
                    <a:pt x="682256" y="1783448"/>
                  </a:lnTo>
                  <a:lnTo>
                    <a:pt x="707224" y="1800288"/>
                  </a:lnTo>
                  <a:lnTo>
                    <a:pt x="737793" y="1806460"/>
                  </a:lnTo>
                  <a:lnTo>
                    <a:pt x="1956498" y="1806460"/>
                  </a:lnTo>
                  <a:lnTo>
                    <a:pt x="1987067" y="1800288"/>
                  </a:lnTo>
                  <a:lnTo>
                    <a:pt x="2012035" y="1783448"/>
                  </a:lnTo>
                  <a:lnTo>
                    <a:pt x="2028875" y="1758480"/>
                  </a:lnTo>
                  <a:lnTo>
                    <a:pt x="2035048" y="1727911"/>
                  </a:lnTo>
                  <a:lnTo>
                    <a:pt x="2035048" y="141371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75583" y="1426147"/>
            <a:ext cx="7435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25" dirty="0">
                <a:solidFill>
                  <a:srgbClr val="FFFFFF"/>
                </a:solidFill>
                <a:latin typeface="Trebuchet MS"/>
                <a:cs typeface="Trebuchet MS"/>
              </a:rPr>
              <a:t>GUENTIC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35050" y="1335149"/>
            <a:ext cx="2705100" cy="471805"/>
          </a:xfrm>
          <a:custGeom>
            <a:avLst/>
            <a:gdLst/>
            <a:ahLst/>
            <a:cxnLst/>
            <a:rect l="l" t="t" r="r" b="b"/>
            <a:pathLst>
              <a:path w="2705100" h="471805">
                <a:moveTo>
                  <a:pt x="2626548" y="471299"/>
                </a:moveTo>
                <a:lnTo>
                  <a:pt x="78551" y="471299"/>
                </a:lnTo>
                <a:lnTo>
                  <a:pt x="47975" y="465127"/>
                </a:lnTo>
                <a:lnTo>
                  <a:pt x="23007" y="448292"/>
                </a:lnTo>
                <a:lnTo>
                  <a:pt x="6172" y="423324"/>
                </a:lnTo>
                <a:lnTo>
                  <a:pt x="0" y="392748"/>
                </a:lnTo>
                <a:lnTo>
                  <a:pt x="0" y="78551"/>
                </a:lnTo>
                <a:lnTo>
                  <a:pt x="6172" y="47975"/>
                </a:lnTo>
                <a:lnTo>
                  <a:pt x="23007" y="23007"/>
                </a:lnTo>
                <a:lnTo>
                  <a:pt x="47975" y="6172"/>
                </a:lnTo>
                <a:lnTo>
                  <a:pt x="78551" y="0"/>
                </a:lnTo>
                <a:lnTo>
                  <a:pt x="2626548" y="0"/>
                </a:lnTo>
                <a:lnTo>
                  <a:pt x="2670128" y="13197"/>
                </a:lnTo>
                <a:lnTo>
                  <a:pt x="2699120" y="48491"/>
                </a:lnTo>
                <a:lnTo>
                  <a:pt x="2705099" y="78551"/>
                </a:lnTo>
                <a:lnTo>
                  <a:pt x="2705099" y="392748"/>
                </a:lnTo>
                <a:lnTo>
                  <a:pt x="2698927" y="423324"/>
                </a:lnTo>
                <a:lnTo>
                  <a:pt x="2682092" y="448292"/>
                </a:lnTo>
                <a:lnTo>
                  <a:pt x="2657124" y="465127"/>
                </a:lnTo>
                <a:lnTo>
                  <a:pt x="2626548" y="4712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131081" y="1341437"/>
            <a:ext cx="228536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b="1" spc="-105" dirty="0">
                <a:latin typeface="Trebuchet MS"/>
                <a:cs typeface="Trebuchet MS"/>
              </a:rPr>
              <a:t>La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95" dirty="0">
                <a:latin typeface="Trebuchet MS"/>
                <a:cs typeface="Trebuchet MS"/>
              </a:rPr>
              <a:t>cobertura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90" dirty="0">
                <a:latin typeface="Trebuchet MS"/>
                <a:cs typeface="Trebuchet MS"/>
              </a:rPr>
              <a:t>fibra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75" dirty="0">
                <a:latin typeface="Trebuchet MS"/>
                <a:cs typeface="Trebuchet MS"/>
              </a:rPr>
              <a:t>óptica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35" dirty="0">
                <a:latin typeface="Trebuchet MS"/>
                <a:cs typeface="Trebuchet MS"/>
              </a:rPr>
              <a:t>de </a:t>
            </a:r>
            <a:r>
              <a:rPr sz="1400" b="1" spc="-105" dirty="0">
                <a:latin typeface="Trebuchet MS"/>
                <a:cs typeface="Trebuchet MS"/>
              </a:rPr>
              <a:t>Emcali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95" dirty="0">
                <a:latin typeface="Trebuchet MS"/>
                <a:cs typeface="Trebuchet MS"/>
              </a:rPr>
              <a:t>alcanzará </a:t>
            </a:r>
            <a:r>
              <a:rPr sz="1400" b="1" spc="-70" dirty="0">
                <a:latin typeface="Trebuchet MS"/>
                <a:cs typeface="Trebuchet MS"/>
              </a:rPr>
              <a:t>el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25" dirty="0">
                <a:latin typeface="Trebuchet MS"/>
                <a:cs typeface="Trebuchet MS"/>
              </a:rPr>
              <a:t>93%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793" y="505248"/>
            <a:ext cx="2908935" cy="4095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00" spc="-114" dirty="0"/>
              <a:t>Los</a:t>
            </a:r>
            <a:r>
              <a:rPr sz="2500" spc="-180" dirty="0"/>
              <a:t> </a:t>
            </a:r>
            <a:r>
              <a:rPr sz="2500" spc="-110" dirty="0"/>
              <a:t>negocios</a:t>
            </a:r>
            <a:r>
              <a:rPr sz="2500" spc="-190" dirty="0"/>
              <a:t> </a:t>
            </a:r>
            <a:r>
              <a:rPr sz="2500" b="0" spc="-150" dirty="0">
                <a:latin typeface="Trebuchet MS"/>
                <a:cs typeface="Trebuchet MS"/>
              </a:rPr>
              <a:t>GUENTIC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18825" y="1945834"/>
            <a:ext cx="4811395" cy="2631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400" spc="-120" dirty="0">
                <a:latin typeface="Trebuchet MS"/>
                <a:cs typeface="Trebuchet MS"/>
              </a:rPr>
              <a:t>“En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centro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Distrito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Santiago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Cali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está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trabajando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instalación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fibra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óptica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todos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almacenes</a:t>
            </a:r>
            <a:r>
              <a:rPr sz="1400" spc="-75" dirty="0">
                <a:latin typeface="Trebuchet MS"/>
                <a:cs typeface="Trebuchet MS"/>
              </a:rPr>
              <a:t> y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centros </a:t>
            </a:r>
            <a:r>
              <a:rPr sz="1400" spc="-75" dirty="0">
                <a:latin typeface="Trebuchet MS"/>
                <a:cs typeface="Trebuchet MS"/>
              </a:rPr>
              <a:t>comerciales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cuentan</a:t>
            </a:r>
            <a:r>
              <a:rPr sz="1400" spc="-60" dirty="0">
                <a:latin typeface="Trebuchet MS"/>
                <a:cs typeface="Trebuchet MS"/>
              </a:rPr>
              <a:t> con</a:t>
            </a:r>
            <a:r>
              <a:rPr sz="1400" spc="-55" dirty="0">
                <a:latin typeface="Trebuchet MS"/>
                <a:cs typeface="Trebuchet MS"/>
              </a:rPr>
              <a:t> nuestro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servicio.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110" dirty="0">
                <a:latin typeface="Trebuchet MS"/>
                <a:cs typeface="Trebuchet MS"/>
              </a:rPr>
              <a:t>Y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 </a:t>
            </a:r>
            <a:r>
              <a:rPr sz="1400" spc="-60" dirty="0">
                <a:latin typeface="Trebuchet MS"/>
                <a:cs typeface="Trebuchet MS"/>
              </a:rPr>
              <a:t>el </a:t>
            </a:r>
            <a:r>
              <a:rPr sz="1400" spc="-75" dirty="0">
                <a:latin typeface="Trebuchet MS"/>
                <a:cs typeface="Trebuchet MS"/>
              </a:rPr>
              <a:t>proyecto</a:t>
            </a:r>
            <a:r>
              <a:rPr sz="1400" spc="-9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 </a:t>
            </a:r>
            <a:r>
              <a:rPr sz="1400" spc="-60" dirty="0">
                <a:latin typeface="Trebuchet MS"/>
                <a:cs typeface="Trebuchet MS"/>
              </a:rPr>
              <a:t>renovación </a:t>
            </a:r>
            <a:r>
              <a:rPr sz="1400" spc="-55" dirty="0">
                <a:latin typeface="Trebuchet MS"/>
                <a:cs typeface="Trebuchet MS"/>
              </a:rPr>
              <a:t>urbanística </a:t>
            </a:r>
            <a:r>
              <a:rPr sz="1400" spc="-25" dirty="0">
                <a:latin typeface="Trebuchet MS"/>
                <a:cs typeface="Trebuchet MS"/>
              </a:rPr>
              <a:t>San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Pascual,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cablearon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331 </a:t>
            </a:r>
            <a:r>
              <a:rPr sz="1400" spc="-65" dirty="0">
                <a:latin typeface="Trebuchet MS"/>
                <a:cs typeface="Trebuchet MS"/>
              </a:rPr>
              <a:t>apartamentos</a:t>
            </a:r>
            <a:r>
              <a:rPr sz="1400" spc="-55" dirty="0">
                <a:latin typeface="Trebuchet MS"/>
                <a:cs typeface="Trebuchet MS"/>
              </a:rPr>
              <a:t> de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unidad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residencial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Ciudad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Paraíso,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para </a:t>
            </a:r>
            <a:r>
              <a:rPr sz="1400" spc="-80" dirty="0">
                <a:latin typeface="Trebuchet MS"/>
                <a:cs typeface="Trebuchet MS"/>
              </a:rPr>
              <a:t>acceder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al </a:t>
            </a:r>
            <a:r>
              <a:rPr sz="1400" spc="-55" dirty="0">
                <a:latin typeface="Trebuchet MS"/>
                <a:cs typeface="Trebuchet MS"/>
              </a:rPr>
              <a:t>servicio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conectividad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35" dirty="0">
                <a:latin typeface="Trebuchet MS"/>
                <a:cs typeface="Trebuchet MS"/>
              </a:rPr>
              <a:t>Emcali”,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indicó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Eugenio </a:t>
            </a:r>
            <a:r>
              <a:rPr sz="1400" spc="-70" dirty="0">
                <a:latin typeface="Trebuchet MS"/>
                <a:cs typeface="Trebuchet MS"/>
              </a:rPr>
              <a:t>Castro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Medina,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profesional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operativo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Telecomunicaciones.</a:t>
            </a:r>
            <a:endParaRPr sz="1400">
              <a:latin typeface="Trebuchet MS"/>
              <a:cs typeface="Trebuchet MS"/>
            </a:endParaRPr>
          </a:p>
          <a:p>
            <a:pPr marL="12700" marR="95885" indent="41275">
              <a:lnSpc>
                <a:spcPct val="114999"/>
              </a:lnSpc>
              <a:spcBef>
                <a:spcPts val="1200"/>
              </a:spcBef>
            </a:pPr>
            <a:r>
              <a:rPr sz="1400" spc="-95" dirty="0">
                <a:latin typeface="Trebuchet MS"/>
                <a:cs typeface="Trebuchet MS"/>
              </a:rPr>
              <a:t>Actualmente,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Empresas</a:t>
            </a:r>
            <a:r>
              <a:rPr sz="1400" spc="-50" dirty="0">
                <a:latin typeface="Trebuchet MS"/>
                <a:cs typeface="Trebuchet MS"/>
              </a:rPr>
              <a:t> Municipales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Cali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continúa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el </a:t>
            </a:r>
            <a:r>
              <a:rPr sz="1400" spc="-50" dirty="0">
                <a:latin typeface="Trebuchet MS"/>
                <a:cs typeface="Trebuchet MS"/>
              </a:rPr>
              <a:t>despliegue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fibra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óptica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barrios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Versalles,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La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Flora, </a:t>
            </a:r>
            <a:r>
              <a:rPr sz="1400" spc="-45" dirty="0">
                <a:latin typeface="Trebuchet MS"/>
                <a:cs typeface="Trebuchet MS"/>
              </a:rPr>
              <a:t>Prados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 </a:t>
            </a:r>
            <a:r>
              <a:rPr sz="1400" spc="-110" dirty="0">
                <a:latin typeface="Trebuchet MS"/>
                <a:cs typeface="Trebuchet MS"/>
              </a:rPr>
              <a:t>Sur,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95" dirty="0">
                <a:latin typeface="Trebuchet MS"/>
                <a:cs typeface="Trebuchet MS"/>
              </a:rPr>
              <a:t>Tequendama,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Cristóbal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Colón,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Limonar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Salomia.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45799" y="1335149"/>
            <a:ext cx="1376045" cy="471805"/>
          </a:xfrm>
          <a:custGeom>
            <a:avLst/>
            <a:gdLst/>
            <a:ahLst/>
            <a:cxnLst/>
            <a:rect l="l" t="t" r="r" b="b"/>
            <a:pathLst>
              <a:path w="1376045" h="471805">
                <a:moveTo>
                  <a:pt x="1297248" y="471299"/>
                </a:moveTo>
                <a:lnTo>
                  <a:pt x="78551" y="471299"/>
                </a:lnTo>
                <a:lnTo>
                  <a:pt x="47975" y="465127"/>
                </a:lnTo>
                <a:lnTo>
                  <a:pt x="23007" y="448292"/>
                </a:lnTo>
                <a:lnTo>
                  <a:pt x="6172" y="423324"/>
                </a:lnTo>
                <a:lnTo>
                  <a:pt x="0" y="392748"/>
                </a:lnTo>
                <a:lnTo>
                  <a:pt x="0" y="78551"/>
                </a:lnTo>
                <a:lnTo>
                  <a:pt x="6172" y="47975"/>
                </a:lnTo>
                <a:lnTo>
                  <a:pt x="23007" y="23007"/>
                </a:lnTo>
                <a:lnTo>
                  <a:pt x="47975" y="6172"/>
                </a:lnTo>
                <a:lnTo>
                  <a:pt x="78551" y="0"/>
                </a:lnTo>
                <a:lnTo>
                  <a:pt x="1297248" y="0"/>
                </a:lnTo>
                <a:lnTo>
                  <a:pt x="1340828" y="13197"/>
                </a:lnTo>
                <a:lnTo>
                  <a:pt x="1369820" y="48491"/>
                </a:lnTo>
                <a:lnTo>
                  <a:pt x="1375799" y="78551"/>
                </a:lnTo>
                <a:lnTo>
                  <a:pt x="1375799" y="392748"/>
                </a:lnTo>
                <a:lnTo>
                  <a:pt x="1369627" y="423324"/>
                </a:lnTo>
                <a:lnTo>
                  <a:pt x="1352792" y="448292"/>
                </a:lnTo>
                <a:lnTo>
                  <a:pt x="1327824" y="465127"/>
                </a:lnTo>
                <a:lnTo>
                  <a:pt x="1297248" y="4712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1388300"/>
            <a:ext cx="3235325" cy="3755390"/>
            <a:chOff x="0" y="1388300"/>
            <a:chExt cx="3235325" cy="3755390"/>
          </a:xfrm>
        </p:grpSpPr>
        <p:sp>
          <p:nvSpPr>
            <p:cNvPr id="6" name="object 6"/>
            <p:cNvSpPr/>
            <p:nvPr/>
          </p:nvSpPr>
          <p:spPr>
            <a:xfrm>
              <a:off x="0" y="3485820"/>
              <a:ext cx="2641600" cy="1657985"/>
            </a:xfrm>
            <a:custGeom>
              <a:avLst/>
              <a:gdLst/>
              <a:ahLst/>
              <a:cxnLst/>
              <a:rect l="l" t="t" r="r" b="b"/>
              <a:pathLst>
                <a:path w="2641600" h="1657985">
                  <a:moveTo>
                    <a:pt x="2641334" y="1657679"/>
                  </a:moveTo>
                  <a:lnTo>
                    <a:pt x="0" y="1657679"/>
                  </a:lnTo>
                  <a:lnTo>
                    <a:pt x="0" y="0"/>
                  </a:lnTo>
                  <a:lnTo>
                    <a:pt x="9269" y="10047"/>
                  </a:lnTo>
                  <a:lnTo>
                    <a:pt x="41148" y="43353"/>
                  </a:lnTo>
                  <a:lnTo>
                    <a:pt x="73092" y="75512"/>
                  </a:lnTo>
                  <a:lnTo>
                    <a:pt x="105097" y="106551"/>
                  </a:lnTo>
                  <a:lnTo>
                    <a:pt x="137158" y="136495"/>
                  </a:lnTo>
                  <a:lnTo>
                    <a:pt x="169269" y="165372"/>
                  </a:lnTo>
                  <a:lnTo>
                    <a:pt x="201425" y="193205"/>
                  </a:lnTo>
                  <a:lnTo>
                    <a:pt x="233622" y="220022"/>
                  </a:lnTo>
                  <a:lnTo>
                    <a:pt x="265854" y="245848"/>
                  </a:lnTo>
                  <a:lnTo>
                    <a:pt x="298117" y="270709"/>
                  </a:lnTo>
                  <a:lnTo>
                    <a:pt x="330404" y="294631"/>
                  </a:lnTo>
                  <a:lnTo>
                    <a:pt x="362712" y="317640"/>
                  </a:lnTo>
                  <a:lnTo>
                    <a:pt x="395036" y="339761"/>
                  </a:lnTo>
                  <a:lnTo>
                    <a:pt x="427369" y="361020"/>
                  </a:lnTo>
                  <a:lnTo>
                    <a:pt x="459708" y="381444"/>
                  </a:lnTo>
                  <a:lnTo>
                    <a:pt x="524380" y="419886"/>
                  </a:lnTo>
                  <a:lnTo>
                    <a:pt x="589012" y="455296"/>
                  </a:lnTo>
                  <a:lnTo>
                    <a:pt x="653563" y="487880"/>
                  </a:lnTo>
                  <a:lnTo>
                    <a:pt x="717994" y="517844"/>
                  </a:lnTo>
                  <a:lnTo>
                    <a:pt x="782263" y="545396"/>
                  </a:lnTo>
                  <a:lnTo>
                    <a:pt x="846331" y="570741"/>
                  </a:lnTo>
                  <a:lnTo>
                    <a:pt x="910157" y="594088"/>
                  </a:lnTo>
                  <a:lnTo>
                    <a:pt x="973700" y="615642"/>
                  </a:lnTo>
                  <a:lnTo>
                    <a:pt x="1036921" y="635611"/>
                  </a:lnTo>
                  <a:lnTo>
                    <a:pt x="1099779" y="654201"/>
                  </a:lnTo>
                  <a:lnTo>
                    <a:pt x="1162233" y="671619"/>
                  </a:lnTo>
                  <a:lnTo>
                    <a:pt x="1285770" y="703766"/>
                  </a:lnTo>
                  <a:lnTo>
                    <a:pt x="1555565" y="770552"/>
                  </a:lnTo>
                  <a:lnTo>
                    <a:pt x="1642501" y="793588"/>
                  </a:lnTo>
                  <a:lnTo>
                    <a:pt x="1699508" y="809764"/>
                  </a:lnTo>
                  <a:lnTo>
                    <a:pt x="1755708" y="826836"/>
                  </a:lnTo>
                  <a:lnTo>
                    <a:pt x="1811061" y="845011"/>
                  </a:lnTo>
                  <a:lnTo>
                    <a:pt x="1865525" y="864496"/>
                  </a:lnTo>
                  <a:lnTo>
                    <a:pt x="1919062" y="885496"/>
                  </a:lnTo>
                  <a:lnTo>
                    <a:pt x="1971630" y="908220"/>
                  </a:lnTo>
                  <a:lnTo>
                    <a:pt x="2023189" y="932874"/>
                  </a:lnTo>
                  <a:lnTo>
                    <a:pt x="2073699" y="959664"/>
                  </a:lnTo>
                  <a:lnTo>
                    <a:pt x="2123120" y="988798"/>
                  </a:lnTo>
                  <a:lnTo>
                    <a:pt x="2171410" y="1020482"/>
                  </a:lnTo>
                  <a:lnTo>
                    <a:pt x="2218530" y="1054923"/>
                  </a:lnTo>
                  <a:lnTo>
                    <a:pt x="2264439" y="1092328"/>
                  </a:lnTo>
                  <a:lnTo>
                    <a:pt x="2309098" y="1132904"/>
                  </a:lnTo>
                  <a:lnTo>
                    <a:pt x="2352464" y="1176857"/>
                  </a:lnTo>
                  <a:lnTo>
                    <a:pt x="2394499" y="1224394"/>
                  </a:lnTo>
                  <a:lnTo>
                    <a:pt x="2435162" y="1275722"/>
                  </a:lnTo>
                  <a:lnTo>
                    <a:pt x="2474412" y="1331048"/>
                  </a:lnTo>
                  <a:lnTo>
                    <a:pt x="2512210" y="1390579"/>
                  </a:lnTo>
                  <a:lnTo>
                    <a:pt x="2548514" y="1454521"/>
                  </a:lnTo>
                  <a:lnTo>
                    <a:pt x="2583284" y="1523081"/>
                  </a:lnTo>
                  <a:lnTo>
                    <a:pt x="2600082" y="1559157"/>
                  </a:lnTo>
                  <a:lnTo>
                    <a:pt x="2616481" y="1596466"/>
                  </a:lnTo>
                  <a:lnTo>
                    <a:pt x="2632476" y="1635032"/>
                  </a:lnTo>
                  <a:lnTo>
                    <a:pt x="2641334" y="165767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4199" y="1388300"/>
              <a:ext cx="2610899" cy="33413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862133" y="1426147"/>
            <a:ext cx="7435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25" dirty="0">
                <a:solidFill>
                  <a:srgbClr val="FFFFFF"/>
                </a:solidFill>
                <a:latin typeface="Trebuchet MS"/>
                <a:cs typeface="Trebuchet MS"/>
              </a:rPr>
              <a:t>GUENTIC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21599" y="1335149"/>
            <a:ext cx="2705100" cy="471805"/>
          </a:xfrm>
          <a:custGeom>
            <a:avLst/>
            <a:gdLst/>
            <a:ahLst/>
            <a:cxnLst/>
            <a:rect l="l" t="t" r="r" b="b"/>
            <a:pathLst>
              <a:path w="2705100" h="471805">
                <a:moveTo>
                  <a:pt x="2626548" y="471299"/>
                </a:moveTo>
                <a:lnTo>
                  <a:pt x="78551" y="471299"/>
                </a:lnTo>
                <a:lnTo>
                  <a:pt x="47975" y="465127"/>
                </a:lnTo>
                <a:lnTo>
                  <a:pt x="23007" y="448292"/>
                </a:lnTo>
                <a:lnTo>
                  <a:pt x="6172" y="423324"/>
                </a:lnTo>
                <a:lnTo>
                  <a:pt x="0" y="392748"/>
                </a:lnTo>
                <a:lnTo>
                  <a:pt x="0" y="78551"/>
                </a:lnTo>
                <a:lnTo>
                  <a:pt x="6172" y="47975"/>
                </a:lnTo>
                <a:lnTo>
                  <a:pt x="23007" y="23007"/>
                </a:lnTo>
                <a:lnTo>
                  <a:pt x="47975" y="6172"/>
                </a:lnTo>
                <a:lnTo>
                  <a:pt x="78551" y="0"/>
                </a:lnTo>
                <a:lnTo>
                  <a:pt x="2626548" y="0"/>
                </a:lnTo>
                <a:lnTo>
                  <a:pt x="2670129" y="13197"/>
                </a:lnTo>
                <a:lnTo>
                  <a:pt x="2699120" y="48491"/>
                </a:lnTo>
                <a:lnTo>
                  <a:pt x="2705099" y="78551"/>
                </a:lnTo>
                <a:lnTo>
                  <a:pt x="2705099" y="392748"/>
                </a:lnTo>
                <a:lnTo>
                  <a:pt x="2698927" y="423324"/>
                </a:lnTo>
                <a:lnTo>
                  <a:pt x="2682092" y="448292"/>
                </a:lnTo>
                <a:lnTo>
                  <a:pt x="2657124" y="465127"/>
                </a:lnTo>
                <a:lnTo>
                  <a:pt x="2626548" y="4712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017632" y="1341437"/>
            <a:ext cx="228536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b="1" spc="-105" dirty="0">
                <a:latin typeface="Trebuchet MS"/>
                <a:cs typeface="Trebuchet MS"/>
              </a:rPr>
              <a:t>La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95" dirty="0">
                <a:latin typeface="Trebuchet MS"/>
                <a:cs typeface="Trebuchet MS"/>
              </a:rPr>
              <a:t>cobertura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90" dirty="0">
                <a:latin typeface="Trebuchet MS"/>
                <a:cs typeface="Trebuchet MS"/>
              </a:rPr>
              <a:t>fibra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75" dirty="0">
                <a:latin typeface="Trebuchet MS"/>
                <a:cs typeface="Trebuchet MS"/>
              </a:rPr>
              <a:t>óptica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35" dirty="0">
                <a:latin typeface="Trebuchet MS"/>
                <a:cs typeface="Trebuchet MS"/>
              </a:rPr>
              <a:t>de </a:t>
            </a:r>
            <a:r>
              <a:rPr sz="1400" b="1" spc="-105" dirty="0">
                <a:latin typeface="Trebuchet MS"/>
                <a:cs typeface="Trebuchet MS"/>
              </a:rPr>
              <a:t>Emcali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95" dirty="0">
                <a:latin typeface="Trebuchet MS"/>
                <a:cs typeface="Trebuchet MS"/>
              </a:rPr>
              <a:t>alcanzará </a:t>
            </a:r>
            <a:r>
              <a:rPr sz="1400" b="1" spc="-70" dirty="0">
                <a:latin typeface="Trebuchet MS"/>
                <a:cs typeface="Trebuchet MS"/>
              </a:rPr>
              <a:t>el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25" dirty="0">
                <a:latin typeface="Trebuchet MS"/>
                <a:cs typeface="Trebuchet MS"/>
              </a:rPr>
              <a:t>93%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51766" y="503825"/>
            <a:ext cx="38411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50" dirty="0">
                <a:latin typeface="Trebuchet MS"/>
                <a:cs typeface="Trebuchet MS"/>
              </a:rPr>
              <a:t>Gestión</a:t>
            </a:r>
            <a:r>
              <a:rPr sz="2800" b="1" spc="-235" dirty="0">
                <a:latin typeface="Trebuchet MS"/>
                <a:cs typeface="Trebuchet MS"/>
              </a:rPr>
              <a:t> </a:t>
            </a:r>
            <a:r>
              <a:rPr sz="2800" b="1" spc="-200" dirty="0">
                <a:latin typeface="Trebuchet MS"/>
                <a:cs typeface="Trebuchet MS"/>
              </a:rPr>
              <a:t>Humana</a:t>
            </a:r>
            <a:r>
              <a:rPr sz="2800" b="1" spc="-235" dirty="0">
                <a:latin typeface="Trebuchet MS"/>
                <a:cs typeface="Trebuchet MS"/>
              </a:rPr>
              <a:t> </a:t>
            </a:r>
            <a:r>
              <a:rPr sz="2800" b="1" spc="-180" dirty="0">
                <a:latin typeface="Trebuchet MS"/>
                <a:cs typeface="Trebuchet MS"/>
              </a:rPr>
              <a:t>y</a:t>
            </a:r>
            <a:r>
              <a:rPr sz="2800" b="1" spc="-229" dirty="0">
                <a:latin typeface="Trebuchet MS"/>
                <a:cs typeface="Trebuchet MS"/>
              </a:rPr>
              <a:t> </a:t>
            </a:r>
            <a:r>
              <a:rPr sz="2800" b="1" spc="-105" dirty="0">
                <a:latin typeface="Trebuchet MS"/>
                <a:cs typeface="Trebuchet MS"/>
              </a:rPr>
              <a:t>Activos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34400" y="1197674"/>
            <a:ext cx="3343910" cy="272415"/>
          </a:xfrm>
          <a:custGeom>
            <a:avLst/>
            <a:gdLst/>
            <a:ahLst/>
            <a:cxnLst/>
            <a:rect l="l" t="t" r="r" b="b"/>
            <a:pathLst>
              <a:path w="3343910" h="272415">
                <a:moveTo>
                  <a:pt x="3298099" y="272399"/>
                </a:moveTo>
                <a:lnTo>
                  <a:pt x="45400" y="272399"/>
                </a:lnTo>
                <a:lnTo>
                  <a:pt x="27728" y="268832"/>
                </a:lnTo>
                <a:lnTo>
                  <a:pt x="13297" y="259102"/>
                </a:lnTo>
                <a:lnTo>
                  <a:pt x="3567" y="244671"/>
                </a:lnTo>
                <a:lnTo>
                  <a:pt x="0" y="226999"/>
                </a:lnTo>
                <a:lnTo>
                  <a:pt x="0" y="45400"/>
                </a:lnTo>
                <a:lnTo>
                  <a:pt x="3567" y="27728"/>
                </a:lnTo>
                <a:lnTo>
                  <a:pt x="13297" y="13297"/>
                </a:lnTo>
                <a:lnTo>
                  <a:pt x="27728" y="3567"/>
                </a:lnTo>
                <a:lnTo>
                  <a:pt x="45400" y="0"/>
                </a:lnTo>
                <a:lnTo>
                  <a:pt x="3298099" y="0"/>
                </a:lnTo>
                <a:lnTo>
                  <a:pt x="3335872" y="20212"/>
                </a:lnTo>
                <a:lnTo>
                  <a:pt x="3343499" y="45400"/>
                </a:lnTo>
                <a:lnTo>
                  <a:pt x="3343499" y="226999"/>
                </a:lnTo>
                <a:lnTo>
                  <a:pt x="3339932" y="244671"/>
                </a:lnTo>
                <a:lnTo>
                  <a:pt x="3330202" y="259102"/>
                </a:lnTo>
                <a:lnTo>
                  <a:pt x="3315771" y="268832"/>
                </a:lnTo>
                <a:lnTo>
                  <a:pt x="3298099" y="2723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4799" y="3052950"/>
            <a:ext cx="6265545" cy="1290320"/>
          </a:xfrm>
          <a:custGeom>
            <a:avLst/>
            <a:gdLst/>
            <a:ahLst/>
            <a:cxnLst/>
            <a:rect l="l" t="t" r="r" b="b"/>
            <a:pathLst>
              <a:path w="6265545" h="1290320">
                <a:moveTo>
                  <a:pt x="6050194" y="1289999"/>
                </a:moveTo>
                <a:lnTo>
                  <a:pt x="215004" y="1289999"/>
                </a:lnTo>
                <a:lnTo>
                  <a:pt x="165705" y="1284321"/>
                </a:lnTo>
                <a:lnTo>
                  <a:pt x="120450" y="1268146"/>
                </a:lnTo>
                <a:lnTo>
                  <a:pt x="80530" y="1242766"/>
                </a:lnTo>
                <a:lnTo>
                  <a:pt x="47234" y="1209470"/>
                </a:lnTo>
                <a:lnTo>
                  <a:pt x="21853" y="1169549"/>
                </a:lnTo>
                <a:lnTo>
                  <a:pt x="5678" y="1124294"/>
                </a:lnTo>
                <a:lnTo>
                  <a:pt x="0" y="1074995"/>
                </a:lnTo>
                <a:lnTo>
                  <a:pt x="0" y="215004"/>
                </a:lnTo>
                <a:lnTo>
                  <a:pt x="5678" y="165705"/>
                </a:lnTo>
                <a:lnTo>
                  <a:pt x="21853" y="120450"/>
                </a:lnTo>
                <a:lnTo>
                  <a:pt x="47234" y="80530"/>
                </a:lnTo>
                <a:lnTo>
                  <a:pt x="80530" y="47234"/>
                </a:lnTo>
                <a:lnTo>
                  <a:pt x="120450" y="21853"/>
                </a:lnTo>
                <a:lnTo>
                  <a:pt x="165705" y="5678"/>
                </a:lnTo>
                <a:lnTo>
                  <a:pt x="215004" y="0"/>
                </a:lnTo>
                <a:lnTo>
                  <a:pt x="6050194" y="0"/>
                </a:lnTo>
                <a:lnTo>
                  <a:pt x="6092336" y="4169"/>
                </a:lnTo>
                <a:lnTo>
                  <a:pt x="6132474" y="16366"/>
                </a:lnTo>
                <a:lnTo>
                  <a:pt x="6169480" y="36123"/>
                </a:lnTo>
                <a:lnTo>
                  <a:pt x="6202226" y="62973"/>
                </a:lnTo>
                <a:lnTo>
                  <a:pt x="6229076" y="95719"/>
                </a:lnTo>
                <a:lnTo>
                  <a:pt x="6248833" y="132725"/>
                </a:lnTo>
                <a:lnTo>
                  <a:pt x="6261030" y="172863"/>
                </a:lnTo>
                <a:lnTo>
                  <a:pt x="6265199" y="215004"/>
                </a:lnTo>
                <a:lnTo>
                  <a:pt x="6265199" y="1074995"/>
                </a:lnTo>
                <a:lnTo>
                  <a:pt x="6259521" y="1124294"/>
                </a:lnTo>
                <a:lnTo>
                  <a:pt x="6243346" y="1169549"/>
                </a:lnTo>
                <a:lnTo>
                  <a:pt x="6217965" y="1209470"/>
                </a:lnTo>
                <a:lnTo>
                  <a:pt x="6184669" y="1242766"/>
                </a:lnTo>
                <a:lnTo>
                  <a:pt x="6144748" y="1268146"/>
                </a:lnTo>
                <a:lnTo>
                  <a:pt x="6099493" y="1284321"/>
                </a:lnTo>
                <a:lnTo>
                  <a:pt x="6050194" y="1289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07425" y="1061918"/>
            <a:ext cx="6798309" cy="381000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100"/>
              </a:spcBef>
            </a:pPr>
            <a:r>
              <a:rPr sz="1600" b="1" spc="-90" dirty="0">
                <a:solidFill>
                  <a:srgbClr val="FFFFFF"/>
                </a:solidFill>
                <a:latin typeface="Trebuchet MS"/>
                <a:cs typeface="Trebuchet MS"/>
              </a:rPr>
              <a:t>Universidad</a:t>
            </a:r>
            <a:r>
              <a:rPr sz="1600" b="1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100" dirty="0">
                <a:solidFill>
                  <a:srgbClr val="FFFFFF"/>
                </a:solidFill>
                <a:latin typeface="Trebuchet MS"/>
                <a:cs typeface="Trebuchet MS"/>
              </a:rPr>
              <a:t>Corporativa</a:t>
            </a:r>
            <a:r>
              <a:rPr sz="1600" b="1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rebuchet MS"/>
                <a:cs typeface="Trebuchet MS"/>
              </a:rPr>
              <a:t>EMCALI</a:t>
            </a:r>
            <a:endParaRPr sz="1600">
              <a:latin typeface="Trebuchet MS"/>
              <a:cs typeface="Trebuchet MS"/>
            </a:endParaRPr>
          </a:p>
          <a:p>
            <a:pPr marL="12700" marR="234315">
              <a:lnSpc>
                <a:spcPct val="114999"/>
              </a:lnSpc>
              <a:spcBef>
                <a:spcPts val="580"/>
              </a:spcBef>
            </a:pPr>
            <a:r>
              <a:rPr sz="1300" b="1" spc="-100" dirty="0">
                <a:latin typeface="Trebuchet MS"/>
                <a:cs typeface="Trebuchet MS"/>
              </a:rPr>
              <a:t>EMCALI</a:t>
            </a:r>
            <a:r>
              <a:rPr sz="1300" b="1" spc="-9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avanza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en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desarrollo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estrategias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50" dirty="0">
                <a:latin typeface="Trebuchet MS"/>
                <a:cs typeface="Trebuchet MS"/>
              </a:rPr>
              <a:t> gestión </a:t>
            </a:r>
            <a:r>
              <a:rPr sz="1300" spc="-55" dirty="0">
                <a:latin typeface="Trebuchet MS"/>
                <a:cs typeface="Trebuchet MS"/>
              </a:rPr>
              <a:t>del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conocimiento,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implementando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un </a:t>
            </a:r>
            <a:r>
              <a:rPr sz="1300" spc="-55" dirty="0">
                <a:latin typeface="Trebuchet MS"/>
                <a:cs typeface="Trebuchet MS"/>
              </a:rPr>
              <a:t>modelo que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permite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120" dirty="0">
                <a:latin typeface="Trebuchet MS"/>
                <a:cs typeface="Trebuchet MS"/>
              </a:rPr>
              <a:t>crear,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85" dirty="0">
                <a:latin typeface="Trebuchet MS"/>
                <a:cs typeface="Trebuchet MS"/>
              </a:rPr>
              <a:t>transferir,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aplicar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proteger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conocimiento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80" dirty="0">
                <a:latin typeface="Trebuchet MS"/>
                <a:cs typeface="Trebuchet MS"/>
              </a:rPr>
              <a:t>clave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operación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del </a:t>
            </a:r>
            <a:r>
              <a:rPr sz="1300" spc="-50" dirty="0">
                <a:latin typeface="Trebuchet MS"/>
                <a:cs typeface="Trebuchet MS"/>
              </a:rPr>
              <a:t>servicio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estrategia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empresarial,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convirtiendo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conocimiento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individual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en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una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capacidad </a:t>
            </a:r>
            <a:r>
              <a:rPr sz="1300" spc="-70" dirty="0">
                <a:latin typeface="Trebuchet MS"/>
                <a:cs typeface="Trebuchet MS"/>
              </a:rPr>
              <a:t>organizacional,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buscando </a:t>
            </a:r>
            <a:r>
              <a:rPr sz="1300" spc="-80" dirty="0">
                <a:latin typeface="Trebuchet MS"/>
                <a:cs typeface="Trebuchet MS"/>
              </a:rPr>
              <a:t>crear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ventajas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competitivas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en</a:t>
            </a:r>
            <a:r>
              <a:rPr sz="1300" spc="-40" dirty="0">
                <a:latin typeface="Trebuchet MS"/>
                <a:cs typeface="Trebuchet MS"/>
              </a:rPr>
              <a:t> un </a:t>
            </a:r>
            <a:r>
              <a:rPr sz="1300" spc="-80" dirty="0">
                <a:latin typeface="Trebuchet MS"/>
                <a:cs typeface="Trebuchet MS"/>
              </a:rPr>
              <a:t>trabajo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colaborativo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que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incentive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la </a:t>
            </a:r>
            <a:r>
              <a:rPr sz="1300" spc="-65" dirty="0">
                <a:latin typeface="Trebuchet MS"/>
                <a:cs typeface="Trebuchet MS"/>
              </a:rPr>
              <a:t>movilización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los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saberes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 </a:t>
            </a:r>
            <a:r>
              <a:rPr sz="1300" spc="-10" dirty="0">
                <a:latin typeface="Trebuchet MS"/>
                <a:cs typeface="Trebuchet MS"/>
              </a:rPr>
              <a:t>su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talento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humano.</a:t>
            </a:r>
            <a:endParaRPr sz="1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300" spc="-90" dirty="0">
                <a:latin typeface="Trebuchet MS"/>
                <a:cs typeface="Trebuchet MS"/>
              </a:rPr>
              <a:t>Para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90" dirty="0">
                <a:latin typeface="Trebuchet MS"/>
                <a:cs typeface="Trebuchet MS"/>
              </a:rPr>
              <a:t>ello,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diseñó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un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Modelo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 Gestión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Conocimiento</a:t>
            </a:r>
            <a:r>
              <a:rPr sz="1300" spc="-55" dirty="0">
                <a:latin typeface="Trebuchet MS"/>
                <a:cs typeface="Trebuchet MS"/>
              </a:rPr>
              <a:t> que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busca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los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siguientes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beneficios: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85"/>
              </a:spcBef>
            </a:pPr>
            <a:endParaRPr sz="1300">
              <a:latin typeface="Trebuchet MS"/>
              <a:cs typeface="Trebuchet MS"/>
            </a:endParaRPr>
          </a:p>
          <a:p>
            <a:pPr marL="553085" indent="-313055">
              <a:lnSpc>
                <a:spcPct val="100000"/>
              </a:lnSpc>
              <a:buFont typeface="Microsoft Sans Serif"/>
              <a:buChar char="●"/>
              <a:tabLst>
                <a:tab pos="553085" algn="l"/>
              </a:tabLst>
            </a:pPr>
            <a:r>
              <a:rPr sz="1100" spc="-55" dirty="0">
                <a:latin typeface="Trebuchet MS"/>
                <a:cs typeface="Trebuchet MS"/>
              </a:rPr>
              <a:t>Aportar</a:t>
            </a:r>
            <a:r>
              <a:rPr sz="1100" spc="-4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al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relevo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generacional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mediante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la</a:t>
            </a:r>
            <a:r>
              <a:rPr sz="1100" spc="-4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transferencia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del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conocimiento.</a:t>
            </a:r>
            <a:endParaRPr sz="1100">
              <a:latin typeface="Trebuchet MS"/>
              <a:cs typeface="Trebuchet MS"/>
            </a:endParaRPr>
          </a:p>
          <a:p>
            <a:pPr marL="553085" indent="-313055">
              <a:lnSpc>
                <a:spcPct val="100000"/>
              </a:lnSpc>
              <a:spcBef>
                <a:spcPts val="30"/>
              </a:spcBef>
              <a:buFont typeface="Microsoft Sans Serif"/>
              <a:buChar char="●"/>
              <a:tabLst>
                <a:tab pos="553085" algn="l"/>
              </a:tabLst>
            </a:pPr>
            <a:r>
              <a:rPr sz="1100" spc="-55" dirty="0">
                <a:latin typeface="Trebuchet MS"/>
                <a:cs typeface="Trebuchet MS"/>
              </a:rPr>
              <a:t>Contribuir</a:t>
            </a:r>
            <a:r>
              <a:rPr sz="1100" spc="-4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a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la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mitigación</a:t>
            </a:r>
            <a:r>
              <a:rPr sz="1100" spc="-4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del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riesgo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de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pérdida</a:t>
            </a:r>
            <a:r>
              <a:rPr sz="1100" spc="-4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de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conocimiento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clave.</a:t>
            </a:r>
            <a:endParaRPr sz="1100">
              <a:latin typeface="Trebuchet MS"/>
              <a:cs typeface="Trebuchet MS"/>
            </a:endParaRPr>
          </a:p>
          <a:p>
            <a:pPr marL="553085" indent="-313055">
              <a:lnSpc>
                <a:spcPct val="100000"/>
              </a:lnSpc>
              <a:spcBef>
                <a:spcPts val="30"/>
              </a:spcBef>
              <a:buFont typeface="Microsoft Sans Serif"/>
              <a:buChar char="●"/>
              <a:tabLst>
                <a:tab pos="553085" algn="l"/>
              </a:tabLst>
            </a:pPr>
            <a:r>
              <a:rPr sz="1100" spc="-50" dirty="0">
                <a:latin typeface="Trebuchet MS"/>
                <a:cs typeface="Trebuchet MS"/>
              </a:rPr>
              <a:t>Preservación</a:t>
            </a:r>
            <a:r>
              <a:rPr sz="1100" spc="-45" dirty="0">
                <a:latin typeface="Trebuchet MS"/>
                <a:cs typeface="Trebuchet MS"/>
              </a:rPr>
              <a:t> de la </a:t>
            </a:r>
            <a:r>
              <a:rPr sz="1100" spc="-55" dirty="0">
                <a:latin typeface="Trebuchet MS"/>
                <a:cs typeface="Trebuchet MS"/>
              </a:rPr>
              <a:t>memoria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institucional.</a:t>
            </a:r>
            <a:endParaRPr sz="1100">
              <a:latin typeface="Trebuchet MS"/>
              <a:cs typeface="Trebuchet MS"/>
            </a:endParaRPr>
          </a:p>
          <a:p>
            <a:pPr marL="553085" indent="-313055">
              <a:lnSpc>
                <a:spcPct val="100000"/>
              </a:lnSpc>
              <a:spcBef>
                <a:spcPts val="30"/>
              </a:spcBef>
              <a:buFont typeface="Microsoft Sans Serif"/>
              <a:buChar char="●"/>
              <a:tabLst>
                <a:tab pos="553085" algn="l"/>
              </a:tabLst>
            </a:pPr>
            <a:r>
              <a:rPr sz="1100" spc="-55" dirty="0">
                <a:latin typeface="Trebuchet MS"/>
                <a:cs typeface="Trebuchet MS"/>
              </a:rPr>
              <a:t>Aprovechar</a:t>
            </a:r>
            <a:r>
              <a:rPr sz="1100" spc="-45" dirty="0">
                <a:latin typeface="Trebuchet MS"/>
                <a:cs typeface="Trebuchet MS"/>
              </a:rPr>
              <a:t> la</a:t>
            </a:r>
            <a:r>
              <a:rPr sz="1100" spc="-4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experticia</a:t>
            </a:r>
            <a:r>
              <a:rPr sz="1100" spc="-40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técnica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y</a:t>
            </a:r>
            <a:r>
              <a:rPr sz="1100" spc="-4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profesional</a:t>
            </a:r>
            <a:r>
              <a:rPr sz="1100" spc="-4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del</a:t>
            </a:r>
            <a:r>
              <a:rPr sz="1100" spc="-4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talento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humano </a:t>
            </a:r>
            <a:r>
              <a:rPr sz="1100" spc="-45" dirty="0">
                <a:latin typeface="Trebuchet MS"/>
                <a:cs typeface="Trebuchet MS"/>
              </a:rPr>
              <a:t>de</a:t>
            </a:r>
            <a:r>
              <a:rPr sz="1100" spc="-4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EMCALI.</a:t>
            </a:r>
            <a:endParaRPr sz="1100">
              <a:latin typeface="Trebuchet MS"/>
              <a:cs typeface="Trebuchet MS"/>
            </a:endParaRPr>
          </a:p>
          <a:p>
            <a:pPr marL="553085" indent="-313055">
              <a:lnSpc>
                <a:spcPct val="100000"/>
              </a:lnSpc>
              <a:spcBef>
                <a:spcPts val="30"/>
              </a:spcBef>
              <a:buFont typeface="Microsoft Sans Serif"/>
              <a:buChar char="●"/>
              <a:tabLst>
                <a:tab pos="553085" algn="l"/>
              </a:tabLst>
            </a:pPr>
            <a:r>
              <a:rPr sz="1100" spc="-60" dirty="0">
                <a:latin typeface="Trebuchet MS"/>
                <a:cs typeface="Trebuchet MS"/>
              </a:rPr>
              <a:t>Cumplir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los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requisitos</a:t>
            </a:r>
            <a:r>
              <a:rPr sz="1100" spc="-45" dirty="0">
                <a:latin typeface="Trebuchet MS"/>
                <a:cs typeface="Trebuchet MS"/>
              </a:rPr>
              <a:t> de</a:t>
            </a:r>
            <a:r>
              <a:rPr sz="1100" spc="-50" dirty="0">
                <a:latin typeface="Trebuchet MS"/>
                <a:cs typeface="Trebuchet MS"/>
              </a:rPr>
              <a:t> calidad</a:t>
            </a:r>
            <a:r>
              <a:rPr sz="1100" spc="-45" dirty="0">
                <a:latin typeface="Trebuchet MS"/>
                <a:cs typeface="Trebuchet MS"/>
              </a:rPr>
              <a:t> de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las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normas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105" dirty="0">
                <a:latin typeface="Trebuchet MS"/>
                <a:cs typeface="Trebuchet MS"/>
              </a:rPr>
              <a:t>NTC-</a:t>
            </a:r>
            <a:r>
              <a:rPr sz="1100" spc="-20" dirty="0">
                <a:latin typeface="Trebuchet MS"/>
                <a:cs typeface="Trebuchet MS"/>
              </a:rPr>
              <a:t>ISO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90" dirty="0">
                <a:latin typeface="Trebuchet MS"/>
                <a:cs typeface="Trebuchet MS"/>
              </a:rPr>
              <a:t>9001:2015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e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ISO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55001.</a:t>
            </a:r>
            <a:endParaRPr sz="1100">
              <a:latin typeface="Trebuchet MS"/>
              <a:cs typeface="Trebuchet MS"/>
            </a:endParaRPr>
          </a:p>
          <a:p>
            <a:pPr marL="553085" indent="-313055">
              <a:lnSpc>
                <a:spcPct val="100000"/>
              </a:lnSpc>
              <a:spcBef>
                <a:spcPts val="30"/>
              </a:spcBef>
              <a:buFont typeface="Microsoft Sans Serif"/>
              <a:buChar char="●"/>
              <a:tabLst>
                <a:tab pos="553085" algn="l"/>
              </a:tabLst>
            </a:pPr>
            <a:r>
              <a:rPr sz="1100" spc="-75" dirty="0">
                <a:latin typeface="Trebuchet MS"/>
                <a:cs typeface="Trebuchet MS"/>
              </a:rPr>
              <a:t>Crear</a:t>
            </a:r>
            <a:r>
              <a:rPr sz="1100" spc="-3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condiciones</a:t>
            </a:r>
            <a:r>
              <a:rPr sz="1100" spc="-2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que</a:t>
            </a:r>
            <a:r>
              <a:rPr sz="1100" spc="-25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favorezcan</a:t>
            </a:r>
            <a:r>
              <a:rPr sz="1100" spc="-2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la</a:t>
            </a:r>
            <a:r>
              <a:rPr sz="1100" spc="-2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materialización</a:t>
            </a:r>
            <a:r>
              <a:rPr sz="1100" spc="-2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de</a:t>
            </a:r>
            <a:r>
              <a:rPr sz="1100" spc="-25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una</a:t>
            </a:r>
            <a:r>
              <a:rPr sz="1100" spc="-2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Universidad</a:t>
            </a:r>
            <a:r>
              <a:rPr sz="1100" spc="-2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Corporativa.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75"/>
              </a:spcBef>
            </a:pPr>
            <a:endParaRPr sz="1100">
              <a:latin typeface="Trebuchet MS"/>
              <a:cs typeface="Trebuchet MS"/>
            </a:endParaRPr>
          </a:p>
          <a:p>
            <a:pPr marL="33020" marR="5080">
              <a:lnSpc>
                <a:spcPct val="114999"/>
              </a:lnSpc>
            </a:pPr>
            <a:r>
              <a:rPr sz="1200" spc="-45" dirty="0">
                <a:latin typeface="Trebuchet MS"/>
                <a:cs typeface="Trebuchet MS"/>
              </a:rPr>
              <a:t>Resultado</a:t>
            </a:r>
            <a:r>
              <a:rPr sz="1200" spc="-35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de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su</a:t>
            </a:r>
            <a:r>
              <a:rPr sz="1200" spc="-35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implementación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nace</a:t>
            </a:r>
            <a:r>
              <a:rPr sz="1200" spc="-35" dirty="0">
                <a:latin typeface="Trebuchet MS"/>
                <a:cs typeface="Trebuchet MS"/>
              </a:rPr>
              <a:t> </a:t>
            </a:r>
            <a:r>
              <a:rPr sz="1200" spc="-30" dirty="0">
                <a:latin typeface="Trebuchet MS"/>
                <a:cs typeface="Trebuchet MS"/>
              </a:rPr>
              <a:t>una </a:t>
            </a:r>
            <a:r>
              <a:rPr sz="1200" spc="-60" dirty="0">
                <a:latin typeface="Trebuchet MS"/>
                <a:cs typeface="Trebuchet MS"/>
              </a:rPr>
              <a:t>estrategia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45" dirty="0">
                <a:latin typeface="Trebuchet MS"/>
                <a:cs typeface="Trebuchet MS"/>
              </a:rPr>
              <a:t>innovadora</a:t>
            </a:r>
            <a:r>
              <a:rPr sz="1200" spc="-35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de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formación: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b="1" spc="-80" dirty="0">
                <a:solidFill>
                  <a:srgbClr val="FA1100"/>
                </a:solidFill>
                <a:latin typeface="Trebuchet MS"/>
                <a:cs typeface="Trebuchet MS"/>
              </a:rPr>
              <a:t>UNIVERSIDAD</a:t>
            </a:r>
            <a:r>
              <a:rPr sz="1200" b="1" spc="-75" dirty="0">
                <a:solidFill>
                  <a:srgbClr val="FA1100"/>
                </a:solidFill>
                <a:latin typeface="Trebuchet MS"/>
                <a:cs typeface="Trebuchet MS"/>
              </a:rPr>
              <a:t> </a:t>
            </a:r>
            <a:r>
              <a:rPr sz="1200" b="1" spc="-100" dirty="0">
                <a:solidFill>
                  <a:srgbClr val="FA1100"/>
                </a:solidFill>
                <a:latin typeface="Trebuchet MS"/>
                <a:cs typeface="Trebuchet MS"/>
              </a:rPr>
              <a:t>CORPORATIVA</a:t>
            </a:r>
            <a:r>
              <a:rPr sz="1200" spc="-100" dirty="0">
                <a:solidFill>
                  <a:srgbClr val="FA1100"/>
                </a:solidFill>
                <a:latin typeface="Trebuchet MS"/>
                <a:cs typeface="Trebuchet MS"/>
              </a:rPr>
              <a:t>, </a:t>
            </a:r>
            <a:r>
              <a:rPr sz="1200" spc="-45" dirty="0">
                <a:latin typeface="Trebuchet MS"/>
                <a:cs typeface="Trebuchet MS"/>
              </a:rPr>
              <a:t>que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tiene como </a:t>
            </a:r>
            <a:r>
              <a:rPr sz="1200" spc="-50" dirty="0">
                <a:latin typeface="Trebuchet MS"/>
                <a:cs typeface="Trebuchet MS"/>
              </a:rPr>
              <a:t>fundamento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su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talento </a:t>
            </a:r>
            <a:r>
              <a:rPr sz="1200" spc="-40" dirty="0">
                <a:latin typeface="Trebuchet MS"/>
                <a:cs typeface="Trebuchet MS"/>
              </a:rPr>
              <a:t>humano</a:t>
            </a:r>
            <a:r>
              <a:rPr sz="1200" spc="-60" dirty="0">
                <a:latin typeface="Trebuchet MS"/>
                <a:cs typeface="Trebuchet MS"/>
              </a:rPr>
              <a:t> y </a:t>
            </a:r>
            <a:r>
              <a:rPr sz="1200" dirty="0">
                <a:latin typeface="Trebuchet MS"/>
                <a:cs typeface="Trebuchet MS"/>
              </a:rPr>
              <a:t>su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poder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hacer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-25" dirty="0">
                <a:latin typeface="Trebuchet MS"/>
                <a:cs typeface="Trebuchet MS"/>
              </a:rPr>
              <a:t>las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-35" dirty="0">
                <a:latin typeface="Trebuchet MS"/>
                <a:cs typeface="Trebuchet MS"/>
              </a:rPr>
              <a:t>cosas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posibles.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855830" y="0"/>
            <a:ext cx="1288415" cy="1633220"/>
          </a:xfrm>
          <a:custGeom>
            <a:avLst/>
            <a:gdLst/>
            <a:ahLst/>
            <a:cxnLst/>
            <a:rect l="l" t="t" r="r" b="b"/>
            <a:pathLst>
              <a:path w="1288415" h="1633220">
                <a:moveTo>
                  <a:pt x="1288169" y="1632846"/>
                </a:moveTo>
                <a:lnTo>
                  <a:pt x="1256358" y="1569693"/>
                </a:lnTo>
                <a:lnTo>
                  <a:pt x="1234671" y="1530632"/>
                </a:lnTo>
                <a:lnTo>
                  <a:pt x="1212393" y="1493213"/>
                </a:lnTo>
                <a:lnTo>
                  <a:pt x="1189555" y="1457378"/>
                </a:lnTo>
                <a:lnTo>
                  <a:pt x="1166191" y="1423066"/>
                </a:lnTo>
                <a:lnTo>
                  <a:pt x="1142331" y="1390216"/>
                </a:lnTo>
                <a:lnTo>
                  <a:pt x="1118009" y="1358770"/>
                </a:lnTo>
                <a:lnTo>
                  <a:pt x="1093255" y="1328667"/>
                </a:lnTo>
                <a:lnTo>
                  <a:pt x="1068101" y="1299846"/>
                </a:lnTo>
                <a:lnTo>
                  <a:pt x="1016723" y="1245815"/>
                </a:lnTo>
                <a:lnTo>
                  <a:pt x="964129" y="1196196"/>
                </a:lnTo>
                <a:lnTo>
                  <a:pt x="910576" y="1150510"/>
                </a:lnTo>
                <a:lnTo>
                  <a:pt x="856317" y="1108276"/>
                </a:lnTo>
                <a:lnTo>
                  <a:pt x="801609" y="1069015"/>
                </a:lnTo>
                <a:lnTo>
                  <a:pt x="746706" y="1032247"/>
                </a:lnTo>
                <a:lnTo>
                  <a:pt x="691863" y="997492"/>
                </a:lnTo>
                <a:lnTo>
                  <a:pt x="478201" y="869005"/>
                </a:lnTo>
                <a:lnTo>
                  <a:pt x="452662" y="853140"/>
                </a:lnTo>
                <a:lnTo>
                  <a:pt x="402712" y="820879"/>
                </a:lnTo>
                <a:lnTo>
                  <a:pt x="354482" y="787512"/>
                </a:lnTo>
                <a:lnTo>
                  <a:pt x="308226" y="752559"/>
                </a:lnTo>
                <a:lnTo>
                  <a:pt x="264199" y="715540"/>
                </a:lnTo>
                <a:lnTo>
                  <a:pt x="222656" y="675976"/>
                </a:lnTo>
                <a:lnTo>
                  <a:pt x="183853" y="633386"/>
                </a:lnTo>
                <a:lnTo>
                  <a:pt x="148045" y="587291"/>
                </a:lnTo>
                <a:lnTo>
                  <a:pt x="115486" y="537210"/>
                </a:lnTo>
                <a:lnTo>
                  <a:pt x="86432" y="482664"/>
                </a:lnTo>
                <a:lnTo>
                  <a:pt x="61138" y="423173"/>
                </a:lnTo>
                <a:lnTo>
                  <a:pt x="39859" y="358258"/>
                </a:lnTo>
                <a:lnTo>
                  <a:pt x="22851" y="287437"/>
                </a:lnTo>
                <a:lnTo>
                  <a:pt x="16028" y="249663"/>
                </a:lnTo>
                <a:lnTo>
                  <a:pt x="10368" y="210232"/>
                </a:lnTo>
                <a:lnTo>
                  <a:pt x="5904" y="169085"/>
                </a:lnTo>
                <a:lnTo>
                  <a:pt x="2666" y="126162"/>
                </a:lnTo>
                <a:lnTo>
                  <a:pt x="687" y="81404"/>
                </a:lnTo>
                <a:lnTo>
                  <a:pt x="0" y="34749"/>
                </a:lnTo>
                <a:lnTo>
                  <a:pt x="453" y="0"/>
                </a:lnTo>
                <a:lnTo>
                  <a:pt x="1288169" y="0"/>
                </a:lnTo>
                <a:lnTo>
                  <a:pt x="1288169" y="163284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361871" y="251800"/>
            <a:ext cx="46037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200" dirty="0">
                <a:solidFill>
                  <a:srgbClr val="EEEEEE"/>
                </a:solidFill>
              </a:rPr>
              <a:t>05</a:t>
            </a:r>
            <a:endParaRPr sz="33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93049" y="1283775"/>
            <a:ext cx="3462020" cy="2042160"/>
          </a:xfrm>
          <a:custGeom>
            <a:avLst/>
            <a:gdLst/>
            <a:ahLst/>
            <a:cxnLst/>
            <a:rect l="l" t="t" r="r" b="b"/>
            <a:pathLst>
              <a:path w="3462020" h="2042160">
                <a:moveTo>
                  <a:pt x="3345031" y="2041799"/>
                </a:moveTo>
                <a:lnTo>
                  <a:pt x="116668" y="2041799"/>
                </a:lnTo>
                <a:lnTo>
                  <a:pt x="71255" y="2032631"/>
                </a:lnTo>
                <a:lnTo>
                  <a:pt x="34171" y="2007628"/>
                </a:lnTo>
                <a:lnTo>
                  <a:pt x="9168" y="1970544"/>
                </a:lnTo>
                <a:lnTo>
                  <a:pt x="0" y="1925131"/>
                </a:lnTo>
                <a:lnTo>
                  <a:pt x="0" y="116668"/>
                </a:lnTo>
                <a:lnTo>
                  <a:pt x="9168" y="71255"/>
                </a:lnTo>
                <a:lnTo>
                  <a:pt x="34171" y="34171"/>
                </a:lnTo>
                <a:lnTo>
                  <a:pt x="71255" y="9168"/>
                </a:lnTo>
                <a:lnTo>
                  <a:pt x="116668" y="0"/>
                </a:lnTo>
                <a:lnTo>
                  <a:pt x="3345031" y="0"/>
                </a:lnTo>
                <a:lnTo>
                  <a:pt x="3389678" y="8880"/>
                </a:lnTo>
                <a:lnTo>
                  <a:pt x="3427529" y="34171"/>
                </a:lnTo>
                <a:lnTo>
                  <a:pt x="3452818" y="72021"/>
                </a:lnTo>
                <a:lnTo>
                  <a:pt x="3461699" y="116668"/>
                </a:lnTo>
                <a:lnTo>
                  <a:pt x="3461699" y="1925131"/>
                </a:lnTo>
                <a:lnTo>
                  <a:pt x="3452531" y="1970544"/>
                </a:lnTo>
                <a:lnTo>
                  <a:pt x="3427528" y="2007628"/>
                </a:lnTo>
                <a:lnTo>
                  <a:pt x="3390443" y="2032631"/>
                </a:lnTo>
                <a:lnTo>
                  <a:pt x="3345031" y="20417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51766" y="503825"/>
            <a:ext cx="38411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0" dirty="0"/>
              <a:t>Gestión</a:t>
            </a:r>
            <a:r>
              <a:rPr spc="-235" dirty="0"/>
              <a:t> </a:t>
            </a:r>
            <a:r>
              <a:rPr spc="-200" dirty="0"/>
              <a:t>Humana</a:t>
            </a:r>
            <a:r>
              <a:rPr spc="-235" dirty="0"/>
              <a:t> </a:t>
            </a:r>
            <a:r>
              <a:rPr spc="-180" dirty="0"/>
              <a:t>y</a:t>
            </a:r>
            <a:r>
              <a:rPr spc="-229" dirty="0"/>
              <a:t> </a:t>
            </a:r>
            <a:r>
              <a:rPr spc="-105" dirty="0"/>
              <a:t>Activos</a:t>
            </a:r>
          </a:p>
        </p:txBody>
      </p:sp>
      <p:sp>
        <p:nvSpPr>
          <p:cNvPr id="4" name="object 4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034400" y="3376800"/>
            <a:ext cx="3333750" cy="1264285"/>
            <a:chOff x="1034400" y="3376800"/>
            <a:chExt cx="3333750" cy="1264285"/>
          </a:xfrm>
        </p:grpSpPr>
        <p:sp>
          <p:nvSpPr>
            <p:cNvPr id="6" name="object 6"/>
            <p:cNvSpPr/>
            <p:nvPr/>
          </p:nvSpPr>
          <p:spPr>
            <a:xfrm>
              <a:off x="1034400" y="3376800"/>
              <a:ext cx="3333750" cy="433070"/>
            </a:xfrm>
            <a:custGeom>
              <a:avLst/>
              <a:gdLst/>
              <a:ahLst/>
              <a:cxnLst/>
              <a:rect l="l" t="t" r="r" b="b"/>
              <a:pathLst>
                <a:path w="3333750" h="433070">
                  <a:moveTo>
                    <a:pt x="3261498" y="432599"/>
                  </a:moveTo>
                  <a:lnTo>
                    <a:pt x="72101" y="432599"/>
                  </a:lnTo>
                  <a:lnTo>
                    <a:pt x="44036" y="426933"/>
                  </a:lnTo>
                  <a:lnTo>
                    <a:pt x="21118" y="411482"/>
                  </a:lnTo>
                  <a:lnTo>
                    <a:pt x="5666" y="388563"/>
                  </a:lnTo>
                  <a:lnTo>
                    <a:pt x="0" y="360498"/>
                  </a:lnTo>
                  <a:lnTo>
                    <a:pt x="0" y="72101"/>
                  </a:lnTo>
                  <a:lnTo>
                    <a:pt x="5666" y="44036"/>
                  </a:lnTo>
                  <a:lnTo>
                    <a:pt x="21118" y="21117"/>
                  </a:lnTo>
                  <a:lnTo>
                    <a:pt x="44036" y="5666"/>
                  </a:lnTo>
                  <a:lnTo>
                    <a:pt x="72101" y="0"/>
                  </a:lnTo>
                  <a:lnTo>
                    <a:pt x="3261498" y="0"/>
                  </a:lnTo>
                  <a:lnTo>
                    <a:pt x="3301500" y="12113"/>
                  </a:lnTo>
                  <a:lnTo>
                    <a:pt x="3328111" y="44509"/>
                  </a:lnTo>
                  <a:lnTo>
                    <a:pt x="3333599" y="72101"/>
                  </a:lnTo>
                  <a:lnTo>
                    <a:pt x="3333599" y="360498"/>
                  </a:lnTo>
                  <a:lnTo>
                    <a:pt x="3327933" y="388563"/>
                  </a:lnTo>
                  <a:lnTo>
                    <a:pt x="3312482" y="411482"/>
                  </a:lnTo>
                  <a:lnTo>
                    <a:pt x="3289563" y="426933"/>
                  </a:lnTo>
                  <a:lnTo>
                    <a:pt x="3261498" y="43259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34400" y="3809400"/>
              <a:ext cx="3333750" cy="831850"/>
            </a:xfrm>
            <a:custGeom>
              <a:avLst/>
              <a:gdLst/>
              <a:ahLst/>
              <a:cxnLst/>
              <a:rect l="l" t="t" r="r" b="b"/>
              <a:pathLst>
                <a:path w="3333750" h="831850">
                  <a:moveTo>
                    <a:pt x="3286099" y="831299"/>
                  </a:moveTo>
                  <a:lnTo>
                    <a:pt x="47500" y="831299"/>
                  </a:lnTo>
                  <a:lnTo>
                    <a:pt x="29011" y="827567"/>
                  </a:lnTo>
                  <a:lnTo>
                    <a:pt x="13912" y="817387"/>
                  </a:lnTo>
                  <a:lnTo>
                    <a:pt x="3732" y="802288"/>
                  </a:lnTo>
                  <a:lnTo>
                    <a:pt x="0" y="783799"/>
                  </a:lnTo>
                  <a:lnTo>
                    <a:pt x="0" y="47500"/>
                  </a:lnTo>
                  <a:lnTo>
                    <a:pt x="3732" y="29011"/>
                  </a:lnTo>
                  <a:lnTo>
                    <a:pt x="13912" y="13912"/>
                  </a:lnTo>
                  <a:lnTo>
                    <a:pt x="29011" y="3732"/>
                  </a:lnTo>
                  <a:lnTo>
                    <a:pt x="47500" y="0"/>
                  </a:lnTo>
                  <a:lnTo>
                    <a:pt x="3286099" y="0"/>
                  </a:lnTo>
                  <a:lnTo>
                    <a:pt x="3325619" y="21147"/>
                  </a:lnTo>
                  <a:lnTo>
                    <a:pt x="3333599" y="47500"/>
                  </a:lnTo>
                  <a:lnTo>
                    <a:pt x="3333599" y="783799"/>
                  </a:lnTo>
                  <a:lnTo>
                    <a:pt x="3329867" y="802288"/>
                  </a:lnTo>
                  <a:lnTo>
                    <a:pt x="3319687" y="817387"/>
                  </a:lnTo>
                  <a:lnTo>
                    <a:pt x="3304588" y="827567"/>
                  </a:lnTo>
                  <a:lnTo>
                    <a:pt x="3286099" y="8312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107425" y="1337597"/>
            <a:ext cx="3186430" cy="3234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200" spc="-70" dirty="0">
                <a:latin typeface="Trebuchet MS"/>
                <a:cs typeface="Trebuchet MS"/>
              </a:rPr>
              <a:t>La</a:t>
            </a:r>
            <a:r>
              <a:rPr sz="1200" spc="-45" dirty="0">
                <a:latin typeface="Trebuchet MS"/>
                <a:cs typeface="Trebuchet MS"/>
              </a:rPr>
              <a:t> Universidad</a:t>
            </a:r>
            <a:r>
              <a:rPr sz="1200" spc="-40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Corporativa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-85" dirty="0">
                <a:latin typeface="Trebuchet MS"/>
                <a:cs typeface="Trebuchet MS"/>
              </a:rPr>
              <a:t>EMCALI,</a:t>
            </a:r>
            <a:r>
              <a:rPr sz="1200" spc="-40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es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-25" dirty="0">
                <a:latin typeface="Trebuchet MS"/>
                <a:cs typeface="Trebuchet MS"/>
              </a:rPr>
              <a:t>una </a:t>
            </a:r>
            <a:r>
              <a:rPr sz="1200" spc="-60" dirty="0">
                <a:latin typeface="Trebuchet MS"/>
                <a:cs typeface="Trebuchet MS"/>
              </a:rPr>
              <a:t>estructura</a:t>
            </a:r>
            <a:r>
              <a:rPr sz="1200" spc="-35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de</a:t>
            </a:r>
            <a:r>
              <a:rPr sz="1200" spc="-35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formación,</a:t>
            </a:r>
            <a:r>
              <a:rPr sz="1200" spc="-35" dirty="0">
                <a:latin typeface="Trebuchet MS"/>
                <a:cs typeface="Trebuchet MS"/>
              </a:rPr>
              <a:t> </a:t>
            </a:r>
            <a:r>
              <a:rPr sz="1200" spc="-45" dirty="0">
                <a:latin typeface="Trebuchet MS"/>
                <a:cs typeface="Trebuchet MS"/>
              </a:rPr>
              <a:t>que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55" dirty="0">
                <a:latin typeface="Trebuchet MS"/>
                <a:cs typeface="Trebuchet MS"/>
              </a:rPr>
              <a:t>aprovecha</a:t>
            </a:r>
            <a:r>
              <a:rPr sz="1200" spc="-35" dirty="0">
                <a:latin typeface="Trebuchet MS"/>
                <a:cs typeface="Trebuchet MS"/>
              </a:rPr>
              <a:t> </a:t>
            </a:r>
            <a:r>
              <a:rPr sz="1200" spc="-25" dirty="0">
                <a:latin typeface="Trebuchet MS"/>
                <a:cs typeface="Trebuchet MS"/>
              </a:rPr>
              <a:t>el </a:t>
            </a:r>
            <a:r>
              <a:rPr sz="1200" spc="-60" dirty="0">
                <a:latin typeface="Trebuchet MS"/>
                <a:cs typeface="Trebuchet MS"/>
              </a:rPr>
              <a:t>conocimiento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y</a:t>
            </a:r>
            <a:r>
              <a:rPr sz="1200" spc="-40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experticia</a:t>
            </a:r>
            <a:r>
              <a:rPr sz="1200" spc="-40" dirty="0">
                <a:latin typeface="Trebuchet MS"/>
                <a:cs typeface="Trebuchet MS"/>
              </a:rPr>
              <a:t> </a:t>
            </a:r>
            <a:r>
              <a:rPr sz="1200" spc="-45" dirty="0">
                <a:latin typeface="Trebuchet MS"/>
                <a:cs typeface="Trebuchet MS"/>
              </a:rPr>
              <a:t>del</a:t>
            </a:r>
            <a:r>
              <a:rPr sz="1200" spc="-40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talento</a:t>
            </a:r>
            <a:r>
              <a:rPr sz="1200" spc="-40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humano </a:t>
            </a:r>
            <a:r>
              <a:rPr sz="1200" spc="-50" dirty="0">
                <a:latin typeface="Trebuchet MS"/>
                <a:cs typeface="Trebuchet MS"/>
              </a:rPr>
              <a:t>interno </a:t>
            </a:r>
            <a:r>
              <a:rPr sz="1200" spc="-60" dirty="0">
                <a:latin typeface="Trebuchet MS"/>
                <a:cs typeface="Trebuchet MS"/>
              </a:rPr>
              <a:t>y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45" dirty="0">
                <a:latin typeface="Trebuchet MS"/>
                <a:cs typeface="Trebuchet MS"/>
              </a:rPr>
              <a:t>del</a:t>
            </a:r>
            <a:r>
              <a:rPr sz="1200" spc="-50" dirty="0">
                <a:latin typeface="Trebuchet MS"/>
                <a:cs typeface="Trebuchet MS"/>
              </a:rPr>
              <a:t> entorno </a:t>
            </a:r>
            <a:r>
              <a:rPr sz="1200" spc="-60" dirty="0">
                <a:latin typeface="Trebuchet MS"/>
                <a:cs typeface="Trebuchet MS"/>
              </a:rPr>
              <a:t>como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30" dirty="0">
                <a:latin typeface="Trebuchet MS"/>
                <a:cs typeface="Trebuchet MS"/>
              </a:rPr>
              <a:t>una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estrategia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25" dirty="0">
                <a:latin typeface="Trebuchet MS"/>
                <a:cs typeface="Trebuchet MS"/>
              </a:rPr>
              <a:t>de </a:t>
            </a:r>
            <a:r>
              <a:rPr sz="1200" spc="-40" dirty="0">
                <a:latin typeface="Trebuchet MS"/>
                <a:cs typeface="Trebuchet MS"/>
              </a:rPr>
              <a:t>gestión</a:t>
            </a:r>
            <a:r>
              <a:rPr sz="1200" spc="-45" dirty="0">
                <a:latin typeface="Trebuchet MS"/>
                <a:cs typeface="Trebuchet MS"/>
              </a:rPr>
              <a:t> del</a:t>
            </a:r>
            <a:r>
              <a:rPr sz="1200" spc="-40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conocimiento,</a:t>
            </a:r>
            <a:r>
              <a:rPr sz="1200" spc="-40" dirty="0">
                <a:latin typeface="Trebuchet MS"/>
                <a:cs typeface="Trebuchet MS"/>
              </a:rPr>
              <a:t> </a:t>
            </a:r>
            <a:r>
              <a:rPr sz="1200" spc="-55" dirty="0">
                <a:latin typeface="Trebuchet MS"/>
                <a:cs typeface="Trebuchet MS"/>
              </a:rPr>
              <a:t>para</a:t>
            </a:r>
            <a:r>
              <a:rPr sz="1200" spc="-40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fomentar</a:t>
            </a:r>
            <a:r>
              <a:rPr sz="1200" spc="-40" dirty="0">
                <a:latin typeface="Trebuchet MS"/>
                <a:cs typeface="Trebuchet MS"/>
              </a:rPr>
              <a:t> </a:t>
            </a:r>
            <a:r>
              <a:rPr sz="1200" spc="-25" dirty="0">
                <a:latin typeface="Trebuchet MS"/>
                <a:cs typeface="Trebuchet MS"/>
              </a:rPr>
              <a:t>el </a:t>
            </a:r>
            <a:r>
              <a:rPr sz="1200" spc="-45" dirty="0">
                <a:latin typeface="Trebuchet MS"/>
                <a:cs typeface="Trebuchet MS"/>
              </a:rPr>
              <a:t>desarrollo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de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competencias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de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los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servidores </a:t>
            </a:r>
            <a:r>
              <a:rPr sz="1200" spc="-40" dirty="0">
                <a:latin typeface="Trebuchet MS"/>
                <a:cs typeface="Trebuchet MS"/>
              </a:rPr>
              <a:t>públicos </a:t>
            </a:r>
            <a:r>
              <a:rPr sz="1200" spc="-60" dirty="0">
                <a:latin typeface="Trebuchet MS"/>
                <a:cs typeface="Trebuchet MS"/>
              </a:rPr>
              <a:t>y</a:t>
            </a:r>
            <a:r>
              <a:rPr sz="1200" spc="-40" dirty="0">
                <a:latin typeface="Trebuchet MS"/>
                <a:cs typeface="Trebuchet MS"/>
              </a:rPr>
              <a:t> </a:t>
            </a:r>
            <a:r>
              <a:rPr sz="1200" spc="-45" dirty="0">
                <a:latin typeface="Trebuchet MS"/>
                <a:cs typeface="Trebuchet MS"/>
              </a:rPr>
              <a:t>la</a:t>
            </a:r>
            <a:r>
              <a:rPr sz="1200" spc="-40" dirty="0">
                <a:latin typeface="Trebuchet MS"/>
                <a:cs typeface="Trebuchet MS"/>
              </a:rPr>
              <a:t> expansión </a:t>
            </a:r>
            <a:r>
              <a:rPr sz="1200" spc="-45" dirty="0">
                <a:latin typeface="Trebuchet MS"/>
                <a:cs typeface="Trebuchet MS"/>
              </a:rPr>
              <a:t>del</a:t>
            </a:r>
            <a:r>
              <a:rPr sz="1200" spc="-35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conocimiento</a:t>
            </a:r>
            <a:r>
              <a:rPr sz="1200" spc="-40" dirty="0">
                <a:latin typeface="Trebuchet MS"/>
                <a:cs typeface="Trebuchet MS"/>
              </a:rPr>
              <a:t> </a:t>
            </a:r>
            <a:r>
              <a:rPr sz="1200" spc="-50" dirty="0">
                <a:latin typeface="Trebuchet MS"/>
                <a:cs typeface="Trebuchet MS"/>
              </a:rPr>
              <a:t>hacia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-25" dirty="0">
                <a:latin typeface="Trebuchet MS"/>
                <a:cs typeface="Trebuchet MS"/>
              </a:rPr>
              <a:t>los </a:t>
            </a:r>
            <a:r>
              <a:rPr sz="1200" spc="-30" dirty="0">
                <a:latin typeface="Trebuchet MS"/>
                <a:cs typeface="Trebuchet MS"/>
              </a:rPr>
              <a:t>grupos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de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75" dirty="0">
                <a:latin typeface="Trebuchet MS"/>
                <a:cs typeface="Trebuchet MS"/>
              </a:rPr>
              <a:t>interés,</a:t>
            </a:r>
            <a:r>
              <a:rPr sz="1200" spc="-50" dirty="0">
                <a:latin typeface="Trebuchet MS"/>
                <a:cs typeface="Trebuchet MS"/>
              </a:rPr>
              <a:t> contribuyendo</a:t>
            </a:r>
            <a:r>
              <a:rPr sz="1200" spc="-45" dirty="0">
                <a:latin typeface="Trebuchet MS"/>
                <a:cs typeface="Trebuchet MS"/>
              </a:rPr>
              <a:t> al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45" dirty="0">
                <a:latin typeface="Trebuchet MS"/>
                <a:cs typeface="Trebuchet MS"/>
              </a:rPr>
              <a:t>logro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de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-25" dirty="0">
                <a:latin typeface="Trebuchet MS"/>
                <a:cs typeface="Trebuchet MS"/>
              </a:rPr>
              <a:t>los </a:t>
            </a:r>
            <a:r>
              <a:rPr sz="1200" spc="-55" dirty="0">
                <a:latin typeface="Trebuchet MS"/>
                <a:cs typeface="Trebuchet MS"/>
              </a:rPr>
              <a:t>objetivos</a:t>
            </a:r>
            <a:r>
              <a:rPr sz="1200" spc="-10" dirty="0">
                <a:latin typeface="Trebuchet MS"/>
                <a:cs typeface="Trebuchet MS"/>
              </a:rPr>
              <a:t> organizacionales.</a:t>
            </a:r>
            <a:endParaRPr sz="1200">
              <a:latin typeface="Trebuchet MS"/>
              <a:cs typeface="Trebuchet MS"/>
            </a:endParaRPr>
          </a:p>
          <a:p>
            <a:pPr marL="33655" marR="90805">
              <a:lnSpc>
                <a:spcPts val="1430"/>
              </a:lnSpc>
              <a:spcBef>
                <a:spcPts val="1335"/>
              </a:spcBef>
            </a:pPr>
            <a:r>
              <a:rPr sz="1200" b="1" spc="-100" dirty="0">
                <a:solidFill>
                  <a:srgbClr val="FFFFFF"/>
                </a:solidFill>
                <a:latin typeface="Trebuchet MS"/>
                <a:cs typeface="Trebuchet MS"/>
              </a:rPr>
              <a:t>Actualmente,</a:t>
            </a:r>
            <a:r>
              <a:rPr sz="12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Trebuchet MS"/>
                <a:cs typeface="Trebuchet MS"/>
              </a:rPr>
              <a:t>se</a:t>
            </a:r>
            <a:r>
              <a:rPr sz="12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-90" dirty="0">
                <a:solidFill>
                  <a:srgbClr val="FFFFFF"/>
                </a:solidFill>
                <a:latin typeface="Trebuchet MS"/>
                <a:cs typeface="Trebuchet MS"/>
              </a:rPr>
              <a:t>encuentra</a:t>
            </a:r>
            <a:r>
              <a:rPr sz="1200" b="1" spc="-65" dirty="0">
                <a:solidFill>
                  <a:srgbClr val="FFFFFF"/>
                </a:solidFill>
                <a:latin typeface="Trebuchet MS"/>
                <a:cs typeface="Trebuchet MS"/>
              </a:rPr>
              <a:t> activas</a:t>
            </a:r>
            <a:r>
              <a:rPr sz="12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-35" dirty="0">
                <a:solidFill>
                  <a:srgbClr val="FFFFFF"/>
                </a:solidFill>
                <a:latin typeface="Trebuchet MS"/>
                <a:cs typeface="Trebuchet MS"/>
              </a:rPr>
              <a:t>las</a:t>
            </a:r>
            <a:r>
              <a:rPr sz="12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Trebuchet MS"/>
                <a:cs typeface="Trebuchet MS"/>
              </a:rPr>
              <a:t>siguientes </a:t>
            </a:r>
            <a:r>
              <a:rPr sz="1200" b="1" spc="-10" dirty="0">
                <a:solidFill>
                  <a:srgbClr val="FFFFFF"/>
                </a:solidFill>
                <a:latin typeface="Trebuchet MS"/>
                <a:cs typeface="Trebuchet MS"/>
              </a:rPr>
              <a:t>escuelas:</a:t>
            </a:r>
            <a:endParaRPr sz="1200">
              <a:latin typeface="Trebuchet MS"/>
              <a:cs typeface="Trebuchet MS"/>
            </a:endParaRPr>
          </a:p>
          <a:p>
            <a:pPr marL="483234" marR="185420" indent="-313055">
              <a:lnSpc>
                <a:spcPct val="102299"/>
              </a:lnSpc>
              <a:spcBef>
                <a:spcPts val="760"/>
              </a:spcBef>
              <a:buFont typeface="Microsoft Sans Serif"/>
              <a:buChar char="●"/>
              <a:tabLst>
                <a:tab pos="483234" algn="l"/>
              </a:tabLst>
            </a:pPr>
            <a:r>
              <a:rPr sz="1100" b="1" spc="-70" dirty="0">
                <a:latin typeface="Trebuchet MS"/>
                <a:cs typeface="Trebuchet MS"/>
              </a:rPr>
              <a:t>Escuela de </a:t>
            </a:r>
            <a:r>
              <a:rPr sz="1100" b="1" spc="-85" dirty="0">
                <a:latin typeface="Trebuchet MS"/>
                <a:cs typeface="Trebuchet MS"/>
              </a:rPr>
              <a:t>Liderazgo:</a:t>
            </a:r>
            <a:r>
              <a:rPr sz="1100" b="1" spc="-8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Avanza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con </a:t>
            </a:r>
            <a:r>
              <a:rPr sz="1100" spc="-50" dirty="0">
                <a:latin typeface="Trebuchet MS"/>
                <a:cs typeface="Trebuchet MS"/>
              </a:rPr>
              <a:t>participación</a:t>
            </a:r>
            <a:r>
              <a:rPr sz="1100" spc="-2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del</a:t>
            </a:r>
            <a:r>
              <a:rPr sz="1100" spc="-2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nivel</a:t>
            </a:r>
            <a:r>
              <a:rPr sz="1100" spc="-2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jerárquico</a:t>
            </a:r>
            <a:r>
              <a:rPr sz="1100" spc="-2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directivo</a:t>
            </a:r>
            <a:r>
              <a:rPr sz="1100" spc="-2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y </a:t>
            </a:r>
            <a:r>
              <a:rPr sz="1100" spc="-45" dirty="0">
                <a:latin typeface="Trebuchet MS"/>
                <a:cs typeface="Trebuchet MS"/>
              </a:rPr>
              <a:t>profesional</a:t>
            </a:r>
            <a:r>
              <a:rPr sz="1100" spc="-3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acompañado</a:t>
            </a:r>
            <a:r>
              <a:rPr sz="1100" spc="-30" dirty="0">
                <a:latin typeface="Trebuchet MS"/>
                <a:cs typeface="Trebuchet MS"/>
              </a:rPr>
              <a:t> por </a:t>
            </a:r>
            <a:r>
              <a:rPr sz="1100" spc="-45" dirty="0">
                <a:latin typeface="Trebuchet MS"/>
                <a:cs typeface="Trebuchet MS"/>
              </a:rPr>
              <a:t>la</a:t>
            </a:r>
            <a:r>
              <a:rPr sz="1100" spc="-3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Pontificia </a:t>
            </a:r>
            <a:r>
              <a:rPr sz="1100" spc="-45" dirty="0">
                <a:latin typeface="Trebuchet MS"/>
                <a:cs typeface="Trebuchet MS"/>
              </a:rPr>
              <a:t>Universidad</a:t>
            </a:r>
            <a:r>
              <a:rPr sz="1100" spc="1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Javeriana.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66075" y="1343411"/>
            <a:ext cx="3275329" cy="3281679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503555" marR="5080" indent="-313055">
              <a:lnSpc>
                <a:spcPct val="102299"/>
              </a:lnSpc>
              <a:spcBef>
                <a:spcPts val="70"/>
              </a:spcBef>
              <a:buFont typeface="Microsoft Sans Serif"/>
              <a:buChar char="●"/>
              <a:tabLst>
                <a:tab pos="503555" algn="l"/>
              </a:tabLst>
            </a:pPr>
            <a:r>
              <a:rPr sz="1100" b="1" spc="-70" dirty="0">
                <a:latin typeface="Trebuchet MS"/>
                <a:cs typeface="Trebuchet MS"/>
              </a:rPr>
              <a:t>Escuela</a:t>
            </a:r>
            <a:r>
              <a:rPr sz="1100" b="1" spc="-65" dirty="0">
                <a:latin typeface="Trebuchet MS"/>
                <a:cs typeface="Trebuchet MS"/>
              </a:rPr>
              <a:t> </a:t>
            </a:r>
            <a:r>
              <a:rPr sz="1100" b="1" spc="-70" dirty="0">
                <a:latin typeface="Trebuchet MS"/>
                <a:cs typeface="Trebuchet MS"/>
              </a:rPr>
              <a:t>de</a:t>
            </a:r>
            <a:r>
              <a:rPr sz="1100" b="1" spc="-60" dirty="0">
                <a:latin typeface="Trebuchet MS"/>
                <a:cs typeface="Trebuchet MS"/>
              </a:rPr>
              <a:t> </a:t>
            </a:r>
            <a:r>
              <a:rPr sz="1100" b="1" spc="-65" dirty="0">
                <a:latin typeface="Trebuchet MS"/>
                <a:cs typeface="Trebuchet MS"/>
              </a:rPr>
              <a:t>Normatividad</a:t>
            </a:r>
            <a:r>
              <a:rPr sz="1100" b="1" spc="-60" dirty="0">
                <a:latin typeface="Trebuchet MS"/>
                <a:cs typeface="Trebuchet MS"/>
              </a:rPr>
              <a:t> </a:t>
            </a:r>
            <a:r>
              <a:rPr sz="1100" b="1" spc="-70" dirty="0">
                <a:latin typeface="Trebuchet MS"/>
                <a:cs typeface="Trebuchet MS"/>
              </a:rPr>
              <a:t>y</a:t>
            </a:r>
            <a:r>
              <a:rPr sz="1100" b="1" spc="-65" dirty="0">
                <a:latin typeface="Trebuchet MS"/>
                <a:cs typeface="Trebuchet MS"/>
              </a:rPr>
              <a:t> </a:t>
            </a:r>
            <a:r>
              <a:rPr sz="1100" b="1" spc="-75" dirty="0">
                <a:latin typeface="Trebuchet MS"/>
                <a:cs typeface="Trebuchet MS"/>
              </a:rPr>
              <a:t>Regulación:</a:t>
            </a:r>
            <a:r>
              <a:rPr sz="1100" b="1" spc="-8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Avanza</a:t>
            </a:r>
            <a:r>
              <a:rPr sz="1100" spc="-3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a </a:t>
            </a:r>
            <a:r>
              <a:rPr sz="1100" spc="-60" dirty="0">
                <a:latin typeface="Trebuchet MS"/>
                <a:cs typeface="Trebuchet MS"/>
              </a:rPr>
              <a:t>diferentes</a:t>
            </a:r>
            <a:r>
              <a:rPr sz="1100" spc="-4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niveles</a:t>
            </a:r>
            <a:r>
              <a:rPr sz="1100" spc="-4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jerárquicos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y</a:t>
            </a:r>
            <a:r>
              <a:rPr sz="1100" spc="-4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lo</a:t>
            </a:r>
            <a:r>
              <a:rPr sz="1100" spc="-4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dicta</a:t>
            </a:r>
            <a:r>
              <a:rPr sz="1100" spc="-40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100% </a:t>
            </a:r>
            <a:r>
              <a:rPr sz="1100" spc="-50" dirty="0">
                <a:latin typeface="Trebuchet MS"/>
                <a:cs typeface="Trebuchet MS"/>
              </a:rPr>
              <a:t>formadores</a:t>
            </a:r>
            <a:r>
              <a:rPr sz="1100" spc="1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internos.</a:t>
            </a:r>
            <a:endParaRPr sz="1100">
              <a:latin typeface="Trebuchet MS"/>
              <a:cs typeface="Trebuchet MS"/>
            </a:endParaRPr>
          </a:p>
          <a:p>
            <a:pPr marL="503555" marR="64135" indent="-313055">
              <a:lnSpc>
                <a:spcPct val="102299"/>
              </a:lnSpc>
              <a:buFont typeface="Microsoft Sans Serif"/>
              <a:buChar char="●"/>
              <a:tabLst>
                <a:tab pos="503555" algn="l"/>
              </a:tabLst>
            </a:pPr>
            <a:r>
              <a:rPr sz="1100" b="1" spc="-70" dirty="0">
                <a:latin typeface="Trebuchet MS"/>
                <a:cs typeface="Trebuchet MS"/>
              </a:rPr>
              <a:t>Escuela</a:t>
            </a:r>
            <a:r>
              <a:rPr sz="1100" b="1" spc="-100" dirty="0">
                <a:latin typeface="Trebuchet MS"/>
                <a:cs typeface="Trebuchet MS"/>
              </a:rPr>
              <a:t> </a:t>
            </a:r>
            <a:r>
              <a:rPr sz="1100" b="1" spc="-70" dirty="0">
                <a:latin typeface="Trebuchet MS"/>
                <a:cs typeface="Trebuchet MS"/>
              </a:rPr>
              <a:t>de</a:t>
            </a:r>
            <a:r>
              <a:rPr sz="1100" b="1" spc="-95" dirty="0">
                <a:latin typeface="Trebuchet MS"/>
                <a:cs typeface="Trebuchet MS"/>
              </a:rPr>
              <a:t> </a:t>
            </a:r>
            <a:r>
              <a:rPr sz="1100" b="1" spc="-60" dirty="0">
                <a:latin typeface="Trebuchet MS"/>
                <a:cs typeface="Trebuchet MS"/>
              </a:rPr>
              <a:t>Servicio</a:t>
            </a:r>
            <a:r>
              <a:rPr sz="1100" b="1" spc="-95" dirty="0">
                <a:latin typeface="Trebuchet MS"/>
                <a:cs typeface="Trebuchet MS"/>
              </a:rPr>
              <a:t> </a:t>
            </a:r>
            <a:r>
              <a:rPr sz="1100" b="1" spc="-50" dirty="0">
                <a:latin typeface="Trebuchet MS"/>
                <a:cs typeface="Trebuchet MS"/>
              </a:rPr>
              <a:t>al</a:t>
            </a:r>
            <a:r>
              <a:rPr sz="1100" b="1" spc="-95" dirty="0">
                <a:latin typeface="Trebuchet MS"/>
                <a:cs typeface="Trebuchet MS"/>
              </a:rPr>
              <a:t> </a:t>
            </a:r>
            <a:r>
              <a:rPr sz="1100" b="1" spc="-70" dirty="0">
                <a:latin typeface="Trebuchet MS"/>
                <a:cs typeface="Trebuchet MS"/>
              </a:rPr>
              <a:t>Cliente:</a:t>
            </a:r>
            <a:r>
              <a:rPr sz="1100" b="1" spc="16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Inició</a:t>
            </a:r>
            <a:r>
              <a:rPr sz="1100" spc="-6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con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el </a:t>
            </a:r>
            <a:r>
              <a:rPr sz="1100" spc="-40" dirty="0">
                <a:latin typeface="Trebuchet MS"/>
                <a:cs typeface="Trebuchet MS"/>
              </a:rPr>
              <a:t>personal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de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la </a:t>
            </a:r>
            <a:r>
              <a:rPr sz="1100" spc="-70" dirty="0">
                <a:latin typeface="Trebuchet MS"/>
                <a:cs typeface="Trebuchet MS"/>
              </a:rPr>
              <a:t>Gerencia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de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Área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Comercial</a:t>
            </a:r>
            <a:r>
              <a:rPr sz="1100" spc="-50" dirty="0">
                <a:latin typeface="Trebuchet MS"/>
                <a:cs typeface="Trebuchet MS"/>
              </a:rPr>
              <a:t> y Gestión al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85" dirty="0">
                <a:latin typeface="Trebuchet MS"/>
                <a:cs typeface="Trebuchet MS"/>
              </a:rPr>
              <a:t>Cliente,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será </a:t>
            </a:r>
            <a:r>
              <a:rPr sz="1100" spc="-50" dirty="0">
                <a:latin typeface="Trebuchet MS"/>
                <a:cs typeface="Trebuchet MS"/>
              </a:rPr>
              <a:t>dictado </a:t>
            </a:r>
            <a:r>
              <a:rPr sz="1100" spc="-30" dirty="0">
                <a:latin typeface="Trebuchet MS"/>
                <a:cs typeface="Trebuchet MS"/>
              </a:rPr>
              <a:t>por</a:t>
            </a:r>
            <a:r>
              <a:rPr sz="1100" spc="-45" dirty="0">
                <a:latin typeface="Trebuchet MS"/>
                <a:cs typeface="Trebuchet MS"/>
              </a:rPr>
              <a:t> la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Javeriana </a:t>
            </a:r>
            <a:r>
              <a:rPr sz="1100" spc="-55" dirty="0">
                <a:latin typeface="Trebuchet MS"/>
                <a:cs typeface="Trebuchet MS"/>
              </a:rPr>
              <a:t>y</a:t>
            </a:r>
            <a:r>
              <a:rPr sz="1100" spc="-3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formadores</a:t>
            </a:r>
            <a:r>
              <a:rPr sz="1100" spc="-3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internos.</a:t>
            </a:r>
            <a:endParaRPr sz="1100">
              <a:latin typeface="Trebuchet MS"/>
              <a:cs typeface="Trebuchet MS"/>
            </a:endParaRPr>
          </a:p>
          <a:p>
            <a:pPr marL="503555" marR="44450" indent="-313055">
              <a:lnSpc>
                <a:spcPct val="102299"/>
              </a:lnSpc>
              <a:buFont typeface="Microsoft Sans Serif"/>
              <a:buChar char="●"/>
              <a:tabLst>
                <a:tab pos="503555" algn="l"/>
              </a:tabLst>
            </a:pPr>
            <a:r>
              <a:rPr sz="1100" b="1" spc="-75" dirty="0">
                <a:latin typeface="Trebuchet MS"/>
                <a:cs typeface="Trebuchet MS"/>
              </a:rPr>
              <a:t>Programa</a:t>
            </a:r>
            <a:r>
              <a:rPr sz="1100" b="1" spc="-60" dirty="0">
                <a:latin typeface="Trebuchet MS"/>
                <a:cs typeface="Trebuchet MS"/>
              </a:rPr>
              <a:t> </a:t>
            </a:r>
            <a:r>
              <a:rPr sz="1100" b="1" spc="-70" dirty="0">
                <a:latin typeface="Trebuchet MS"/>
                <a:cs typeface="Trebuchet MS"/>
              </a:rPr>
              <a:t>de</a:t>
            </a:r>
            <a:r>
              <a:rPr sz="1100" b="1" spc="-60" dirty="0">
                <a:latin typeface="Trebuchet MS"/>
                <a:cs typeface="Trebuchet MS"/>
              </a:rPr>
              <a:t> </a:t>
            </a:r>
            <a:r>
              <a:rPr sz="1100" b="1" spc="-70" dirty="0">
                <a:latin typeface="Trebuchet MS"/>
                <a:cs typeface="Trebuchet MS"/>
              </a:rPr>
              <a:t>Mantenimiento</a:t>
            </a:r>
            <a:r>
              <a:rPr sz="1100" b="1" spc="-60" dirty="0">
                <a:latin typeface="Trebuchet MS"/>
                <a:cs typeface="Trebuchet MS"/>
              </a:rPr>
              <a:t> </a:t>
            </a:r>
            <a:r>
              <a:rPr sz="1100" b="1" spc="-10" dirty="0">
                <a:latin typeface="Trebuchet MS"/>
                <a:cs typeface="Trebuchet MS"/>
              </a:rPr>
              <a:t>Servicios </a:t>
            </a:r>
            <a:r>
              <a:rPr sz="1100" b="1" spc="-80" dirty="0">
                <a:latin typeface="Trebuchet MS"/>
                <a:cs typeface="Trebuchet MS"/>
              </a:rPr>
              <a:t>Energéticos:</a:t>
            </a:r>
            <a:r>
              <a:rPr sz="1100" b="1" spc="-5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Inicio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con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el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personal</a:t>
            </a:r>
            <a:r>
              <a:rPr sz="1100" spc="-45" dirty="0">
                <a:latin typeface="Trebuchet MS"/>
                <a:cs typeface="Trebuchet MS"/>
              </a:rPr>
              <a:t> de la </a:t>
            </a:r>
            <a:r>
              <a:rPr sz="1100" spc="-35" dirty="0">
                <a:latin typeface="Trebuchet MS"/>
                <a:cs typeface="Trebuchet MS"/>
              </a:rPr>
              <a:t>Unidad </a:t>
            </a:r>
            <a:r>
              <a:rPr sz="1100" spc="-45" dirty="0">
                <a:latin typeface="Trebuchet MS"/>
                <a:cs typeface="Trebuchet MS"/>
              </a:rPr>
              <a:t>de</a:t>
            </a:r>
            <a:r>
              <a:rPr sz="1100" spc="-50" dirty="0">
                <a:latin typeface="Trebuchet MS"/>
                <a:cs typeface="Trebuchet MS"/>
              </a:rPr>
              <a:t> Mantenimiento</a:t>
            </a:r>
            <a:r>
              <a:rPr sz="1100" spc="-45" dirty="0">
                <a:latin typeface="Trebuchet MS"/>
                <a:cs typeface="Trebuchet MS"/>
              </a:rPr>
              <a:t> de </a:t>
            </a:r>
            <a:r>
              <a:rPr sz="1100" spc="-70" dirty="0">
                <a:latin typeface="Trebuchet MS"/>
                <a:cs typeface="Trebuchet MS"/>
              </a:rPr>
              <a:t>Energía,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será </a:t>
            </a:r>
            <a:r>
              <a:rPr sz="1100" spc="-50" dirty="0">
                <a:latin typeface="Trebuchet MS"/>
                <a:cs typeface="Trebuchet MS"/>
              </a:rPr>
              <a:t>dictado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por </a:t>
            </a:r>
            <a:r>
              <a:rPr sz="1100" spc="-45" dirty="0">
                <a:latin typeface="Trebuchet MS"/>
                <a:cs typeface="Trebuchet MS"/>
              </a:rPr>
              <a:t>la</a:t>
            </a:r>
            <a:r>
              <a:rPr sz="1100" spc="-40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Javeriana</a:t>
            </a:r>
            <a:r>
              <a:rPr sz="1100" spc="-4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y</a:t>
            </a:r>
            <a:r>
              <a:rPr sz="1100" spc="-4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formadores</a:t>
            </a:r>
            <a:r>
              <a:rPr sz="1100" spc="-4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internos.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25"/>
              </a:spcBef>
            </a:pPr>
            <a:endParaRPr sz="1100">
              <a:latin typeface="Trebuchet MS"/>
              <a:cs typeface="Trebuchet MS"/>
            </a:endParaRPr>
          </a:p>
          <a:p>
            <a:pPr marL="12700" marR="60960">
              <a:lnSpc>
                <a:spcPct val="114999"/>
              </a:lnSpc>
              <a:spcBef>
                <a:spcPts val="5"/>
              </a:spcBef>
            </a:pPr>
            <a:r>
              <a:rPr sz="1100" spc="-65" dirty="0">
                <a:latin typeface="Trebuchet MS"/>
                <a:cs typeface="Trebuchet MS"/>
              </a:rPr>
              <a:t>La</a:t>
            </a:r>
            <a:r>
              <a:rPr sz="1100" spc="-55" dirty="0">
                <a:latin typeface="Trebuchet MS"/>
                <a:cs typeface="Trebuchet MS"/>
              </a:rPr>
              <a:t> empresa</a:t>
            </a:r>
            <a:r>
              <a:rPr sz="1100" spc="-50" dirty="0">
                <a:latin typeface="Trebuchet MS"/>
                <a:cs typeface="Trebuchet MS"/>
              </a:rPr>
              <a:t> presentó</a:t>
            </a:r>
            <a:r>
              <a:rPr sz="1100" spc="-5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en</a:t>
            </a:r>
            <a:r>
              <a:rPr sz="1100" spc="-50" dirty="0">
                <a:latin typeface="Trebuchet MS"/>
                <a:cs typeface="Trebuchet MS"/>
              </a:rPr>
              <a:t> el</a:t>
            </a:r>
            <a:r>
              <a:rPr sz="1100" spc="-55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año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75" dirty="0">
                <a:latin typeface="Trebuchet MS"/>
                <a:cs typeface="Trebuchet MS"/>
              </a:rPr>
              <a:t>2023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los</a:t>
            </a:r>
            <a:r>
              <a:rPr sz="1100" spc="-5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mejores </a:t>
            </a:r>
            <a:r>
              <a:rPr sz="1100" spc="-45" dirty="0">
                <a:latin typeface="Trebuchet MS"/>
                <a:cs typeface="Trebuchet MS"/>
              </a:rPr>
              <a:t>indicadores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de</a:t>
            </a:r>
            <a:r>
              <a:rPr sz="1100" spc="-3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cobertura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logrando</a:t>
            </a:r>
            <a:r>
              <a:rPr sz="1100" spc="-3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llegar</a:t>
            </a:r>
            <a:r>
              <a:rPr sz="1100" spc="-3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al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88%</a:t>
            </a:r>
            <a:r>
              <a:rPr sz="1100" spc="-3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de</a:t>
            </a:r>
            <a:r>
              <a:rPr sz="1100" spc="-3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la </a:t>
            </a:r>
            <a:r>
              <a:rPr sz="1100" spc="-50" dirty="0">
                <a:latin typeface="Trebuchet MS"/>
                <a:cs typeface="Trebuchet MS"/>
              </a:rPr>
              <a:t>planta </a:t>
            </a:r>
            <a:r>
              <a:rPr sz="1100" spc="-45" dirty="0">
                <a:latin typeface="Trebuchet MS"/>
                <a:cs typeface="Trebuchet MS"/>
              </a:rPr>
              <a:t>de </a:t>
            </a:r>
            <a:r>
              <a:rPr sz="1100" spc="-40" dirty="0">
                <a:latin typeface="Trebuchet MS"/>
                <a:cs typeface="Trebuchet MS"/>
              </a:rPr>
              <a:t>personal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con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diferentes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temas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de </a:t>
            </a:r>
            <a:r>
              <a:rPr sz="1100" spc="-50" dirty="0">
                <a:latin typeface="Trebuchet MS"/>
                <a:cs typeface="Trebuchet MS"/>
              </a:rPr>
              <a:t>formación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y </a:t>
            </a:r>
            <a:r>
              <a:rPr sz="1100" spc="-35" dirty="0">
                <a:latin typeface="Trebuchet MS"/>
                <a:cs typeface="Trebuchet MS"/>
              </a:rPr>
              <a:t>subiendo</a:t>
            </a:r>
            <a:r>
              <a:rPr sz="1100" spc="-5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el número </a:t>
            </a:r>
            <a:r>
              <a:rPr sz="1100" spc="-45" dirty="0">
                <a:latin typeface="Trebuchet MS"/>
                <a:cs typeface="Trebuchet MS"/>
              </a:rPr>
              <a:t>de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horas</a:t>
            </a:r>
            <a:r>
              <a:rPr sz="1100" spc="-5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de</a:t>
            </a:r>
            <a:r>
              <a:rPr sz="1100" spc="-50" dirty="0">
                <a:latin typeface="Trebuchet MS"/>
                <a:cs typeface="Trebuchet MS"/>
              </a:rPr>
              <a:t> formación </a:t>
            </a:r>
            <a:r>
              <a:rPr sz="1100" spc="-30" dirty="0">
                <a:latin typeface="Trebuchet MS"/>
                <a:cs typeface="Trebuchet MS"/>
              </a:rPr>
              <a:t>por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persona </a:t>
            </a:r>
            <a:r>
              <a:rPr sz="1100" spc="-50" dirty="0">
                <a:latin typeface="Trebuchet MS"/>
                <a:cs typeface="Trebuchet MS"/>
              </a:rPr>
              <a:t>a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95" dirty="0">
                <a:latin typeface="Trebuchet MS"/>
                <a:cs typeface="Trebuchet MS"/>
              </a:rPr>
              <a:t>36,</a:t>
            </a:r>
            <a:r>
              <a:rPr sz="1100" spc="-6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lo</a:t>
            </a:r>
            <a:r>
              <a:rPr sz="1100" spc="-6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que</a:t>
            </a:r>
            <a:r>
              <a:rPr sz="1100" spc="-6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conlleva</a:t>
            </a:r>
            <a:r>
              <a:rPr sz="1100" spc="-6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que</a:t>
            </a:r>
            <a:r>
              <a:rPr sz="1100" spc="-6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se</a:t>
            </a:r>
            <a:r>
              <a:rPr sz="1100" spc="-6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logre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no</a:t>
            </a:r>
            <a:r>
              <a:rPr sz="1100" spc="-60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solo</a:t>
            </a:r>
            <a:r>
              <a:rPr sz="1100" spc="-6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suministrar </a:t>
            </a:r>
            <a:r>
              <a:rPr sz="1100" spc="-50" dirty="0">
                <a:latin typeface="Trebuchet MS"/>
                <a:cs typeface="Trebuchet MS"/>
              </a:rPr>
              <a:t>información</a:t>
            </a:r>
            <a:r>
              <a:rPr sz="1100" spc="-1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sino</a:t>
            </a:r>
            <a:r>
              <a:rPr sz="1100" spc="-1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desarrollar</a:t>
            </a:r>
            <a:r>
              <a:rPr sz="1100" spc="-1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competencias.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66570" y="2978018"/>
            <a:ext cx="1477645" cy="2165985"/>
          </a:xfrm>
          <a:custGeom>
            <a:avLst/>
            <a:gdLst/>
            <a:ahLst/>
            <a:cxnLst/>
            <a:rect l="l" t="t" r="r" b="b"/>
            <a:pathLst>
              <a:path w="1477645" h="2165985">
                <a:moveTo>
                  <a:pt x="1477429" y="2165481"/>
                </a:moveTo>
                <a:lnTo>
                  <a:pt x="0" y="2165481"/>
                </a:lnTo>
                <a:lnTo>
                  <a:pt x="8652" y="2159640"/>
                </a:lnTo>
                <a:lnTo>
                  <a:pt x="47785" y="2132126"/>
                </a:lnTo>
                <a:lnTo>
                  <a:pt x="85668" y="2104385"/>
                </a:lnTo>
                <a:lnTo>
                  <a:pt x="122327" y="2076428"/>
                </a:lnTo>
                <a:lnTo>
                  <a:pt x="157792" y="2048263"/>
                </a:lnTo>
                <a:lnTo>
                  <a:pt x="192090" y="2019899"/>
                </a:lnTo>
                <a:lnTo>
                  <a:pt x="225251" y="1991345"/>
                </a:lnTo>
                <a:lnTo>
                  <a:pt x="257301" y="1962611"/>
                </a:lnTo>
                <a:lnTo>
                  <a:pt x="288269" y="1933704"/>
                </a:lnTo>
                <a:lnTo>
                  <a:pt x="318184" y="1904635"/>
                </a:lnTo>
                <a:lnTo>
                  <a:pt x="347074" y="1875411"/>
                </a:lnTo>
                <a:lnTo>
                  <a:pt x="374966" y="1846043"/>
                </a:lnTo>
                <a:lnTo>
                  <a:pt x="401889" y="1816539"/>
                </a:lnTo>
                <a:lnTo>
                  <a:pt x="427871" y="1786908"/>
                </a:lnTo>
                <a:lnTo>
                  <a:pt x="452941" y="1757159"/>
                </a:lnTo>
                <a:lnTo>
                  <a:pt x="477127" y="1727301"/>
                </a:lnTo>
                <a:lnTo>
                  <a:pt x="522957" y="1667294"/>
                </a:lnTo>
                <a:lnTo>
                  <a:pt x="565588" y="1606959"/>
                </a:lnTo>
                <a:lnTo>
                  <a:pt x="605246" y="1546367"/>
                </a:lnTo>
                <a:lnTo>
                  <a:pt x="642156" y="1485592"/>
                </a:lnTo>
                <a:lnTo>
                  <a:pt x="676543" y="1424704"/>
                </a:lnTo>
                <a:lnTo>
                  <a:pt x="708633" y="1363776"/>
                </a:lnTo>
                <a:lnTo>
                  <a:pt x="738652" y="1302879"/>
                </a:lnTo>
                <a:lnTo>
                  <a:pt x="766826" y="1242086"/>
                </a:lnTo>
                <a:lnTo>
                  <a:pt x="793380" y="1181468"/>
                </a:lnTo>
                <a:lnTo>
                  <a:pt x="818539" y="1121097"/>
                </a:lnTo>
                <a:lnTo>
                  <a:pt x="842530" y="1061045"/>
                </a:lnTo>
                <a:lnTo>
                  <a:pt x="865577" y="1001384"/>
                </a:lnTo>
                <a:lnTo>
                  <a:pt x="887907" y="942186"/>
                </a:lnTo>
                <a:lnTo>
                  <a:pt x="931316" y="825466"/>
                </a:lnTo>
                <a:lnTo>
                  <a:pt x="942073" y="796688"/>
                </a:lnTo>
                <a:lnTo>
                  <a:pt x="963668" y="739676"/>
                </a:lnTo>
                <a:lnTo>
                  <a:pt x="985560" y="683451"/>
                </a:lnTo>
                <a:lnTo>
                  <a:pt x="1007976" y="628084"/>
                </a:lnTo>
                <a:lnTo>
                  <a:pt x="1031141" y="573647"/>
                </a:lnTo>
                <a:lnTo>
                  <a:pt x="1055280" y="520213"/>
                </a:lnTo>
                <a:lnTo>
                  <a:pt x="1080619" y="467852"/>
                </a:lnTo>
                <a:lnTo>
                  <a:pt x="1107384" y="416638"/>
                </a:lnTo>
                <a:lnTo>
                  <a:pt x="1135800" y="366641"/>
                </a:lnTo>
                <a:lnTo>
                  <a:pt x="1166094" y="317934"/>
                </a:lnTo>
                <a:lnTo>
                  <a:pt x="1198489" y="270589"/>
                </a:lnTo>
                <a:lnTo>
                  <a:pt x="1233213" y="224677"/>
                </a:lnTo>
                <a:lnTo>
                  <a:pt x="1270490" y="180270"/>
                </a:lnTo>
                <a:lnTo>
                  <a:pt x="1310547" y="137441"/>
                </a:lnTo>
                <a:lnTo>
                  <a:pt x="1353608" y="96262"/>
                </a:lnTo>
                <a:lnTo>
                  <a:pt x="1399900" y="56803"/>
                </a:lnTo>
                <a:lnTo>
                  <a:pt x="1449649" y="19137"/>
                </a:lnTo>
                <a:lnTo>
                  <a:pt x="1477429" y="0"/>
                </a:lnTo>
                <a:lnTo>
                  <a:pt x="1477429" y="216548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59700" y="1350074"/>
            <a:ext cx="2219999" cy="35426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51766" y="503825"/>
            <a:ext cx="38411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0" dirty="0"/>
              <a:t>Gestión</a:t>
            </a:r>
            <a:r>
              <a:rPr spc="-235" dirty="0"/>
              <a:t> </a:t>
            </a:r>
            <a:r>
              <a:rPr spc="-200" dirty="0"/>
              <a:t>Humana</a:t>
            </a:r>
            <a:r>
              <a:rPr spc="-235" dirty="0"/>
              <a:t> </a:t>
            </a:r>
            <a:r>
              <a:rPr spc="-180" dirty="0"/>
              <a:t>y</a:t>
            </a:r>
            <a:r>
              <a:rPr spc="-229" dirty="0"/>
              <a:t> </a:t>
            </a:r>
            <a:r>
              <a:rPr spc="-105" dirty="0"/>
              <a:t>Activos</a:t>
            </a:r>
          </a:p>
        </p:txBody>
      </p:sp>
      <p:sp>
        <p:nvSpPr>
          <p:cNvPr id="4" name="object 4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34400" y="1350074"/>
            <a:ext cx="4931410" cy="272415"/>
          </a:xfrm>
          <a:custGeom>
            <a:avLst/>
            <a:gdLst/>
            <a:ahLst/>
            <a:cxnLst/>
            <a:rect l="l" t="t" r="r" b="b"/>
            <a:pathLst>
              <a:path w="4931410" h="272415">
                <a:moveTo>
                  <a:pt x="4885999" y="272399"/>
                </a:moveTo>
                <a:lnTo>
                  <a:pt x="45400" y="272399"/>
                </a:lnTo>
                <a:lnTo>
                  <a:pt x="27728" y="268832"/>
                </a:lnTo>
                <a:lnTo>
                  <a:pt x="13297" y="259102"/>
                </a:lnTo>
                <a:lnTo>
                  <a:pt x="3567" y="244671"/>
                </a:lnTo>
                <a:lnTo>
                  <a:pt x="0" y="226999"/>
                </a:lnTo>
                <a:lnTo>
                  <a:pt x="0" y="45400"/>
                </a:lnTo>
                <a:lnTo>
                  <a:pt x="3567" y="27728"/>
                </a:lnTo>
                <a:lnTo>
                  <a:pt x="13297" y="13297"/>
                </a:lnTo>
                <a:lnTo>
                  <a:pt x="27728" y="3567"/>
                </a:lnTo>
                <a:lnTo>
                  <a:pt x="45400" y="0"/>
                </a:lnTo>
                <a:lnTo>
                  <a:pt x="4885999" y="0"/>
                </a:lnTo>
                <a:lnTo>
                  <a:pt x="4923772" y="20212"/>
                </a:lnTo>
                <a:lnTo>
                  <a:pt x="4931399" y="45400"/>
                </a:lnTo>
                <a:lnTo>
                  <a:pt x="4931399" y="226999"/>
                </a:lnTo>
                <a:lnTo>
                  <a:pt x="4927832" y="244671"/>
                </a:lnTo>
                <a:lnTo>
                  <a:pt x="4918102" y="259102"/>
                </a:lnTo>
                <a:lnTo>
                  <a:pt x="4903671" y="268832"/>
                </a:lnTo>
                <a:lnTo>
                  <a:pt x="4885999" y="2723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54799" y="3324324"/>
            <a:ext cx="4799965" cy="1398905"/>
          </a:xfrm>
          <a:custGeom>
            <a:avLst/>
            <a:gdLst/>
            <a:ahLst/>
            <a:cxnLst/>
            <a:rect l="l" t="t" r="r" b="b"/>
            <a:pathLst>
              <a:path w="4799965" h="1398904">
                <a:moveTo>
                  <a:pt x="4566645" y="1398299"/>
                </a:moveTo>
                <a:lnTo>
                  <a:pt x="233054" y="1398299"/>
                </a:lnTo>
                <a:lnTo>
                  <a:pt x="186086" y="1393565"/>
                </a:lnTo>
                <a:lnTo>
                  <a:pt x="142339" y="1379985"/>
                </a:lnTo>
                <a:lnTo>
                  <a:pt x="102751" y="1358498"/>
                </a:lnTo>
                <a:lnTo>
                  <a:pt x="68260" y="1330040"/>
                </a:lnTo>
                <a:lnTo>
                  <a:pt x="39802" y="1295548"/>
                </a:lnTo>
                <a:lnTo>
                  <a:pt x="18314" y="1255961"/>
                </a:lnTo>
                <a:lnTo>
                  <a:pt x="4734" y="1212214"/>
                </a:lnTo>
                <a:lnTo>
                  <a:pt x="0" y="1165245"/>
                </a:lnTo>
                <a:lnTo>
                  <a:pt x="0" y="233054"/>
                </a:lnTo>
                <a:lnTo>
                  <a:pt x="4734" y="186086"/>
                </a:lnTo>
                <a:lnTo>
                  <a:pt x="18314" y="142339"/>
                </a:lnTo>
                <a:lnTo>
                  <a:pt x="39802" y="102751"/>
                </a:lnTo>
                <a:lnTo>
                  <a:pt x="68260" y="68260"/>
                </a:lnTo>
                <a:lnTo>
                  <a:pt x="102751" y="39802"/>
                </a:lnTo>
                <a:lnTo>
                  <a:pt x="142339" y="18314"/>
                </a:lnTo>
                <a:lnTo>
                  <a:pt x="186086" y="4734"/>
                </a:lnTo>
                <a:lnTo>
                  <a:pt x="233054" y="0"/>
                </a:lnTo>
                <a:lnTo>
                  <a:pt x="4566645" y="0"/>
                </a:lnTo>
                <a:lnTo>
                  <a:pt x="4612324" y="4519"/>
                </a:lnTo>
                <a:lnTo>
                  <a:pt x="4655831" y="17740"/>
                </a:lnTo>
                <a:lnTo>
                  <a:pt x="4695944" y="39155"/>
                </a:lnTo>
                <a:lnTo>
                  <a:pt x="4731439" y="68259"/>
                </a:lnTo>
                <a:lnTo>
                  <a:pt x="4760544" y="103755"/>
                </a:lnTo>
                <a:lnTo>
                  <a:pt x="4781959" y="143868"/>
                </a:lnTo>
                <a:lnTo>
                  <a:pt x="4795180" y="187375"/>
                </a:lnTo>
                <a:lnTo>
                  <a:pt x="4799699" y="233054"/>
                </a:lnTo>
                <a:lnTo>
                  <a:pt x="4799699" y="1165245"/>
                </a:lnTo>
                <a:lnTo>
                  <a:pt x="4794965" y="1212214"/>
                </a:lnTo>
                <a:lnTo>
                  <a:pt x="4781385" y="1255961"/>
                </a:lnTo>
                <a:lnTo>
                  <a:pt x="4759897" y="1295548"/>
                </a:lnTo>
                <a:lnTo>
                  <a:pt x="4731439" y="1330040"/>
                </a:lnTo>
                <a:lnTo>
                  <a:pt x="4696948" y="1358498"/>
                </a:lnTo>
                <a:lnTo>
                  <a:pt x="4657360" y="1379985"/>
                </a:lnTo>
                <a:lnTo>
                  <a:pt x="4613613" y="1393565"/>
                </a:lnTo>
                <a:lnTo>
                  <a:pt x="4566645" y="13982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07425" y="1361688"/>
            <a:ext cx="4763770" cy="3293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Gestión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5" dirty="0">
                <a:solidFill>
                  <a:srgbClr val="FFFFFF"/>
                </a:solidFill>
                <a:latin typeface="Trebuchet MS"/>
                <a:cs typeface="Trebuchet MS"/>
              </a:rPr>
              <a:t>Activos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rebuchet MS"/>
                <a:cs typeface="Trebuchet MS"/>
              </a:rPr>
              <a:t>(SIGA)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960"/>
              </a:spcBef>
            </a:pPr>
            <a:r>
              <a:rPr sz="1400" spc="-55" dirty="0">
                <a:latin typeface="Trebuchet MS"/>
                <a:cs typeface="Trebuchet MS"/>
              </a:rPr>
              <a:t>Ganamos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reconocimiento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MINCIENCIAS,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quienes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premian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la </a:t>
            </a:r>
            <a:r>
              <a:rPr sz="1400" spc="-55" dirty="0">
                <a:latin typeface="Trebuchet MS"/>
                <a:cs typeface="Trebuchet MS"/>
              </a:rPr>
              <a:t>innovación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nuestro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Sistema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Gestión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Activos,</a:t>
            </a:r>
            <a:r>
              <a:rPr sz="1400" spc="-60" dirty="0">
                <a:latin typeface="Trebuchet MS"/>
                <a:cs typeface="Trebuchet MS"/>
              </a:rPr>
              <a:t> gracias </a:t>
            </a:r>
            <a:r>
              <a:rPr sz="1400" spc="-25" dirty="0">
                <a:latin typeface="Trebuchet MS"/>
                <a:cs typeface="Trebuchet MS"/>
              </a:rPr>
              <a:t>al </a:t>
            </a:r>
            <a:r>
              <a:rPr sz="1400" spc="-50" dirty="0">
                <a:latin typeface="Trebuchet MS"/>
                <a:cs typeface="Trebuchet MS"/>
              </a:rPr>
              <a:t>rediseño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sistematización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todos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procesos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la</a:t>
            </a:r>
            <a:r>
              <a:rPr sz="1400" spc="-9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inclusión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información </a:t>
            </a:r>
            <a:r>
              <a:rPr sz="1400" spc="-90" dirty="0">
                <a:latin typeface="Trebuchet MS"/>
                <a:cs typeface="Trebuchet MS"/>
              </a:rPr>
              <a:t>geográfica,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todo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para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reducir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sobrecostos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gestión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ciclo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vida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Activos.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Logramos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una </a:t>
            </a:r>
            <a:r>
              <a:rPr sz="1400" spc="-70" dirty="0">
                <a:latin typeface="Trebuchet MS"/>
                <a:cs typeface="Trebuchet MS"/>
              </a:rPr>
              <a:t>calificación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45" dirty="0">
                <a:latin typeface="Trebuchet MS"/>
                <a:cs typeface="Trebuchet MS"/>
              </a:rPr>
              <a:t>97,5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100.</a:t>
            </a:r>
            <a:endParaRPr sz="1400">
              <a:latin typeface="Trebuchet MS"/>
              <a:cs typeface="Trebuchet MS"/>
            </a:endParaRPr>
          </a:p>
          <a:p>
            <a:pPr marL="100965">
              <a:lnSpc>
                <a:spcPct val="100000"/>
              </a:lnSpc>
              <a:spcBef>
                <a:spcPts val="1625"/>
              </a:spcBef>
            </a:pPr>
            <a:r>
              <a:rPr sz="1300" b="1" spc="-10" dirty="0">
                <a:latin typeface="Trebuchet MS"/>
                <a:cs typeface="Trebuchet MS"/>
              </a:rPr>
              <a:t>BENEFICIOS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00">
              <a:latin typeface="Trebuchet MS"/>
              <a:cs typeface="Trebuchet MS"/>
            </a:endParaRPr>
          </a:p>
          <a:p>
            <a:pPr marL="558165" marR="600075" indent="-313055">
              <a:lnSpc>
                <a:spcPct val="102299"/>
              </a:lnSpc>
              <a:buFont typeface="Microsoft Sans Serif"/>
              <a:buChar char="●"/>
              <a:tabLst>
                <a:tab pos="558165" algn="l"/>
              </a:tabLst>
            </a:pPr>
            <a:r>
              <a:rPr sz="1100" spc="-40" dirty="0">
                <a:latin typeface="Trebuchet MS"/>
                <a:cs typeface="Trebuchet MS"/>
              </a:rPr>
              <a:t>Solicitud </a:t>
            </a:r>
            <a:r>
              <a:rPr sz="1100" spc="-45" dirty="0">
                <a:latin typeface="Trebuchet MS"/>
                <a:cs typeface="Trebuchet MS"/>
              </a:rPr>
              <a:t>de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beneficios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tributarios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aproximadamente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por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140" dirty="0">
                <a:latin typeface="Trebuchet MS"/>
                <a:cs typeface="Trebuchet MS"/>
              </a:rPr>
              <a:t>17</a:t>
            </a:r>
            <a:r>
              <a:rPr sz="1100" spc="-35" dirty="0">
                <a:latin typeface="Trebuchet MS"/>
                <a:cs typeface="Trebuchet MS"/>
              </a:rPr>
              <a:t> mil </a:t>
            </a:r>
            <a:r>
              <a:rPr sz="1100" spc="-40" dirty="0">
                <a:latin typeface="Trebuchet MS"/>
                <a:cs typeface="Trebuchet MS"/>
              </a:rPr>
              <a:t>millones </a:t>
            </a:r>
            <a:r>
              <a:rPr sz="1100" spc="-55" dirty="0">
                <a:latin typeface="Trebuchet MS"/>
                <a:cs typeface="Trebuchet MS"/>
              </a:rPr>
              <a:t>y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se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otorgaron</a:t>
            </a:r>
            <a:r>
              <a:rPr sz="1100" spc="-4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a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EMCALI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110" dirty="0">
                <a:latin typeface="Trebuchet MS"/>
                <a:cs typeface="Trebuchet MS"/>
              </a:rPr>
              <a:t>$8.033´.234.942</a:t>
            </a:r>
            <a:r>
              <a:rPr sz="1100" spc="-4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año</a:t>
            </a:r>
            <a:r>
              <a:rPr sz="1100" spc="-3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2023.</a:t>
            </a:r>
            <a:endParaRPr sz="1100">
              <a:latin typeface="Trebuchet MS"/>
              <a:cs typeface="Trebuchet MS"/>
            </a:endParaRPr>
          </a:p>
          <a:p>
            <a:pPr marL="558165" marR="210185" indent="-313055">
              <a:lnSpc>
                <a:spcPct val="102299"/>
              </a:lnSpc>
              <a:buFont typeface="Microsoft Sans Serif"/>
              <a:buChar char="●"/>
              <a:tabLst>
                <a:tab pos="558165" algn="l"/>
              </a:tabLst>
            </a:pPr>
            <a:r>
              <a:rPr sz="1100" spc="-60" dirty="0">
                <a:latin typeface="Trebuchet MS"/>
                <a:cs typeface="Trebuchet MS"/>
              </a:rPr>
              <a:t>Promueve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las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buenas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prácticas,</a:t>
            </a:r>
            <a:r>
              <a:rPr sz="1100" spc="-50" dirty="0">
                <a:latin typeface="Trebuchet MS"/>
                <a:cs typeface="Trebuchet MS"/>
              </a:rPr>
              <a:t> el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cambio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cultural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y</a:t>
            </a:r>
            <a:r>
              <a:rPr sz="1100" spc="-45" dirty="0">
                <a:latin typeface="Trebuchet MS"/>
                <a:cs typeface="Trebuchet MS"/>
              </a:rPr>
              <a:t> la transformación en</a:t>
            </a:r>
            <a:r>
              <a:rPr sz="1100" spc="-6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la</a:t>
            </a:r>
            <a:r>
              <a:rPr sz="1100" spc="-60" dirty="0">
                <a:latin typeface="Trebuchet MS"/>
                <a:cs typeface="Trebuchet MS"/>
              </a:rPr>
              <a:t> manera </a:t>
            </a:r>
            <a:r>
              <a:rPr sz="1100" spc="-45" dirty="0">
                <a:latin typeface="Trebuchet MS"/>
                <a:cs typeface="Trebuchet MS"/>
              </a:rPr>
              <a:t>de</a:t>
            </a:r>
            <a:r>
              <a:rPr sz="1100" spc="-60" dirty="0">
                <a:latin typeface="Trebuchet MS"/>
                <a:cs typeface="Trebuchet MS"/>
              </a:rPr>
              <a:t> hacer</a:t>
            </a:r>
            <a:r>
              <a:rPr sz="1100" spc="-55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las</a:t>
            </a:r>
            <a:r>
              <a:rPr sz="1100" spc="-6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cosas.</a:t>
            </a:r>
            <a:endParaRPr sz="1100">
              <a:latin typeface="Trebuchet MS"/>
              <a:cs typeface="Trebuchet MS"/>
            </a:endParaRPr>
          </a:p>
          <a:p>
            <a:pPr marL="558165" indent="-313055">
              <a:lnSpc>
                <a:spcPct val="100000"/>
              </a:lnSpc>
              <a:spcBef>
                <a:spcPts val="30"/>
              </a:spcBef>
              <a:buFont typeface="Microsoft Sans Serif"/>
              <a:buChar char="●"/>
              <a:tabLst>
                <a:tab pos="558165" algn="l"/>
              </a:tabLst>
            </a:pPr>
            <a:r>
              <a:rPr sz="1100" spc="-50" dirty="0">
                <a:latin typeface="Trebuchet MS"/>
                <a:cs typeface="Trebuchet MS"/>
              </a:rPr>
              <a:t>Mitigar </a:t>
            </a:r>
            <a:r>
              <a:rPr sz="1100" spc="-20" dirty="0">
                <a:latin typeface="Trebuchet MS"/>
                <a:cs typeface="Trebuchet MS"/>
              </a:rPr>
              <a:t>los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riesgos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en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la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gestión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de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activos.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2301532"/>
            <a:ext cx="836294" cy="2842260"/>
          </a:xfrm>
          <a:custGeom>
            <a:avLst/>
            <a:gdLst/>
            <a:ahLst/>
            <a:cxnLst/>
            <a:rect l="l" t="t" r="r" b="b"/>
            <a:pathLst>
              <a:path w="836294" h="2842260">
                <a:moveTo>
                  <a:pt x="836157" y="2841967"/>
                </a:moveTo>
                <a:lnTo>
                  <a:pt x="0" y="2841967"/>
                </a:lnTo>
                <a:lnTo>
                  <a:pt x="0" y="0"/>
                </a:lnTo>
                <a:lnTo>
                  <a:pt x="56683" y="48324"/>
                </a:lnTo>
                <a:lnTo>
                  <a:pt x="84912" y="74161"/>
                </a:lnTo>
                <a:lnTo>
                  <a:pt x="137520" y="126055"/>
                </a:lnTo>
                <a:lnTo>
                  <a:pt x="185190" y="178259"/>
                </a:lnTo>
                <a:lnTo>
                  <a:pt x="228160" y="230789"/>
                </a:lnTo>
                <a:lnTo>
                  <a:pt x="266664" y="283661"/>
                </a:lnTo>
                <a:lnTo>
                  <a:pt x="300940" y="336893"/>
                </a:lnTo>
                <a:lnTo>
                  <a:pt x="331224" y="390502"/>
                </a:lnTo>
                <a:lnTo>
                  <a:pt x="357750" y="444503"/>
                </a:lnTo>
                <a:lnTo>
                  <a:pt x="380757" y="498915"/>
                </a:lnTo>
                <a:lnTo>
                  <a:pt x="400480" y="553753"/>
                </a:lnTo>
                <a:lnTo>
                  <a:pt x="417155" y="609035"/>
                </a:lnTo>
                <a:lnTo>
                  <a:pt x="431018" y="664778"/>
                </a:lnTo>
                <a:lnTo>
                  <a:pt x="442306" y="720998"/>
                </a:lnTo>
                <a:lnTo>
                  <a:pt x="451255" y="777712"/>
                </a:lnTo>
                <a:lnTo>
                  <a:pt x="458100" y="834936"/>
                </a:lnTo>
                <a:lnTo>
                  <a:pt x="463079" y="892689"/>
                </a:lnTo>
                <a:lnTo>
                  <a:pt x="466427" y="950986"/>
                </a:lnTo>
                <a:lnTo>
                  <a:pt x="468381" y="1009844"/>
                </a:lnTo>
                <a:lnTo>
                  <a:pt x="469176" y="1069281"/>
                </a:lnTo>
                <a:lnTo>
                  <a:pt x="469049" y="1129312"/>
                </a:lnTo>
                <a:lnTo>
                  <a:pt x="468236" y="1189955"/>
                </a:lnTo>
                <a:lnTo>
                  <a:pt x="466973" y="1251227"/>
                </a:lnTo>
                <a:lnTo>
                  <a:pt x="464752" y="1344350"/>
                </a:lnTo>
                <a:lnTo>
                  <a:pt x="464043" y="1375723"/>
                </a:lnTo>
                <a:lnTo>
                  <a:pt x="463399" y="1407266"/>
                </a:lnTo>
                <a:lnTo>
                  <a:pt x="462848" y="1438982"/>
                </a:lnTo>
                <a:lnTo>
                  <a:pt x="462422" y="1470871"/>
                </a:lnTo>
                <a:lnTo>
                  <a:pt x="462148" y="1502936"/>
                </a:lnTo>
                <a:lnTo>
                  <a:pt x="462179" y="1567602"/>
                </a:lnTo>
                <a:lnTo>
                  <a:pt x="463178" y="1632999"/>
                </a:lnTo>
                <a:lnTo>
                  <a:pt x="465380" y="1699141"/>
                </a:lnTo>
                <a:lnTo>
                  <a:pt x="469022" y="1766046"/>
                </a:lnTo>
                <a:lnTo>
                  <a:pt x="474339" y="1833732"/>
                </a:lnTo>
                <a:lnTo>
                  <a:pt x="481569" y="1902214"/>
                </a:lnTo>
                <a:lnTo>
                  <a:pt x="490947" y="1971509"/>
                </a:lnTo>
                <a:lnTo>
                  <a:pt x="502709" y="2041635"/>
                </a:lnTo>
                <a:lnTo>
                  <a:pt x="517093" y="2112608"/>
                </a:lnTo>
                <a:lnTo>
                  <a:pt x="534332" y="2184445"/>
                </a:lnTo>
                <a:lnTo>
                  <a:pt x="554665" y="2257163"/>
                </a:lnTo>
                <a:lnTo>
                  <a:pt x="566065" y="2293857"/>
                </a:lnTo>
                <a:lnTo>
                  <a:pt x="578327" y="2330778"/>
                </a:lnTo>
                <a:lnTo>
                  <a:pt x="591481" y="2367927"/>
                </a:lnTo>
                <a:lnTo>
                  <a:pt x="605555" y="2405307"/>
                </a:lnTo>
                <a:lnTo>
                  <a:pt x="620579" y="2442920"/>
                </a:lnTo>
                <a:lnTo>
                  <a:pt x="636584" y="2480768"/>
                </a:lnTo>
                <a:lnTo>
                  <a:pt x="653598" y="2518853"/>
                </a:lnTo>
                <a:lnTo>
                  <a:pt x="671650" y="2557177"/>
                </a:lnTo>
                <a:lnTo>
                  <a:pt x="690772" y="2595742"/>
                </a:lnTo>
                <a:lnTo>
                  <a:pt x="710991" y="2634550"/>
                </a:lnTo>
                <a:lnTo>
                  <a:pt x="732338" y="2673604"/>
                </a:lnTo>
                <a:lnTo>
                  <a:pt x="754842" y="2712906"/>
                </a:lnTo>
                <a:lnTo>
                  <a:pt x="778532" y="2752457"/>
                </a:lnTo>
                <a:lnTo>
                  <a:pt x="803439" y="2792259"/>
                </a:lnTo>
                <a:lnTo>
                  <a:pt x="829591" y="2832316"/>
                </a:lnTo>
                <a:lnTo>
                  <a:pt x="836157" y="284196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51766" y="503825"/>
            <a:ext cx="38411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0" dirty="0"/>
              <a:t>Gestión</a:t>
            </a:r>
            <a:r>
              <a:rPr spc="-235" dirty="0"/>
              <a:t> </a:t>
            </a:r>
            <a:r>
              <a:rPr spc="-200" dirty="0"/>
              <a:t>Humana</a:t>
            </a:r>
            <a:r>
              <a:rPr spc="-235" dirty="0"/>
              <a:t> </a:t>
            </a:r>
            <a:r>
              <a:rPr spc="-180" dirty="0"/>
              <a:t>y</a:t>
            </a:r>
            <a:r>
              <a:rPr spc="-229" dirty="0"/>
              <a:t> </a:t>
            </a:r>
            <a:r>
              <a:rPr spc="-105" dirty="0"/>
              <a:t>Activos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8713470" cy="1469390"/>
            <a:chOff x="0" y="0"/>
            <a:chExt cx="8713470" cy="1469390"/>
          </a:xfrm>
        </p:grpSpPr>
        <p:sp>
          <p:nvSpPr>
            <p:cNvPr id="4" name="object 4"/>
            <p:cNvSpPr/>
            <p:nvPr/>
          </p:nvSpPr>
          <p:spPr>
            <a:xfrm>
              <a:off x="430653" y="1017725"/>
              <a:ext cx="8282940" cy="115570"/>
            </a:xfrm>
            <a:custGeom>
              <a:avLst/>
              <a:gdLst/>
              <a:ahLst/>
              <a:cxnLst/>
              <a:rect l="l" t="t" r="r" b="b"/>
              <a:pathLst>
                <a:path w="8282940" h="115569">
                  <a:moveTo>
                    <a:pt x="82826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8282699" y="0"/>
                  </a:lnTo>
                  <a:lnTo>
                    <a:pt x="82826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052830" cy="1469390"/>
            </a:xfrm>
            <a:custGeom>
              <a:avLst/>
              <a:gdLst/>
              <a:ahLst/>
              <a:cxnLst/>
              <a:rect l="l" t="t" r="r" b="b"/>
              <a:pathLst>
                <a:path w="1052830" h="1469390">
                  <a:moveTo>
                    <a:pt x="0" y="1469374"/>
                  </a:moveTo>
                  <a:lnTo>
                    <a:pt x="0" y="0"/>
                  </a:lnTo>
                  <a:lnTo>
                    <a:pt x="1052643" y="0"/>
                  </a:lnTo>
                  <a:lnTo>
                    <a:pt x="1034172" y="19421"/>
                  </a:lnTo>
                  <a:lnTo>
                    <a:pt x="1008409" y="47839"/>
                  </a:lnTo>
                  <a:lnTo>
                    <a:pt x="959963" y="105192"/>
                  </a:lnTo>
                  <a:lnTo>
                    <a:pt x="915345" y="163129"/>
                  </a:lnTo>
                  <a:lnTo>
                    <a:pt x="874224" y="221524"/>
                  </a:lnTo>
                  <a:lnTo>
                    <a:pt x="836267" y="280254"/>
                  </a:lnTo>
                  <a:lnTo>
                    <a:pt x="801142" y="339191"/>
                  </a:lnTo>
                  <a:lnTo>
                    <a:pt x="768519" y="398212"/>
                  </a:lnTo>
                  <a:lnTo>
                    <a:pt x="738065" y="457192"/>
                  </a:lnTo>
                  <a:lnTo>
                    <a:pt x="709448" y="516004"/>
                  </a:lnTo>
                  <a:lnTo>
                    <a:pt x="682337" y="574524"/>
                  </a:lnTo>
                  <a:lnTo>
                    <a:pt x="656399" y="632626"/>
                  </a:lnTo>
                  <a:lnTo>
                    <a:pt x="631304" y="690187"/>
                  </a:lnTo>
                  <a:lnTo>
                    <a:pt x="594513" y="775235"/>
                  </a:lnTo>
                  <a:lnTo>
                    <a:pt x="582311" y="803178"/>
                  </a:lnTo>
                  <a:lnTo>
                    <a:pt x="557751" y="858360"/>
                  </a:lnTo>
                  <a:lnTo>
                    <a:pt x="532705" y="912498"/>
                  </a:lnTo>
                  <a:lnTo>
                    <a:pt x="506843" y="965467"/>
                  </a:lnTo>
                  <a:lnTo>
                    <a:pt x="479832" y="1017143"/>
                  </a:lnTo>
                  <a:lnTo>
                    <a:pt x="451340" y="1067400"/>
                  </a:lnTo>
                  <a:lnTo>
                    <a:pt x="421035" y="1116114"/>
                  </a:lnTo>
                  <a:lnTo>
                    <a:pt x="388587" y="1163158"/>
                  </a:lnTo>
                  <a:lnTo>
                    <a:pt x="353662" y="1208407"/>
                  </a:lnTo>
                  <a:lnTo>
                    <a:pt x="315930" y="1251738"/>
                  </a:lnTo>
                  <a:lnTo>
                    <a:pt x="275058" y="1293023"/>
                  </a:lnTo>
                  <a:lnTo>
                    <a:pt x="230715" y="1332139"/>
                  </a:lnTo>
                  <a:lnTo>
                    <a:pt x="182569" y="1368960"/>
                  </a:lnTo>
                  <a:lnTo>
                    <a:pt x="130288" y="1403360"/>
                  </a:lnTo>
                  <a:lnTo>
                    <a:pt x="73539" y="1435215"/>
                  </a:lnTo>
                  <a:lnTo>
                    <a:pt x="11993" y="1464400"/>
                  </a:lnTo>
                  <a:lnTo>
                    <a:pt x="0" y="1469374"/>
                  </a:lnTo>
                  <a:close/>
                </a:path>
              </a:pathLst>
            </a:custGeom>
            <a:solidFill>
              <a:srgbClr val="FA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05000" y="1552096"/>
            <a:ext cx="3484879" cy="1971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05765">
              <a:lnSpc>
                <a:spcPct val="114999"/>
              </a:lnSpc>
              <a:spcBef>
                <a:spcPts val="100"/>
              </a:spcBef>
            </a:pPr>
            <a:r>
              <a:rPr sz="1600" b="1" spc="-100" dirty="0">
                <a:latin typeface="Trebuchet MS"/>
                <a:cs typeface="Trebuchet MS"/>
              </a:rPr>
              <a:t>Nivel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de</a:t>
            </a:r>
            <a:r>
              <a:rPr sz="1600" b="1" spc="-110" dirty="0">
                <a:latin typeface="Trebuchet MS"/>
                <a:cs typeface="Trebuchet MS"/>
              </a:rPr>
              <a:t> </a:t>
            </a:r>
            <a:r>
              <a:rPr sz="1600" b="1" spc="-135" dirty="0">
                <a:latin typeface="Trebuchet MS"/>
                <a:cs typeface="Trebuchet MS"/>
              </a:rPr>
              <a:t>madurez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-90" dirty="0">
                <a:latin typeface="Trebuchet MS"/>
                <a:cs typeface="Trebuchet MS"/>
              </a:rPr>
              <a:t>Gestión</a:t>
            </a:r>
            <a:r>
              <a:rPr sz="1600" b="1" spc="-110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de</a:t>
            </a:r>
            <a:r>
              <a:rPr sz="1600" b="1" spc="-110" dirty="0">
                <a:latin typeface="Trebuchet MS"/>
                <a:cs typeface="Trebuchet MS"/>
              </a:rPr>
              <a:t> </a:t>
            </a:r>
            <a:r>
              <a:rPr sz="1600" b="1" spc="-70" dirty="0">
                <a:latin typeface="Trebuchet MS"/>
                <a:cs typeface="Trebuchet MS"/>
              </a:rPr>
              <a:t>Activos </a:t>
            </a:r>
            <a:r>
              <a:rPr sz="1600" b="1" spc="-80" dirty="0">
                <a:latin typeface="Trebuchet MS"/>
                <a:cs typeface="Trebuchet MS"/>
              </a:rPr>
              <a:t>calidad</a:t>
            </a:r>
            <a:r>
              <a:rPr sz="1600" b="1" spc="-120" dirty="0">
                <a:latin typeface="Trebuchet MS"/>
                <a:cs typeface="Trebuchet MS"/>
              </a:rPr>
              <a:t> </a:t>
            </a:r>
            <a:r>
              <a:rPr sz="1600" b="1" spc="-110" dirty="0">
                <a:latin typeface="Trebuchet MS"/>
                <a:cs typeface="Trebuchet MS"/>
              </a:rPr>
              <a:t>mínima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-100" dirty="0">
                <a:latin typeface="Trebuchet MS"/>
                <a:cs typeface="Trebuchet MS"/>
              </a:rPr>
              <a:t>de</a:t>
            </a:r>
            <a:r>
              <a:rPr sz="1600" b="1" spc="-120" dirty="0">
                <a:latin typeface="Trebuchet MS"/>
                <a:cs typeface="Trebuchet MS"/>
              </a:rPr>
              <a:t> </a:t>
            </a:r>
            <a:r>
              <a:rPr sz="1600" b="1" spc="-45" dirty="0">
                <a:latin typeface="Trebuchet MS"/>
                <a:cs typeface="Trebuchet MS"/>
              </a:rPr>
              <a:t>ISO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-20" dirty="0">
                <a:latin typeface="Trebuchet MS"/>
                <a:cs typeface="Trebuchet MS"/>
              </a:rPr>
              <a:t>55001</a:t>
            </a:r>
            <a:endParaRPr sz="16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1240"/>
              </a:spcBef>
            </a:pPr>
            <a:r>
              <a:rPr sz="1400" spc="-60" dirty="0">
                <a:latin typeface="Trebuchet MS"/>
                <a:cs typeface="Trebuchet MS"/>
              </a:rPr>
              <a:t>Respecto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nivel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madurez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sistema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 </a:t>
            </a:r>
            <a:r>
              <a:rPr sz="1400" spc="-60" dirty="0">
                <a:latin typeface="Trebuchet MS"/>
                <a:cs typeface="Trebuchet MS"/>
              </a:rPr>
              <a:t>Gestión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Activos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EMCALI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acuerdo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el </a:t>
            </a:r>
            <a:r>
              <a:rPr sz="1400" spc="-50" dirty="0">
                <a:latin typeface="Trebuchet MS"/>
                <a:cs typeface="Trebuchet MS"/>
              </a:rPr>
              <a:t>diagnóstico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hecho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evidenció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EMCALI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se </a:t>
            </a:r>
            <a:r>
              <a:rPr sz="1400" spc="-75" dirty="0">
                <a:latin typeface="Trebuchet MS"/>
                <a:cs typeface="Trebuchet MS"/>
              </a:rPr>
              <a:t>encuentra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55" dirty="0">
                <a:latin typeface="Trebuchet MS"/>
                <a:cs typeface="Trebuchet MS"/>
              </a:rPr>
              <a:t>1,63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respecto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meta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3,00 </a:t>
            </a:r>
            <a:r>
              <a:rPr sz="1400" spc="-55" dirty="0">
                <a:latin typeface="Trebuchet MS"/>
                <a:cs typeface="Trebuchet MS"/>
              </a:rPr>
              <a:t>planeada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para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año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2023.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2159277"/>
            <a:ext cx="4012565" cy="115570"/>
          </a:xfrm>
          <a:custGeom>
            <a:avLst/>
            <a:gdLst/>
            <a:ahLst/>
            <a:cxnLst/>
            <a:rect l="l" t="t" r="r" b="b"/>
            <a:pathLst>
              <a:path w="4012565" h="115569">
                <a:moveTo>
                  <a:pt x="4012530" y="115199"/>
                </a:moveTo>
                <a:lnTo>
                  <a:pt x="0" y="115199"/>
                </a:lnTo>
                <a:lnTo>
                  <a:pt x="0" y="0"/>
                </a:lnTo>
                <a:lnTo>
                  <a:pt x="4012530" y="0"/>
                </a:lnTo>
                <a:lnTo>
                  <a:pt x="4012530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35224" y="2159262"/>
            <a:ext cx="4408805" cy="115570"/>
          </a:xfrm>
          <a:custGeom>
            <a:avLst/>
            <a:gdLst/>
            <a:ahLst/>
            <a:cxnLst/>
            <a:rect l="l" t="t" r="r" b="b"/>
            <a:pathLst>
              <a:path w="4408805" h="115569">
                <a:moveTo>
                  <a:pt x="0" y="0"/>
                </a:moveTo>
                <a:lnTo>
                  <a:pt x="4408774" y="0"/>
                </a:lnTo>
                <a:lnTo>
                  <a:pt x="4408774" y="115199"/>
                </a:lnTo>
                <a:lnTo>
                  <a:pt x="0" y="115199"/>
                </a:lnTo>
                <a:lnTo>
                  <a:pt x="0" y="0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50625" y="2347349"/>
            <a:ext cx="3418204" cy="1995805"/>
          </a:xfrm>
          <a:custGeom>
            <a:avLst/>
            <a:gdLst/>
            <a:ahLst/>
            <a:cxnLst/>
            <a:rect l="l" t="t" r="r" b="b"/>
            <a:pathLst>
              <a:path w="3418204" h="1995804">
                <a:moveTo>
                  <a:pt x="3217602" y="1995599"/>
                </a:moveTo>
                <a:lnTo>
                  <a:pt x="200597" y="1995599"/>
                </a:lnTo>
                <a:lnTo>
                  <a:pt x="154602" y="1990302"/>
                </a:lnTo>
                <a:lnTo>
                  <a:pt x="112379" y="1975211"/>
                </a:lnTo>
                <a:lnTo>
                  <a:pt x="75133" y="1951530"/>
                </a:lnTo>
                <a:lnTo>
                  <a:pt x="44068" y="1920466"/>
                </a:lnTo>
                <a:lnTo>
                  <a:pt x="20388" y="1883220"/>
                </a:lnTo>
                <a:lnTo>
                  <a:pt x="5297" y="1840997"/>
                </a:lnTo>
                <a:lnTo>
                  <a:pt x="0" y="1795002"/>
                </a:lnTo>
                <a:lnTo>
                  <a:pt x="0" y="200597"/>
                </a:lnTo>
                <a:lnTo>
                  <a:pt x="5297" y="154602"/>
                </a:lnTo>
                <a:lnTo>
                  <a:pt x="20388" y="112379"/>
                </a:lnTo>
                <a:lnTo>
                  <a:pt x="44068" y="75134"/>
                </a:lnTo>
                <a:lnTo>
                  <a:pt x="75133" y="44069"/>
                </a:lnTo>
                <a:lnTo>
                  <a:pt x="112379" y="20388"/>
                </a:lnTo>
                <a:lnTo>
                  <a:pt x="154602" y="5297"/>
                </a:lnTo>
                <a:lnTo>
                  <a:pt x="200597" y="0"/>
                </a:lnTo>
                <a:lnTo>
                  <a:pt x="3217602" y="0"/>
                </a:lnTo>
                <a:lnTo>
                  <a:pt x="3256919" y="3890"/>
                </a:lnTo>
                <a:lnTo>
                  <a:pt x="3294367" y="15269"/>
                </a:lnTo>
                <a:lnTo>
                  <a:pt x="3328893" y="33702"/>
                </a:lnTo>
                <a:lnTo>
                  <a:pt x="3359445" y="58753"/>
                </a:lnTo>
                <a:lnTo>
                  <a:pt x="3384497" y="89305"/>
                </a:lnTo>
                <a:lnTo>
                  <a:pt x="3402930" y="123832"/>
                </a:lnTo>
                <a:lnTo>
                  <a:pt x="3414309" y="161280"/>
                </a:lnTo>
                <a:lnTo>
                  <a:pt x="3418199" y="200597"/>
                </a:lnTo>
                <a:lnTo>
                  <a:pt x="3418199" y="1795002"/>
                </a:lnTo>
                <a:lnTo>
                  <a:pt x="3412902" y="1840997"/>
                </a:lnTo>
                <a:lnTo>
                  <a:pt x="3397810" y="1883220"/>
                </a:lnTo>
                <a:lnTo>
                  <a:pt x="3374130" y="1920466"/>
                </a:lnTo>
                <a:lnTo>
                  <a:pt x="3343065" y="1951530"/>
                </a:lnTo>
                <a:lnTo>
                  <a:pt x="3305819" y="1975211"/>
                </a:lnTo>
                <a:lnTo>
                  <a:pt x="3263597" y="1990302"/>
                </a:lnTo>
                <a:lnTo>
                  <a:pt x="3217602" y="19955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723650" y="1552095"/>
            <a:ext cx="3197860" cy="2697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67359">
              <a:lnSpc>
                <a:spcPct val="114999"/>
              </a:lnSpc>
              <a:spcBef>
                <a:spcPts val="100"/>
              </a:spcBef>
            </a:pPr>
            <a:r>
              <a:rPr sz="1600" b="1" spc="-80" dirty="0">
                <a:latin typeface="Trebuchet MS"/>
                <a:cs typeface="Trebuchet MS"/>
              </a:rPr>
              <a:t>Logros</a:t>
            </a:r>
            <a:r>
              <a:rPr sz="1600" b="1" spc="-125" dirty="0">
                <a:latin typeface="Trebuchet MS"/>
                <a:cs typeface="Trebuchet MS"/>
              </a:rPr>
              <a:t> </a:t>
            </a:r>
            <a:r>
              <a:rPr sz="1600" b="1" spc="-75" dirty="0">
                <a:latin typeface="Trebuchet MS"/>
                <a:cs typeface="Trebuchet MS"/>
              </a:rPr>
              <a:t>del</a:t>
            </a:r>
            <a:r>
              <a:rPr sz="1600" b="1" spc="-120" dirty="0">
                <a:latin typeface="Trebuchet MS"/>
                <a:cs typeface="Trebuchet MS"/>
              </a:rPr>
              <a:t> </a:t>
            </a:r>
            <a:r>
              <a:rPr sz="1600" b="1" spc="-85" dirty="0">
                <a:latin typeface="Trebuchet MS"/>
                <a:cs typeface="Trebuchet MS"/>
              </a:rPr>
              <a:t>SIGA</a:t>
            </a:r>
            <a:r>
              <a:rPr sz="1600" b="1" spc="-120" dirty="0">
                <a:latin typeface="Trebuchet MS"/>
                <a:cs typeface="Trebuchet MS"/>
              </a:rPr>
              <a:t> </a:t>
            </a:r>
            <a:r>
              <a:rPr sz="1600" b="1" spc="-105" dirty="0">
                <a:latin typeface="Trebuchet MS"/>
                <a:cs typeface="Trebuchet MS"/>
              </a:rPr>
              <a:t>Reconocimiento </a:t>
            </a:r>
            <a:r>
              <a:rPr sz="1600" b="1" spc="-140" dirty="0">
                <a:latin typeface="Trebuchet MS"/>
                <a:cs typeface="Trebuchet MS"/>
              </a:rPr>
              <a:t>CREG</a:t>
            </a:r>
            <a:r>
              <a:rPr sz="1600" b="1" spc="-130" dirty="0">
                <a:latin typeface="Trebuchet MS"/>
                <a:cs typeface="Trebuchet MS"/>
              </a:rPr>
              <a:t> </a:t>
            </a:r>
            <a:r>
              <a:rPr sz="1600" b="1" spc="-120" dirty="0">
                <a:latin typeface="Trebuchet MS"/>
                <a:cs typeface="Trebuchet MS"/>
              </a:rPr>
              <a:t>con</a:t>
            </a:r>
            <a:r>
              <a:rPr sz="1600" b="1" spc="-130" dirty="0">
                <a:latin typeface="Trebuchet MS"/>
                <a:cs typeface="Trebuchet MS"/>
              </a:rPr>
              <a:t> </a:t>
            </a:r>
            <a:r>
              <a:rPr sz="1600" b="1" spc="-65" dirty="0">
                <a:latin typeface="Trebuchet MS"/>
                <a:cs typeface="Trebuchet MS"/>
              </a:rPr>
              <a:t>la</a:t>
            </a:r>
            <a:r>
              <a:rPr sz="1600" b="1" spc="-125" dirty="0">
                <a:latin typeface="Trebuchet MS"/>
                <a:cs typeface="Trebuchet MS"/>
              </a:rPr>
              <a:t> </a:t>
            </a:r>
            <a:r>
              <a:rPr sz="1600" b="1" spc="-30" dirty="0">
                <a:latin typeface="Trebuchet MS"/>
                <a:cs typeface="Trebuchet MS"/>
              </a:rPr>
              <a:t>Certificación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85"/>
              </a:spcBef>
            </a:pPr>
            <a:endParaRPr sz="1600">
              <a:latin typeface="Trebuchet MS"/>
              <a:cs typeface="Trebuchet MS"/>
            </a:endParaRPr>
          </a:p>
          <a:p>
            <a:pPr marL="528320" marR="90805" indent="-328295">
              <a:lnSpc>
                <a:spcPct val="101000"/>
              </a:lnSpc>
              <a:spcBef>
                <a:spcPts val="5"/>
              </a:spcBef>
              <a:buFont typeface="Microsoft Sans Serif"/>
              <a:buChar char="●"/>
              <a:tabLst>
                <a:tab pos="528320" algn="l"/>
              </a:tabLst>
            </a:pPr>
            <a:r>
              <a:rPr sz="1300" spc="-85" dirty="0">
                <a:latin typeface="Trebuchet MS"/>
                <a:cs typeface="Trebuchet MS"/>
              </a:rPr>
              <a:t>La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110" dirty="0">
                <a:latin typeface="Trebuchet MS"/>
                <a:cs typeface="Trebuchet MS"/>
              </a:rPr>
              <a:t>CREG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reconoce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a</a:t>
            </a:r>
            <a:r>
              <a:rPr sz="1300" spc="-65" dirty="0">
                <a:latin typeface="Trebuchet MS"/>
                <a:cs typeface="Trebuchet MS"/>
              </a:rPr>
              <a:t> SIGA como </a:t>
            </a:r>
            <a:r>
              <a:rPr sz="1300" spc="-25" dirty="0">
                <a:latin typeface="Trebuchet MS"/>
                <a:cs typeface="Trebuchet MS"/>
              </a:rPr>
              <a:t>una </a:t>
            </a:r>
            <a:r>
              <a:rPr sz="1300" spc="-55" dirty="0">
                <a:latin typeface="Trebuchet MS"/>
                <a:cs typeface="Trebuchet MS"/>
              </a:rPr>
              <a:t>Unidad</a:t>
            </a:r>
            <a:r>
              <a:rPr sz="1300" spc="-2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Constructiva</a:t>
            </a:r>
            <a:r>
              <a:rPr sz="1300" spc="-2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Especial</a:t>
            </a:r>
            <a:r>
              <a:rPr sz="1300" spc="-25" dirty="0">
                <a:latin typeface="Trebuchet MS"/>
                <a:cs typeface="Trebuchet MS"/>
              </a:rPr>
              <a:t> </a:t>
            </a:r>
            <a:r>
              <a:rPr sz="1300" spc="-85" dirty="0">
                <a:latin typeface="Trebuchet MS"/>
                <a:cs typeface="Trebuchet MS"/>
              </a:rPr>
              <a:t>(NOP56), </a:t>
            </a:r>
            <a:r>
              <a:rPr sz="1300" spc="-45" dirty="0">
                <a:latin typeface="Trebuchet MS"/>
                <a:cs typeface="Trebuchet MS"/>
              </a:rPr>
              <a:t>lo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que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significa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un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ingreso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anual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de</a:t>
            </a:r>
            <a:endParaRPr sz="1300">
              <a:latin typeface="Trebuchet MS"/>
              <a:cs typeface="Trebuchet MS"/>
            </a:endParaRPr>
          </a:p>
          <a:p>
            <a:pPr marL="528320">
              <a:lnSpc>
                <a:spcPct val="100000"/>
              </a:lnSpc>
              <a:spcBef>
                <a:spcPts val="15"/>
              </a:spcBef>
            </a:pPr>
            <a:r>
              <a:rPr sz="1300" spc="-100" dirty="0">
                <a:latin typeface="Trebuchet MS"/>
                <a:cs typeface="Trebuchet MS"/>
              </a:rPr>
              <a:t>$1.029.500.000</a:t>
            </a:r>
            <a:r>
              <a:rPr sz="1300" spc="-3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vía</a:t>
            </a:r>
            <a:r>
              <a:rPr sz="1300" spc="-3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tarifa.</a:t>
            </a:r>
            <a:endParaRPr sz="1300">
              <a:latin typeface="Trebuchet MS"/>
              <a:cs typeface="Trebuchet MS"/>
            </a:endParaRPr>
          </a:p>
          <a:p>
            <a:pPr marL="528320" marR="5080" indent="-328295">
              <a:lnSpc>
                <a:spcPct val="101000"/>
              </a:lnSpc>
              <a:buFont typeface="Microsoft Sans Serif"/>
              <a:buChar char="●"/>
              <a:tabLst>
                <a:tab pos="528320" algn="l"/>
              </a:tabLst>
            </a:pPr>
            <a:r>
              <a:rPr sz="1300" spc="-50" dirty="0">
                <a:latin typeface="Trebuchet MS"/>
                <a:cs typeface="Trebuchet MS"/>
              </a:rPr>
              <a:t>Resolución</a:t>
            </a:r>
            <a:r>
              <a:rPr sz="1300" spc="-30" dirty="0">
                <a:latin typeface="Trebuchet MS"/>
                <a:cs typeface="Trebuchet MS"/>
              </a:rPr>
              <a:t> </a:t>
            </a:r>
            <a:r>
              <a:rPr sz="1300" spc="-85" dirty="0">
                <a:latin typeface="Trebuchet MS"/>
                <a:cs typeface="Trebuchet MS"/>
              </a:rPr>
              <a:t>CREG-</a:t>
            </a:r>
            <a:r>
              <a:rPr sz="1300" spc="-120" dirty="0">
                <a:latin typeface="Trebuchet MS"/>
                <a:cs typeface="Trebuchet MS"/>
              </a:rPr>
              <a:t>015-</a:t>
            </a:r>
            <a:r>
              <a:rPr sz="1300" spc="-105" dirty="0">
                <a:latin typeface="Trebuchet MS"/>
                <a:cs typeface="Trebuchet MS"/>
              </a:rPr>
              <a:t>2018</a:t>
            </a:r>
            <a:r>
              <a:rPr sz="1300" spc="-2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al</a:t>
            </a:r>
            <a:r>
              <a:rPr sz="1300" spc="-2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obtener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la </a:t>
            </a:r>
            <a:r>
              <a:rPr sz="1300" spc="-75" dirty="0">
                <a:latin typeface="Trebuchet MS"/>
                <a:cs typeface="Trebuchet MS"/>
              </a:rPr>
              <a:t>certificación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110" dirty="0">
                <a:latin typeface="Trebuchet MS"/>
                <a:cs typeface="Trebuchet MS"/>
              </a:rPr>
              <a:t>CREG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otorga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un </a:t>
            </a:r>
            <a:r>
              <a:rPr sz="1300" spc="-65" dirty="0">
                <a:latin typeface="Trebuchet MS"/>
                <a:cs typeface="Trebuchet MS"/>
              </a:rPr>
              <a:t>reconocimiento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cinco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00" dirty="0">
                <a:latin typeface="Trebuchet MS"/>
                <a:cs typeface="Trebuchet MS"/>
              </a:rPr>
              <a:t>(5)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años </a:t>
            </a:r>
            <a:r>
              <a:rPr sz="1300" spc="-55" dirty="0">
                <a:latin typeface="Trebuchet MS"/>
                <a:cs typeface="Trebuchet MS"/>
              </a:rPr>
              <a:t>adicionales </a:t>
            </a:r>
            <a:r>
              <a:rPr sz="1300" spc="-60" dirty="0">
                <a:latin typeface="Trebuchet MS"/>
                <a:cs typeface="Trebuchet MS"/>
              </a:rPr>
              <a:t>vía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95" dirty="0">
                <a:latin typeface="Trebuchet MS"/>
                <a:cs typeface="Trebuchet MS"/>
              </a:rPr>
              <a:t>tarifa,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lo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que </a:t>
            </a:r>
            <a:r>
              <a:rPr sz="1300" spc="-10" dirty="0">
                <a:latin typeface="Trebuchet MS"/>
                <a:cs typeface="Trebuchet MS"/>
              </a:rPr>
              <a:t>significa </a:t>
            </a:r>
            <a:r>
              <a:rPr sz="1300" spc="-40" dirty="0">
                <a:latin typeface="Trebuchet MS"/>
                <a:cs typeface="Trebuchet MS"/>
              </a:rPr>
              <a:t>un</a:t>
            </a:r>
            <a:r>
              <a:rPr sz="1300" spc="-65" dirty="0">
                <a:latin typeface="Trebuchet MS"/>
                <a:cs typeface="Trebuchet MS"/>
              </a:rPr>
              <a:t> valor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105" dirty="0">
                <a:latin typeface="Trebuchet MS"/>
                <a:cs typeface="Trebuchet MS"/>
              </a:rPr>
              <a:t>33.865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millones.</a:t>
            </a:r>
            <a:endParaRPr sz="1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5764">
              <a:lnSpc>
                <a:spcPct val="100000"/>
              </a:lnSpc>
              <a:spcBef>
                <a:spcPts val="100"/>
              </a:spcBef>
            </a:pPr>
            <a:r>
              <a:rPr spc="-175" dirty="0"/>
              <a:t>Abastecimiento</a:t>
            </a:r>
            <a:r>
              <a:rPr spc="-140" dirty="0"/>
              <a:t> </a:t>
            </a:r>
            <a:r>
              <a:rPr spc="-130" dirty="0"/>
              <a:t>empresarial</a:t>
            </a:r>
          </a:p>
        </p:txBody>
      </p:sp>
      <p:sp>
        <p:nvSpPr>
          <p:cNvPr id="3" name="object 3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731468"/>
            <a:ext cx="1079500" cy="2412365"/>
          </a:xfrm>
          <a:custGeom>
            <a:avLst/>
            <a:gdLst/>
            <a:ahLst/>
            <a:cxnLst/>
            <a:rect l="l" t="t" r="r" b="b"/>
            <a:pathLst>
              <a:path w="1079500" h="2412365">
                <a:moveTo>
                  <a:pt x="1017309" y="2412031"/>
                </a:moveTo>
                <a:lnTo>
                  <a:pt x="0" y="2412031"/>
                </a:lnTo>
                <a:lnTo>
                  <a:pt x="0" y="1386"/>
                </a:lnTo>
                <a:lnTo>
                  <a:pt x="10534" y="0"/>
                </a:lnTo>
                <a:lnTo>
                  <a:pt x="17411" y="47974"/>
                </a:lnTo>
                <a:lnTo>
                  <a:pt x="25226" y="94675"/>
                </a:lnTo>
                <a:lnTo>
                  <a:pt x="33946" y="140135"/>
                </a:lnTo>
                <a:lnTo>
                  <a:pt x="43542" y="184387"/>
                </a:lnTo>
                <a:lnTo>
                  <a:pt x="53982" y="227461"/>
                </a:lnTo>
                <a:lnTo>
                  <a:pt x="65237" y="269392"/>
                </a:lnTo>
                <a:lnTo>
                  <a:pt x="77276" y="310209"/>
                </a:lnTo>
                <a:lnTo>
                  <a:pt x="90067" y="349947"/>
                </a:lnTo>
                <a:lnTo>
                  <a:pt x="103582" y="388635"/>
                </a:lnTo>
                <a:lnTo>
                  <a:pt x="117787" y="426308"/>
                </a:lnTo>
                <a:lnTo>
                  <a:pt x="132655" y="462996"/>
                </a:lnTo>
                <a:lnTo>
                  <a:pt x="148152" y="498732"/>
                </a:lnTo>
                <a:lnTo>
                  <a:pt x="164250" y="533547"/>
                </a:lnTo>
                <a:lnTo>
                  <a:pt x="198124" y="600546"/>
                </a:lnTo>
                <a:lnTo>
                  <a:pt x="234030" y="664250"/>
                </a:lnTo>
                <a:lnTo>
                  <a:pt x="271724" y="724914"/>
                </a:lnTo>
                <a:lnTo>
                  <a:pt x="310962" y="782795"/>
                </a:lnTo>
                <a:lnTo>
                  <a:pt x="351498" y="838150"/>
                </a:lnTo>
                <a:lnTo>
                  <a:pt x="393088" y="891235"/>
                </a:lnTo>
                <a:lnTo>
                  <a:pt x="435486" y="942307"/>
                </a:lnTo>
                <a:lnTo>
                  <a:pt x="478448" y="991623"/>
                </a:lnTo>
                <a:lnTo>
                  <a:pt x="521730" y="1039438"/>
                </a:lnTo>
                <a:lnTo>
                  <a:pt x="586715" y="1108910"/>
                </a:lnTo>
                <a:lnTo>
                  <a:pt x="693150" y="1220830"/>
                </a:lnTo>
                <a:lnTo>
                  <a:pt x="713880" y="1242922"/>
                </a:lnTo>
                <a:lnTo>
                  <a:pt x="754540" y="1287073"/>
                </a:lnTo>
                <a:lnTo>
                  <a:pt x="793928" y="1331391"/>
                </a:lnTo>
                <a:lnTo>
                  <a:pt x="831798" y="1376133"/>
                </a:lnTo>
                <a:lnTo>
                  <a:pt x="867907" y="1421555"/>
                </a:lnTo>
                <a:lnTo>
                  <a:pt x="902009" y="1467915"/>
                </a:lnTo>
                <a:lnTo>
                  <a:pt x="933859" y="1515468"/>
                </a:lnTo>
                <a:lnTo>
                  <a:pt x="963212" y="1564471"/>
                </a:lnTo>
                <a:lnTo>
                  <a:pt x="989824" y="1615181"/>
                </a:lnTo>
                <a:lnTo>
                  <a:pt x="1013451" y="1667854"/>
                </a:lnTo>
                <a:lnTo>
                  <a:pt x="1033846" y="1722746"/>
                </a:lnTo>
                <a:lnTo>
                  <a:pt x="1050765" y="1780115"/>
                </a:lnTo>
                <a:lnTo>
                  <a:pt x="1063964" y="1840217"/>
                </a:lnTo>
                <a:lnTo>
                  <a:pt x="1073197" y="1903308"/>
                </a:lnTo>
                <a:lnTo>
                  <a:pt x="1078220" y="1969645"/>
                </a:lnTo>
                <a:lnTo>
                  <a:pt x="1079076" y="2004110"/>
                </a:lnTo>
                <a:lnTo>
                  <a:pt x="1078788" y="2039484"/>
                </a:lnTo>
                <a:lnTo>
                  <a:pt x="1074656" y="2113082"/>
                </a:lnTo>
                <a:lnTo>
                  <a:pt x="1070751" y="2151371"/>
                </a:lnTo>
                <a:lnTo>
                  <a:pt x="1065579" y="2190696"/>
                </a:lnTo>
                <a:lnTo>
                  <a:pt x="1059109" y="2231089"/>
                </a:lnTo>
                <a:lnTo>
                  <a:pt x="1051312" y="2272581"/>
                </a:lnTo>
                <a:lnTo>
                  <a:pt x="1042156" y="2315206"/>
                </a:lnTo>
                <a:lnTo>
                  <a:pt x="1031611" y="2358996"/>
                </a:lnTo>
                <a:lnTo>
                  <a:pt x="1019646" y="2403981"/>
                </a:lnTo>
                <a:lnTo>
                  <a:pt x="1017309" y="2412031"/>
                </a:lnTo>
                <a:close/>
              </a:path>
            </a:pathLst>
          </a:custGeom>
          <a:solidFill>
            <a:srgbClr val="FA1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55275" y="2497350"/>
            <a:ext cx="3311525" cy="1261110"/>
          </a:xfrm>
          <a:custGeom>
            <a:avLst/>
            <a:gdLst/>
            <a:ahLst/>
            <a:cxnLst/>
            <a:rect l="l" t="t" r="r" b="b"/>
            <a:pathLst>
              <a:path w="3311525" h="1261110">
                <a:moveTo>
                  <a:pt x="3184684" y="1260599"/>
                </a:moveTo>
                <a:lnTo>
                  <a:pt x="126715" y="1260599"/>
                </a:lnTo>
                <a:lnTo>
                  <a:pt x="77392" y="1250642"/>
                </a:lnTo>
                <a:lnTo>
                  <a:pt x="37114" y="1223485"/>
                </a:lnTo>
                <a:lnTo>
                  <a:pt x="9957" y="1183207"/>
                </a:lnTo>
                <a:lnTo>
                  <a:pt x="0" y="1133884"/>
                </a:lnTo>
                <a:lnTo>
                  <a:pt x="0" y="126715"/>
                </a:lnTo>
                <a:lnTo>
                  <a:pt x="9957" y="77392"/>
                </a:lnTo>
                <a:lnTo>
                  <a:pt x="37114" y="37114"/>
                </a:lnTo>
                <a:lnTo>
                  <a:pt x="77392" y="9957"/>
                </a:lnTo>
                <a:lnTo>
                  <a:pt x="126715" y="0"/>
                </a:lnTo>
                <a:lnTo>
                  <a:pt x="3184684" y="0"/>
                </a:lnTo>
                <a:lnTo>
                  <a:pt x="3233176" y="9645"/>
                </a:lnTo>
                <a:lnTo>
                  <a:pt x="3274285" y="37113"/>
                </a:lnTo>
                <a:lnTo>
                  <a:pt x="3301754" y="78223"/>
                </a:lnTo>
                <a:lnTo>
                  <a:pt x="3311399" y="126715"/>
                </a:lnTo>
                <a:lnTo>
                  <a:pt x="3311399" y="1133884"/>
                </a:lnTo>
                <a:lnTo>
                  <a:pt x="3301442" y="1183207"/>
                </a:lnTo>
                <a:lnTo>
                  <a:pt x="3274285" y="1223485"/>
                </a:lnTo>
                <a:lnTo>
                  <a:pt x="3234007" y="1250642"/>
                </a:lnTo>
                <a:lnTo>
                  <a:pt x="3184684" y="12605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74899" y="1450434"/>
            <a:ext cx="3089275" cy="2181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100"/>
              </a:spcBef>
            </a:pPr>
            <a:r>
              <a:rPr sz="1600" b="1" spc="-90" dirty="0">
                <a:latin typeface="Trebuchet MS"/>
                <a:cs typeface="Trebuchet MS"/>
              </a:rPr>
              <a:t>Gestión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-120" dirty="0">
                <a:latin typeface="Trebuchet MS"/>
                <a:cs typeface="Trebuchet MS"/>
              </a:rPr>
              <a:t>con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-45" dirty="0">
                <a:latin typeface="Trebuchet MS"/>
                <a:cs typeface="Trebuchet MS"/>
              </a:rPr>
              <a:t>las</a:t>
            </a:r>
            <a:r>
              <a:rPr sz="1600" b="1" spc="-110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Gerencias</a:t>
            </a:r>
            <a:endParaRPr sz="1600">
              <a:latin typeface="Trebuchet MS"/>
              <a:cs typeface="Trebuchet MS"/>
            </a:endParaRPr>
          </a:p>
          <a:p>
            <a:pPr marL="12700" marR="213995">
              <a:lnSpc>
                <a:spcPct val="114999"/>
              </a:lnSpc>
              <a:spcBef>
                <a:spcPts val="1200"/>
              </a:spcBef>
            </a:pPr>
            <a:r>
              <a:rPr sz="1400" spc="-80" dirty="0">
                <a:latin typeface="Trebuchet MS"/>
                <a:cs typeface="Trebuchet MS"/>
              </a:rPr>
              <a:t>Creación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enlaces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mesas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trabajo </a:t>
            </a:r>
            <a:r>
              <a:rPr sz="1400" spc="-80" dirty="0">
                <a:latin typeface="Trebuchet MS"/>
                <a:cs typeface="Trebuchet MS"/>
              </a:rPr>
              <a:t>entre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120" dirty="0">
                <a:latin typeface="Trebuchet MS"/>
                <a:cs typeface="Trebuchet MS"/>
              </a:rPr>
              <a:t>GAE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Gerencias.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5"/>
              </a:spcBef>
            </a:pPr>
            <a:endParaRPr sz="1400">
              <a:latin typeface="Trebuchet MS"/>
              <a:cs typeface="Trebuchet MS"/>
            </a:endParaRPr>
          </a:p>
          <a:p>
            <a:pPr marL="560070" indent="-328295">
              <a:lnSpc>
                <a:spcPct val="100000"/>
              </a:lnSpc>
              <a:buFont typeface="Microsoft Sans Serif"/>
              <a:buChar char="●"/>
              <a:tabLst>
                <a:tab pos="560070" algn="l"/>
              </a:tabLst>
            </a:pPr>
            <a:r>
              <a:rPr sz="1300" spc="-60" dirty="0">
                <a:latin typeface="Trebuchet MS"/>
                <a:cs typeface="Trebuchet MS"/>
              </a:rPr>
              <a:t>Seguimiento</a:t>
            </a:r>
            <a:r>
              <a:rPr sz="1300" spc="-55" dirty="0">
                <a:latin typeface="Trebuchet MS"/>
                <a:cs typeface="Trebuchet MS"/>
              </a:rPr>
              <a:t> a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contratación</a:t>
            </a:r>
            <a:endParaRPr sz="1300">
              <a:latin typeface="Trebuchet MS"/>
              <a:cs typeface="Trebuchet MS"/>
            </a:endParaRPr>
          </a:p>
          <a:p>
            <a:pPr marL="560070" indent="-328295">
              <a:lnSpc>
                <a:spcPct val="100000"/>
              </a:lnSpc>
              <a:spcBef>
                <a:spcPts val="15"/>
              </a:spcBef>
              <a:buFont typeface="Microsoft Sans Serif"/>
              <a:buChar char="●"/>
              <a:tabLst>
                <a:tab pos="560070" algn="l"/>
              </a:tabLst>
            </a:pPr>
            <a:r>
              <a:rPr sz="1300" spc="-60" dirty="0">
                <a:latin typeface="Trebuchet MS"/>
                <a:cs typeface="Trebuchet MS"/>
              </a:rPr>
              <a:t>Seguimiento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a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radicación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del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100" dirty="0">
                <a:latin typeface="Trebuchet MS"/>
                <a:cs typeface="Trebuchet MS"/>
              </a:rPr>
              <a:t>PACC.</a:t>
            </a:r>
            <a:endParaRPr sz="1300">
              <a:latin typeface="Trebuchet MS"/>
              <a:cs typeface="Trebuchet MS"/>
            </a:endParaRPr>
          </a:p>
          <a:p>
            <a:pPr marL="560070" marR="412750" indent="-328295">
              <a:lnSpc>
                <a:spcPct val="101000"/>
              </a:lnSpc>
              <a:buFont typeface="Microsoft Sans Serif"/>
              <a:buChar char="●"/>
              <a:tabLst>
                <a:tab pos="560070" algn="l"/>
              </a:tabLst>
            </a:pPr>
            <a:r>
              <a:rPr sz="1300" spc="-60" dirty="0">
                <a:latin typeface="Trebuchet MS"/>
                <a:cs typeface="Trebuchet MS"/>
              </a:rPr>
              <a:t>Seguimiento </a:t>
            </a:r>
            <a:r>
              <a:rPr sz="1300" spc="-55" dirty="0">
                <a:latin typeface="Trebuchet MS"/>
                <a:cs typeface="Trebuchet MS"/>
              </a:rPr>
              <a:t>a </a:t>
            </a:r>
            <a:r>
              <a:rPr sz="1300" spc="-60" dirty="0">
                <a:latin typeface="Trebuchet MS"/>
                <a:cs typeface="Trebuchet MS"/>
              </a:rPr>
              <a:t>la </a:t>
            </a:r>
            <a:r>
              <a:rPr sz="1300" spc="-50" dirty="0">
                <a:latin typeface="Trebuchet MS"/>
                <a:cs typeface="Trebuchet MS"/>
              </a:rPr>
              <a:t>gestión</a:t>
            </a:r>
            <a:r>
              <a:rPr sz="1300" spc="-55" dirty="0">
                <a:latin typeface="Trebuchet MS"/>
                <a:cs typeface="Trebuchet MS"/>
              </a:rPr>
              <a:t> 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los </a:t>
            </a:r>
            <a:r>
              <a:rPr sz="1300" spc="-10" dirty="0">
                <a:latin typeface="Trebuchet MS"/>
                <a:cs typeface="Trebuchet MS"/>
              </a:rPr>
              <a:t>procesos.</a:t>
            </a:r>
            <a:endParaRPr sz="1300">
              <a:latin typeface="Trebuchet MS"/>
              <a:cs typeface="Trebuchet MS"/>
            </a:endParaRPr>
          </a:p>
          <a:p>
            <a:pPr marL="560070" indent="-328295">
              <a:lnSpc>
                <a:spcPct val="100000"/>
              </a:lnSpc>
              <a:spcBef>
                <a:spcPts val="15"/>
              </a:spcBef>
              <a:buFont typeface="Microsoft Sans Serif"/>
              <a:buChar char="●"/>
              <a:tabLst>
                <a:tab pos="560070" algn="l"/>
              </a:tabLst>
            </a:pPr>
            <a:r>
              <a:rPr sz="1300" spc="-50" dirty="0">
                <a:latin typeface="Trebuchet MS"/>
                <a:cs typeface="Trebuchet MS"/>
              </a:rPr>
              <a:t>Resolución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inquietudes.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90174" y="1801899"/>
            <a:ext cx="3311525" cy="899794"/>
          </a:xfrm>
          <a:custGeom>
            <a:avLst/>
            <a:gdLst/>
            <a:ahLst/>
            <a:cxnLst/>
            <a:rect l="l" t="t" r="r" b="b"/>
            <a:pathLst>
              <a:path w="3311525" h="899794">
                <a:moveTo>
                  <a:pt x="3220962" y="899699"/>
                </a:moveTo>
                <a:lnTo>
                  <a:pt x="90437" y="899699"/>
                </a:lnTo>
                <a:lnTo>
                  <a:pt x="55235" y="892592"/>
                </a:lnTo>
                <a:lnTo>
                  <a:pt x="26488" y="873211"/>
                </a:lnTo>
                <a:lnTo>
                  <a:pt x="7107" y="844464"/>
                </a:lnTo>
                <a:lnTo>
                  <a:pt x="0" y="809262"/>
                </a:lnTo>
                <a:lnTo>
                  <a:pt x="0" y="90437"/>
                </a:lnTo>
                <a:lnTo>
                  <a:pt x="7107" y="55235"/>
                </a:lnTo>
                <a:lnTo>
                  <a:pt x="26488" y="26488"/>
                </a:lnTo>
                <a:lnTo>
                  <a:pt x="55235" y="7107"/>
                </a:lnTo>
                <a:lnTo>
                  <a:pt x="90437" y="0"/>
                </a:lnTo>
                <a:lnTo>
                  <a:pt x="3220962" y="0"/>
                </a:lnTo>
                <a:lnTo>
                  <a:pt x="3271137" y="15194"/>
                </a:lnTo>
                <a:lnTo>
                  <a:pt x="3304515" y="55828"/>
                </a:lnTo>
                <a:lnTo>
                  <a:pt x="3311399" y="90437"/>
                </a:lnTo>
                <a:lnTo>
                  <a:pt x="3311399" y="809262"/>
                </a:lnTo>
                <a:lnTo>
                  <a:pt x="3304292" y="844464"/>
                </a:lnTo>
                <a:lnTo>
                  <a:pt x="3284911" y="873211"/>
                </a:lnTo>
                <a:lnTo>
                  <a:pt x="3256164" y="892592"/>
                </a:lnTo>
                <a:lnTo>
                  <a:pt x="3220962" y="899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803750" y="1440300"/>
            <a:ext cx="2506980" cy="1115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60" dirty="0">
                <a:latin typeface="Trebuchet MS"/>
                <a:cs typeface="Trebuchet MS"/>
              </a:rPr>
              <a:t>Visita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plantas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 </a:t>
            </a:r>
            <a:r>
              <a:rPr sz="1400" spc="-25" dirty="0">
                <a:latin typeface="Trebuchet MS"/>
                <a:cs typeface="Trebuchet MS"/>
              </a:rPr>
              <a:t>sedes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EMCALI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65"/>
              </a:spcBef>
            </a:pPr>
            <a:endParaRPr sz="1400">
              <a:latin typeface="Trebuchet MS"/>
              <a:cs typeface="Trebuchet MS"/>
            </a:endParaRPr>
          </a:p>
          <a:p>
            <a:pPr marL="455295" indent="-328295">
              <a:lnSpc>
                <a:spcPct val="100000"/>
              </a:lnSpc>
              <a:spcBef>
                <a:spcPts val="5"/>
              </a:spcBef>
              <a:buFont typeface="Microsoft Sans Serif"/>
              <a:buChar char="●"/>
              <a:tabLst>
                <a:tab pos="455295" algn="l"/>
              </a:tabLst>
            </a:pPr>
            <a:r>
              <a:rPr sz="1300" spc="-70" dirty="0">
                <a:latin typeface="Trebuchet MS"/>
                <a:cs typeface="Trebuchet MS"/>
              </a:rPr>
              <a:t>Conocer </a:t>
            </a:r>
            <a:r>
              <a:rPr sz="1300" spc="-35" dirty="0">
                <a:latin typeface="Trebuchet MS"/>
                <a:cs typeface="Trebuchet MS"/>
              </a:rPr>
              <a:t>las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necesidades.</a:t>
            </a:r>
            <a:endParaRPr sz="1300">
              <a:latin typeface="Trebuchet MS"/>
              <a:cs typeface="Trebuchet MS"/>
            </a:endParaRPr>
          </a:p>
          <a:p>
            <a:pPr marL="455295" indent="-328295">
              <a:lnSpc>
                <a:spcPct val="100000"/>
              </a:lnSpc>
              <a:spcBef>
                <a:spcPts val="15"/>
              </a:spcBef>
              <a:buFont typeface="Microsoft Sans Serif"/>
              <a:buChar char="●"/>
              <a:tabLst>
                <a:tab pos="455295" algn="l"/>
              </a:tabLst>
            </a:pPr>
            <a:r>
              <a:rPr sz="1300" spc="-60" dirty="0">
                <a:latin typeface="Trebuchet MS"/>
                <a:cs typeface="Trebuchet MS"/>
              </a:rPr>
              <a:t>Escuchar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recomendaciones</a:t>
            </a:r>
            <a:endParaRPr sz="1300">
              <a:latin typeface="Trebuchet MS"/>
              <a:cs typeface="Trebuchet MS"/>
            </a:endParaRPr>
          </a:p>
          <a:p>
            <a:pPr marL="455295" indent="-328295">
              <a:lnSpc>
                <a:spcPct val="100000"/>
              </a:lnSpc>
              <a:spcBef>
                <a:spcPts val="15"/>
              </a:spcBef>
              <a:buFont typeface="Microsoft Sans Serif"/>
              <a:buChar char="●"/>
              <a:tabLst>
                <a:tab pos="455295" algn="l"/>
              </a:tabLst>
            </a:pPr>
            <a:r>
              <a:rPr sz="1300" spc="-50" dirty="0">
                <a:latin typeface="Trebuchet MS"/>
                <a:cs typeface="Trebuchet MS"/>
              </a:rPr>
              <a:t>Sensibilización</a:t>
            </a:r>
            <a:r>
              <a:rPr sz="1300" spc="1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operativa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90174" y="3458650"/>
            <a:ext cx="3311525" cy="1128395"/>
          </a:xfrm>
          <a:custGeom>
            <a:avLst/>
            <a:gdLst/>
            <a:ahLst/>
            <a:cxnLst/>
            <a:rect l="l" t="t" r="r" b="b"/>
            <a:pathLst>
              <a:path w="3311525" h="1128395">
                <a:moveTo>
                  <a:pt x="3198013" y="1127999"/>
                </a:moveTo>
                <a:lnTo>
                  <a:pt x="113386" y="1127999"/>
                </a:lnTo>
                <a:lnTo>
                  <a:pt x="69251" y="1119089"/>
                </a:lnTo>
                <a:lnTo>
                  <a:pt x="33210" y="1094789"/>
                </a:lnTo>
                <a:lnTo>
                  <a:pt x="8910" y="1058748"/>
                </a:lnTo>
                <a:lnTo>
                  <a:pt x="0" y="1014613"/>
                </a:lnTo>
                <a:lnTo>
                  <a:pt x="0" y="113386"/>
                </a:lnTo>
                <a:lnTo>
                  <a:pt x="8910" y="69251"/>
                </a:lnTo>
                <a:lnTo>
                  <a:pt x="33210" y="33210"/>
                </a:lnTo>
                <a:lnTo>
                  <a:pt x="69251" y="8910"/>
                </a:lnTo>
                <a:lnTo>
                  <a:pt x="113386" y="0"/>
                </a:lnTo>
                <a:lnTo>
                  <a:pt x="3198013" y="0"/>
                </a:lnTo>
                <a:lnTo>
                  <a:pt x="3241404" y="8630"/>
                </a:lnTo>
                <a:lnTo>
                  <a:pt x="3278189" y="33209"/>
                </a:lnTo>
                <a:lnTo>
                  <a:pt x="3302768" y="69995"/>
                </a:lnTo>
                <a:lnTo>
                  <a:pt x="3311399" y="113386"/>
                </a:lnTo>
                <a:lnTo>
                  <a:pt x="3311399" y="1014613"/>
                </a:lnTo>
                <a:lnTo>
                  <a:pt x="3302489" y="1058748"/>
                </a:lnTo>
                <a:lnTo>
                  <a:pt x="3278189" y="1094789"/>
                </a:lnTo>
                <a:lnTo>
                  <a:pt x="3242148" y="1119089"/>
                </a:lnTo>
                <a:lnTo>
                  <a:pt x="3198013" y="112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763200" y="3097065"/>
            <a:ext cx="3151505" cy="1430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60" dirty="0">
                <a:latin typeface="Trebuchet MS"/>
                <a:cs typeface="Trebuchet MS"/>
              </a:rPr>
              <a:t>Socialización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información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contractual</a:t>
            </a:r>
            <a:endParaRPr sz="1400">
              <a:latin typeface="Trebuchet MS"/>
              <a:cs typeface="Trebuchet MS"/>
            </a:endParaRPr>
          </a:p>
          <a:p>
            <a:pPr marL="502920" marR="148590" indent="-328295">
              <a:lnSpc>
                <a:spcPct val="101000"/>
              </a:lnSpc>
              <a:spcBef>
                <a:spcPts val="1500"/>
              </a:spcBef>
              <a:buFont typeface="Microsoft Sans Serif"/>
              <a:buChar char="●"/>
              <a:tabLst>
                <a:tab pos="502920" algn="l"/>
              </a:tabLst>
            </a:pPr>
            <a:r>
              <a:rPr sz="1300" spc="-55" dirty="0">
                <a:latin typeface="Trebuchet MS"/>
                <a:cs typeface="Trebuchet MS"/>
              </a:rPr>
              <a:t>Socialización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ajuste</a:t>
            </a:r>
            <a:r>
              <a:rPr sz="1300" spc="-60" dirty="0">
                <a:latin typeface="Trebuchet MS"/>
                <a:cs typeface="Trebuchet MS"/>
              </a:rPr>
              <a:t> al manual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de </a:t>
            </a:r>
            <a:r>
              <a:rPr sz="1300" spc="-70" dirty="0">
                <a:latin typeface="Trebuchet MS"/>
                <a:cs typeface="Trebuchet MS"/>
              </a:rPr>
              <a:t>contratación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normas complementarias.</a:t>
            </a:r>
            <a:endParaRPr sz="1300">
              <a:latin typeface="Trebuchet MS"/>
              <a:cs typeface="Trebuchet MS"/>
            </a:endParaRPr>
          </a:p>
          <a:p>
            <a:pPr marL="502920" marR="39370" indent="-328295">
              <a:lnSpc>
                <a:spcPct val="101000"/>
              </a:lnSpc>
              <a:buFont typeface="Microsoft Sans Serif"/>
              <a:buChar char="●"/>
              <a:tabLst>
                <a:tab pos="502920" algn="l"/>
              </a:tabLst>
            </a:pPr>
            <a:r>
              <a:rPr sz="1300" spc="-55" dirty="0">
                <a:latin typeface="Trebuchet MS"/>
                <a:cs typeface="Trebuchet MS"/>
              </a:rPr>
              <a:t>Socialización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través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0" dirty="0">
                <a:latin typeface="Trebuchet MS"/>
                <a:cs typeface="Trebuchet MS"/>
              </a:rPr>
              <a:t> la </a:t>
            </a:r>
            <a:r>
              <a:rPr sz="1300" spc="-70" dirty="0">
                <a:latin typeface="Trebuchet MS"/>
                <a:cs typeface="Trebuchet MS"/>
              </a:rPr>
              <a:t>intranet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de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8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contratación.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8341" y="4438601"/>
            <a:ext cx="473709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spc="-155" dirty="0">
                <a:solidFill>
                  <a:srgbClr val="EEEEEE"/>
                </a:solidFill>
                <a:latin typeface="Trebuchet MS"/>
                <a:cs typeface="Trebuchet MS"/>
              </a:rPr>
              <a:t>06</a:t>
            </a:r>
            <a:endParaRPr sz="3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63150" y="0"/>
              <a:ext cx="3680849" cy="51434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924225" y="1750"/>
              <a:ext cx="4220210" cy="5142230"/>
            </a:xfrm>
            <a:custGeom>
              <a:avLst/>
              <a:gdLst/>
              <a:ahLst/>
              <a:cxnLst/>
              <a:rect l="l" t="t" r="r" b="b"/>
              <a:pathLst>
                <a:path w="4220210" h="5142230">
                  <a:moveTo>
                    <a:pt x="0" y="0"/>
                  </a:moveTo>
                  <a:lnTo>
                    <a:pt x="4219774" y="0"/>
                  </a:lnTo>
                  <a:lnTo>
                    <a:pt x="4219774" y="5141749"/>
                  </a:lnTo>
                  <a:lnTo>
                    <a:pt x="0" y="51417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C131">
                <a:alpha val="618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99"/>
              <a:ext cx="6689725" cy="5143500"/>
            </a:xfrm>
            <a:custGeom>
              <a:avLst/>
              <a:gdLst/>
              <a:ahLst/>
              <a:cxnLst/>
              <a:rect l="l" t="t" r="r" b="b"/>
              <a:pathLst>
                <a:path w="6689725" h="5143500">
                  <a:moveTo>
                    <a:pt x="5429333" y="5142899"/>
                  </a:moveTo>
                  <a:lnTo>
                    <a:pt x="0" y="5142899"/>
                  </a:lnTo>
                  <a:lnTo>
                    <a:pt x="0" y="0"/>
                  </a:lnTo>
                  <a:lnTo>
                    <a:pt x="6326705" y="0"/>
                  </a:lnTo>
                  <a:lnTo>
                    <a:pt x="6350351" y="52123"/>
                  </a:lnTo>
                  <a:lnTo>
                    <a:pt x="6373103" y="103542"/>
                  </a:lnTo>
                  <a:lnTo>
                    <a:pt x="6394969" y="154266"/>
                  </a:lnTo>
                  <a:lnTo>
                    <a:pt x="6415962" y="204306"/>
                  </a:lnTo>
                  <a:lnTo>
                    <a:pt x="6436089" y="253670"/>
                  </a:lnTo>
                  <a:lnTo>
                    <a:pt x="6455362" y="302369"/>
                  </a:lnTo>
                  <a:lnTo>
                    <a:pt x="6473791" y="350412"/>
                  </a:lnTo>
                  <a:lnTo>
                    <a:pt x="6491385" y="397810"/>
                  </a:lnTo>
                  <a:lnTo>
                    <a:pt x="6508156" y="444571"/>
                  </a:lnTo>
                  <a:lnTo>
                    <a:pt x="6524112" y="490705"/>
                  </a:lnTo>
                  <a:lnTo>
                    <a:pt x="6539264" y="536223"/>
                  </a:lnTo>
                  <a:lnTo>
                    <a:pt x="6553622" y="581133"/>
                  </a:lnTo>
                  <a:lnTo>
                    <a:pt x="6567196" y="625446"/>
                  </a:lnTo>
                  <a:lnTo>
                    <a:pt x="6579996" y="669171"/>
                  </a:lnTo>
                  <a:lnTo>
                    <a:pt x="6592033" y="712319"/>
                  </a:lnTo>
                  <a:lnTo>
                    <a:pt x="6603316" y="754898"/>
                  </a:lnTo>
                  <a:lnTo>
                    <a:pt x="6613855" y="796918"/>
                  </a:lnTo>
                  <a:lnTo>
                    <a:pt x="6623661" y="838390"/>
                  </a:lnTo>
                  <a:lnTo>
                    <a:pt x="6632744" y="879322"/>
                  </a:lnTo>
                  <a:lnTo>
                    <a:pt x="6641113" y="919725"/>
                  </a:lnTo>
                  <a:lnTo>
                    <a:pt x="6648779" y="959609"/>
                  </a:lnTo>
                  <a:lnTo>
                    <a:pt x="6655751" y="998982"/>
                  </a:lnTo>
                  <a:lnTo>
                    <a:pt x="6662041" y="1037855"/>
                  </a:lnTo>
                  <a:lnTo>
                    <a:pt x="6667658" y="1076238"/>
                  </a:lnTo>
                  <a:lnTo>
                    <a:pt x="6672611" y="1114139"/>
                  </a:lnTo>
                  <a:lnTo>
                    <a:pt x="6680570" y="1188539"/>
                  </a:lnTo>
                  <a:lnTo>
                    <a:pt x="6685998" y="1261132"/>
                  </a:lnTo>
                  <a:lnTo>
                    <a:pt x="6688976" y="1331995"/>
                  </a:lnTo>
                  <a:lnTo>
                    <a:pt x="6689585" y="1401207"/>
                  </a:lnTo>
                  <a:lnTo>
                    <a:pt x="6689026" y="1435218"/>
                  </a:lnTo>
                  <a:lnTo>
                    <a:pt x="6686232" y="1502099"/>
                  </a:lnTo>
                  <a:lnTo>
                    <a:pt x="6681270" y="1567523"/>
                  </a:lnTo>
                  <a:lnTo>
                    <a:pt x="6674220" y="1631567"/>
                  </a:lnTo>
                  <a:lnTo>
                    <a:pt x="6665165" y="1694310"/>
                  </a:lnTo>
                  <a:lnTo>
                    <a:pt x="6654183" y="1755828"/>
                  </a:lnTo>
                  <a:lnTo>
                    <a:pt x="6641356" y="1816200"/>
                  </a:lnTo>
                  <a:lnTo>
                    <a:pt x="6626764" y="1875504"/>
                  </a:lnTo>
                  <a:lnTo>
                    <a:pt x="6610489" y="1933817"/>
                  </a:lnTo>
                  <a:lnTo>
                    <a:pt x="6592610" y="1991217"/>
                  </a:lnTo>
                  <a:lnTo>
                    <a:pt x="6573209" y="2047781"/>
                  </a:lnTo>
                  <a:lnTo>
                    <a:pt x="6552365" y="2103587"/>
                  </a:lnTo>
                  <a:lnTo>
                    <a:pt x="6530160" y="2158714"/>
                  </a:lnTo>
                  <a:lnTo>
                    <a:pt x="6506675" y="2213238"/>
                  </a:lnTo>
                  <a:lnTo>
                    <a:pt x="6481989" y="2267238"/>
                  </a:lnTo>
                  <a:lnTo>
                    <a:pt x="6456184" y="2320791"/>
                  </a:lnTo>
                  <a:lnTo>
                    <a:pt x="6429340" y="2373975"/>
                  </a:lnTo>
                  <a:lnTo>
                    <a:pt x="6401538" y="2426867"/>
                  </a:lnTo>
                  <a:lnTo>
                    <a:pt x="6372859" y="2479545"/>
                  </a:lnTo>
                  <a:lnTo>
                    <a:pt x="6343383" y="2532088"/>
                  </a:lnTo>
                  <a:lnTo>
                    <a:pt x="6313190" y="2584572"/>
                  </a:lnTo>
                  <a:lnTo>
                    <a:pt x="6282362" y="2637076"/>
                  </a:lnTo>
                  <a:lnTo>
                    <a:pt x="6235105" y="2716038"/>
                  </a:lnTo>
                  <a:lnTo>
                    <a:pt x="6088565" y="2956858"/>
                  </a:lnTo>
                  <a:lnTo>
                    <a:pt x="6055546" y="3011674"/>
                  </a:lnTo>
                  <a:lnTo>
                    <a:pt x="6022537" y="3067131"/>
                  </a:lnTo>
                  <a:lnTo>
                    <a:pt x="5989618" y="3123307"/>
                  </a:lnTo>
                  <a:lnTo>
                    <a:pt x="5956871" y="3180279"/>
                  </a:lnTo>
                  <a:lnTo>
                    <a:pt x="5924374" y="3238125"/>
                  </a:lnTo>
                  <a:lnTo>
                    <a:pt x="5892210" y="3296924"/>
                  </a:lnTo>
                  <a:lnTo>
                    <a:pt x="5860459" y="3356752"/>
                  </a:lnTo>
                  <a:lnTo>
                    <a:pt x="5829202" y="3417688"/>
                  </a:lnTo>
                  <a:lnTo>
                    <a:pt x="5798518" y="3479809"/>
                  </a:lnTo>
                  <a:lnTo>
                    <a:pt x="5768490" y="3543192"/>
                  </a:lnTo>
                  <a:lnTo>
                    <a:pt x="5739196" y="3607916"/>
                  </a:lnTo>
                  <a:lnTo>
                    <a:pt x="5710719" y="3674059"/>
                  </a:lnTo>
                  <a:lnTo>
                    <a:pt x="5683139" y="3741697"/>
                  </a:lnTo>
                  <a:lnTo>
                    <a:pt x="5656536" y="3810910"/>
                  </a:lnTo>
                  <a:lnTo>
                    <a:pt x="5630991" y="3881773"/>
                  </a:lnTo>
                  <a:lnTo>
                    <a:pt x="5618641" y="3917849"/>
                  </a:lnTo>
                  <a:lnTo>
                    <a:pt x="5606585" y="3954366"/>
                  </a:lnTo>
                  <a:lnTo>
                    <a:pt x="5594834" y="3991335"/>
                  </a:lnTo>
                  <a:lnTo>
                    <a:pt x="5583398" y="4028765"/>
                  </a:lnTo>
                  <a:lnTo>
                    <a:pt x="5572287" y="4066667"/>
                  </a:lnTo>
                  <a:lnTo>
                    <a:pt x="5561511" y="4105050"/>
                  </a:lnTo>
                  <a:lnTo>
                    <a:pt x="5551081" y="4143923"/>
                  </a:lnTo>
                  <a:lnTo>
                    <a:pt x="5541005" y="4183296"/>
                  </a:lnTo>
                  <a:lnTo>
                    <a:pt x="5531295" y="4223179"/>
                  </a:lnTo>
                  <a:lnTo>
                    <a:pt x="5521960" y="4263582"/>
                  </a:lnTo>
                  <a:lnTo>
                    <a:pt x="5513011" y="4304515"/>
                  </a:lnTo>
                  <a:lnTo>
                    <a:pt x="5504457" y="4345986"/>
                  </a:lnTo>
                  <a:lnTo>
                    <a:pt x="5496309" y="4388007"/>
                  </a:lnTo>
                  <a:lnTo>
                    <a:pt x="5488577" y="4430586"/>
                  </a:lnTo>
                  <a:lnTo>
                    <a:pt x="5481270" y="4473733"/>
                  </a:lnTo>
                  <a:lnTo>
                    <a:pt x="5474399" y="4517459"/>
                  </a:lnTo>
                  <a:lnTo>
                    <a:pt x="5467975" y="4561772"/>
                  </a:lnTo>
                  <a:lnTo>
                    <a:pt x="5462006" y="4606682"/>
                  </a:lnTo>
                  <a:lnTo>
                    <a:pt x="5456503" y="4652200"/>
                  </a:lnTo>
                  <a:lnTo>
                    <a:pt x="5451477" y="4698334"/>
                  </a:lnTo>
                  <a:lnTo>
                    <a:pt x="5446937" y="4745095"/>
                  </a:lnTo>
                  <a:lnTo>
                    <a:pt x="5442893" y="4792492"/>
                  </a:lnTo>
                  <a:lnTo>
                    <a:pt x="5439356" y="4840536"/>
                  </a:lnTo>
                  <a:lnTo>
                    <a:pt x="5436335" y="4889235"/>
                  </a:lnTo>
                  <a:lnTo>
                    <a:pt x="5433841" y="4938599"/>
                  </a:lnTo>
                  <a:lnTo>
                    <a:pt x="5431884" y="4988639"/>
                  </a:lnTo>
                  <a:lnTo>
                    <a:pt x="5430473" y="5039363"/>
                  </a:lnTo>
                  <a:lnTo>
                    <a:pt x="5429620" y="5090782"/>
                  </a:lnTo>
                  <a:lnTo>
                    <a:pt x="5429333" y="514289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3675" y="503825"/>
            <a:ext cx="56654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Ampliación</a:t>
            </a:r>
            <a:r>
              <a:rPr spc="-229" dirty="0"/>
              <a:t> </a:t>
            </a:r>
            <a:r>
              <a:rPr spc="-130" dirty="0"/>
              <a:t>del</a:t>
            </a:r>
            <a:r>
              <a:rPr spc="-229" dirty="0"/>
              <a:t> </a:t>
            </a:r>
            <a:r>
              <a:rPr spc="-170" dirty="0"/>
              <a:t>objeto</a:t>
            </a:r>
            <a:r>
              <a:rPr spc="-229" dirty="0"/>
              <a:t> </a:t>
            </a:r>
            <a:r>
              <a:rPr spc="-110" dirty="0"/>
              <a:t>social</a:t>
            </a:r>
            <a:r>
              <a:rPr spc="-229" dirty="0"/>
              <a:t> </a:t>
            </a:r>
            <a:r>
              <a:rPr spc="-170" dirty="0"/>
              <a:t>de</a:t>
            </a:r>
            <a:r>
              <a:rPr spc="-229" dirty="0"/>
              <a:t> </a:t>
            </a:r>
            <a:r>
              <a:rPr spc="-140" dirty="0"/>
              <a:t>Emcali</a:t>
            </a:r>
          </a:p>
        </p:txBody>
      </p:sp>
      <p:sp>
        <p:nvSpPr>
          <p:cNvPr id="7" name="object 7"/>
          <p:cNvSpPr/>
          <p:nvPr/>
        </p:nvSpPr>
        <p:spPr>
          <a:xfrm>
            <a:off x="430650" y="1017724"/>
            <a:ext cx="6079490" cy="115570"/>
          </a:xfrm>
          <a:custGeom>
            <a:avLst/>
            <a:gdLst/>
            <a:ahLst/>
            <a:cxnLst/>
            <a:rect l="l" t="t" r="r" b="b"/>
            <a:pathLst>
              <a:path w="6079490" h="115569">
                <a:moveTo>
                  <a:pt x="60788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6078899" y="0"/>
                </a:lnTo>
                <a:lnTo>
                  <a:pt x="60788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37525" y="1586589"/>
            <a:ext cx="4485640" cy="2614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35" dirty="0">
                <a:latin typeface="Trebuchet MS"/>
                <a:cs typeface="Trebuchet MS"/>
              </a:rPr>
              <a:t>Naturaleza</a:t>
            </a:r>
            <a:r>
              <a:rPr sz="2000" b="1" spc="-155" dirty="0">
                <a:latin typeface="Trebuchet MS"/>
                <a:cs typeface="Trebuchet MS"/>
              </a:rPr>
              <a:t> </a:t>
            </a:r>
            <a:r>
              <a:rPr sz="2000" b="1" spc="-135" dirty="0">
                <a:latin typeface="Trebuchet MS"/>
                <a:cs typeface="Trebuchet MS"/>
              </a:rPr>
              <a:t>jurídica</a:t>
            </a:r>
            <a:r>
              <a:rPr sz="2000" b="1" spc="-155" dirty="0">
                <a:latin typeface="Trebuchet MS"/>
                <a:cs typeface="Trebuchet MS"/>
              </a:rPr>
              <a:t> </a:t>
            </a:r>
            <a:r>
              <a:rPr sz="2000" b="1" spc="-125" dirty="0">
                <a:latin typeface="Trebuchet MS"/>
                <a:cs typeface="Trebuchet MS"/>
              </a:rPr>
              <a:t>de</a:t>
            </a:r>
            <a:r>
              <a:rPr sz="2000" b="1" spc="-155" dirty="0">
                <a:latin typeface="Trebuchet MS"/>
                <a:cs typeface="Trebuchet MS"/>
              </a:rPr>
              <a:t> </a:t>
            </a:r>
            <a:r>
              <a:rPr sz="2000" b="1" spc="-50" dirty="0">
                <a:latin typeface="Trebuchet MS"/>
                <a:cs typeface="Trebuchet MS"/>
              </a:rPr>
              <a:t>las</a:t>
            </a:r>
            <a:r>
              <a:rPr sz="2000" b="1" spc="-155" dirty="0">
                <a:latin typeface="Trebuchet MS"/>
                <a:cs typeface="Trebuchet MS"/>
              </a:rPr>
              <a:t> </a:t>
            </a:r>
            <a:r>
              <a:rPr sz="2000" b="1" spc="-110" dirty="0">
                <a:latin typeface="Trebuchet MS"/>
                <a:cs typeface="Trebuchet MS"/>
              </a:rPr>
              <a:t>ESP</a:t>
            </a:r>
            <a:r>
              <a:rPr sz="2000" b="1" spc="-155" dirty="0">
                <a:latin typeface="Trebuchet MS"/>
                <a:cs typeface="Trebuchet MS"/>
              </a:rPr>
              <a:t> </a:t>
            </a:r>
            <a:r>
              <a:rPr sz="2000" b="1" spc="-145" dirty="0">
                <a:latin typeface="Trebuchet MS"/>
                <a:cs typeface="Trebuchet MS"/>
              </a:rPr>
              <a:t>en</a:t>
            </a:r>
            <a:r>
              <a:rPr sz="2000" b="1" spc="-155" dirty="0">
                <a:latin typeface="Trebuchet MS"/>
                <a:cs typeface="Trebuchet MS"/>
              </a:rPr>
              <a:t> </a:t>
            </a:r>
            <a:r>
              <a:rPr sz="2000" b="1" spc="-75" dirty="0">
                <a:latin typeface="Trebuchet MS"/>
                <a:cs typeface="Trebuchet MS"/>
              </a:rPr>
              <a:t>Colombia</a:t>
            </a:r>
            <a:endParaRPr sz="2000">
              <a:latin typeface="Trebuchet MS"/>
              <a:cs typeface="Trebuchet MS"/>
            </a:endParaRPr>
          </a:p>
          <a:p>
            <a:pPr marL="12700" marR="254635">
              <a:lnSpc>
                <a:spcPct val="114999"/>
              </a:lnSpc>
              <a:spcBef>
                <a:spcPts val="1330"/>
              </a:spcBef>
            </a:pPr>
            <a:r>
              <a:rPr sz="1400" spc="-45" dirty="0">
                <a:latin typeface="Trebuchet MS"/>
                <a:cs typeface="Trebuchet MS"/>
              </a:rPr>
              <a:t>Las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nociones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naturaleza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jurídica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régimen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jurídico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son </a:t>
            </a:r>
            <a:r>
              <a:rPr sz="1400" spc="-85" dirty="0">
                <a:latin typeface="Trebuchet MS"/>
                <a:cs typeface="Trebuchet MS"/>
              </a:rPr>
              <a:t>diferentes,</a:t>
            </a:r>
            <a:r>
              <a:rPr sz="1400" spc="-50" dirty="0">
                <a:latin typeface="Trebuchet MS"/>
                <a:cs typeface="Trebuchet MS"/>
              </a:rPr>
              <a:t> aunque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tengan</a:t>
            </a:r>
            <a:r>
              <a:rPr sz="1400" spc="-45" dirty="0">
                <a:latin typeface="Trebuchet MS"/>
                <a:cs typeface="Trebuchet MS"/>
              </a:rPr>
              <a:t> algunas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similitudes:</a:t>
            </a:r>
            <a:endParaRPr sz="1400">
              <a:latin typeface="Trebuchet MS"/>
              <a:cs typeface="Trebuchet MS"/>
            </a:endParaRPr>
          </a:p>
          <a:p>
            <a:pPr marL="469900" marR="280670" indent="-336550">
              <a:lnSpc>
                <a:spcPct val="114999"/>
              </a:lnSpc>
              <a:spcBef>
                <a:spcPts val="1200"/>
              </a:spcBef>
              <a:buFont typeface="Microsoft Sans Serif"/>
              <a:buChar char="●"/>
              <a:tabLst>
                <a:tab pos="469900" algn="l"/>
              </a:tabLst>
            </a:pPr>
            <a:r>
              <a:rPr sz="1400" spc="-80" dirty="0">
                <a:latin typeface="Trebuchet MS"/>
                <a:cs typeface="Trebuchet MS"/>
              </a:rPr>
              <a:t>Naturaleza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Jurídica: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Artículo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04" dirty="0">
                <a:latin typeface="Trebuchet MS"/>
                <a:cs typeface="Trebuchet MS"/>
              </a:rPr>
              <a:t>17.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95" dirty="0">
                <a:latin typeface="Trebuchet MS"/>
                <a:cs typeface="Trebuchet MS"/>
              </a:rPr>
              <a:t>Ley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40" dirty="0">
                <a:latin typeface="Trebuchet MS"/>
                <a:cs typeface="Trebuchet MS"/>
              </a:rPr>
              <a:t>142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30" dirty="0">
                <a:latin typeface="Trebuchet MS"/>
                <a:cs typeface="Trebuchet MS"/>
              </a:rPr>
              <a:t>1994,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son </a:t>
            </a:r>
            <a:r>
              <a:rPr sz="1400" spc="-10" dirty="0">
                <a:latin typeface="Trebuchet MS"/>
                <a:cs typeface="Trebuchet MS"/>
              </a:rPr>
              <a:t>sociedades.</a:t>
            </a:r>
            <a:endParaRPr sz="1400">
              <a:latin typeface="Trebuchet MS"/>
              <a:cs typeface="Trebuchet MS"/>
            </a:endParaRPr>
          </a:p>
          <a:p>
            <a:pPr marL="469900" marR="170180" indent="-336550">
              <a:lnSpc>
                <a:spcPct val="114999"/>
              </a:lnSpc>
              <a:buFont typeface="Microsoft Sans Serif"/>
              <a:buChar char="●"/>
              <a:tabLst>
                <a:tab pos="469900" algn="l"/>
              </a:tabLst>
            </a:pPr>
            <a:r>
              <a:rPr sz="1400" spc="-70" dirty="0">
                <a:latin typeface="Trebuchet MS"/>
                <a:cs typeface="Trebuchet MS"/>
              </a:rPr>
              <a:t>Régimen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0" dirty="0">
                <a:latin typeface="Trebuchet MS"/>
                <a:cs typeface="Trebuchet MS"/>
              </a:rPr>
              <a:t>Jurídico: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Artículo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65" dirty="0">
                <a:latin typeface="Trebuchet MS"/>
                <a:cs typeface="Trebuchet MS"/>
              </a:rPr>
              <a:t>19.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Referido</a:t>
            </a:r>
            <a:r>
              <a:rPr sz="1400" spc="-60" dirty="0">
                <a:latin typeface="Trebuchet MS"/>
                <a:cs typeface="Trebuchet MS"/>
              </a:rPr>
              <a:t> a </a:t>
            </a:r>
            <a:r>
              <a:rPr sz="1400" spc="-85" dirty="0">
                <a:latin typeface="Trebuchet MS"/>
                <a:cs typeface="Trebuchet MS"/>
              </a:rPr>
              <a:t>reglas,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entre </a:t>
            </a:r>
            <a:r>
              <a:rPr sz="1400" spc="-85" dirty="0">
                <a:latin typeface="Trebuchet MS"/>
                <a:cs typeface="Trebuchet MS"/>
              </a:rPr>
              <a:t>otras,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sobre</a:t>
            </a:r>
            <a:r>
              <a:rPr sz="1400" spc="-55" dirty="0">
                <a:latin typeface="Trebuchet MS"/>
                <a:cs typeface="Trebuchet MS"/>
              </a:rPr>
              <a:t> la </a:t>
            </a:r>
            <a:r>
              <a:rPr sz="1400" spc="-65" dirty="0">
                <a:latin typeface="Trebuchet MS"/>
                <a:cs typeface="Trebuchet MS"/>
              </a:rPr>
              <a:t>denominación,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duración,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aportes, </a:t>
            </a:r>
            <a:r>
              <a:rPr sz="1400" spc="-55" dirty="0">
                <a:latin typeface="Trebuchet MS"/>
                <a:cs typeface="Trebuchet MS"/>
              </a:rPr>
              <a:t>mecanismos de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constitución,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registro,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emisión, </a:t>
            </a:r>
            <a:r>
              <a:rPr sz="1400" spc="-60" dirty="0">
                <a:latin typeface="Trebuchet MS"/>
                <a:cs typeface="Trebuchet MS"/>
              </a:rPr>
              <a:t>colocación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acciones,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causales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disolución.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3375947"/>
            <a:ext cx="1371600" cy="1767839"/>
          </a:xfrm>
          <a:custGeom>
            <a:avLst/>
            <a:gdLst/>
            <a:ahLst/>
            <a:cxnLst/>
            <a:rect l="l" t="t" r="r" b="b"/>
            <a:pathLst>
              <a:path w="1371600" h="1767839">
                <a:moveTo>
                  <a:pt x="1371211" y="1767551"/>
                </a:moveTo>
                <a:lnTo>
                  <a:pt x="0" y="1767551"/>
                </a:lnTo>
                <a:lnTo>
                  <a:pt x="0" y="0"/>
                </a:lnTo>
                <a:lnTo>
                  <a:pt x="6020" y="17357"/>
                </a:lnTo>
                <a:lnTo>
                  <a:pt x="22222" y="60720"/>
                </a:lnTo>
                <a:lnTo>
                  <a:pt x="39085" y="102744"/>
                </a:lnTo>
                <a:lnTo>
                  <a:pt x="56584" y="143467"/>
                </a:lnTo>
                <a:lnTo>
                  <a:pt x="74694" y="182925"/>
                </a:lnTo>
                <a:lnTo>
                  <a:pt x="93391" y="221155"/>
                </a:lnTo>
                <a:lnTo>
                  <a:pt x="112649" y="258194"/>
                </a:lnTo>
                <a:lnTo>
                  <a:pt x="132445" y="294078"/>
                </a:lnTo>
                <a:lnTo>
                  <a:pt x="152752" y="328844"/>
                </a:lnTo>
                <a:lnTo>
                  <a:pt x="173547" y="362529"/>
                </a:lnTo>
                <a:lnTo>
                  <a:pt x="194804" y="395170"/>
                </a:lnTo>
                <a:lnTo>
                  <a:pt x="216499" y="426804"/>
                </a:lnTo>
                <a:lnTo>
                  <a:pt x="261103" y="487195"/>
                </a:lnTo>
                <a:lnTo>
                  <a:pt x="307159" y="543996"/>
                </a:lnTo>
                <a:lnTo>
                  <a:pt x="354470" y="597502"/>
                </a:lnTo>
                <a:lnTo>
                  <a:pt x="402837" y="648006"/>
                </a:lnTo>
                <a:lnTo>
                  <a:pt x="452062" y="695802"/>
                </a:lnTo>
                <a:lnTo>
                  <a:pt x="501945" y="741183"/>
                </a:lnTo>
                <a:lnTo>
                  <a:pt x="552289" y="784445"/>
                </a:lnTo>
                <a:lnTo>
                  <a:pt x="602896" y="825881"/>
                </a:lnTo>
                <a:lnTo>
                  <a:pt x="653566" y="865784"/>
                </a:lnTo>
                <a:lnTo>
                  <a:pt x="704101" y="904449"/>
                </a:lnTo>
                <a:lnTo>
                  <a:pt x="877047" y="1034265"/>
                </a:lnTo>
                <a:lnTo>
                  <a:pt x="900924" y="1052600"/>
                </a:lnTo>
                <a:lnTo>
                  <a:pt x="947808" y="1089481"/>
                </a:lnTo>
                <a:lnTo>
                  <a:pt x="993366" y="1126886"/>
                </a:lnTo>
                <a:lnTo>
                  <a:pt x="1037401" y="1165110"/>
                </a:lnTo>
                <a:lnTo>
                  <a:pt x="1079712" y="1204447"/>
                </a:lnTo>
                <a:lnTo>
                  <a:pt x="1120103" y="1245190"/>
                </a:lnTo>
                <a:lnTo>
                  <a:pt x="1158374" y="1287634"/>
                </a:lnTo>
                <a:lnTo>
                  <a:pt x="1194328" y="1332072"/>
                </a:lnTo>
                <a:lnTo>
                  <a:pt x="1227765" y="1378798"/>
                </a:lnTo>
                <a:lnTo>
                  <a:pt x="1258486" y="1428106"/>
                </a:lnTo>
                <a:lnTo>
                  <a:pt x="1286295" y="1480289"/>
                </a:lnTo>
                <a:lnTo>
                  <a:pt x="1310992" y="1535643"/>
                </a:lnTo>
                <a:lnTo>
                  <a:pt x="1332378" y="1594460"/>
                </a:lnTo>
                <a:lnTo>
                  <a:pt x="1350256" y="1657035"/>
                </a:lnTo>
                <a:lnTo>
                  <a:pt x="1364426" y="1723662"/>
                </a:lnTo>
                <a:lnTo>
                  <a:pt x="1370059" y="1758586"/>
                </a:lnTo>
                <a:lnTo>
                  <a:pt x="1371211" y="1767551"/>
                </a:lnTo>
                <a:close/>
              </a:path>
            </a:pathLst>
          </a:custGeom>
          <a:solidFill>
            <a:srgbClr val="FA1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78600" y="4417676"/>
            <a:ext cx="445134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spc="-335" dirty="0">
                <a:solidFill>
                  <a:srgbClr val="EEEEEE"/>
                </a:solidFill>
                <a:latin typeface="Trebuchet MS"/>
                <a:cs typeface="Trebuchet MS"/>
              </a:rPr>
              <a:t>02</a:t>
            </a:r>
            <a:endParaRPr sz="3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5764">
              <a:lnSpc>
                <a:spcPct val="100000"/>
              </a:lnSpc>
              <a:spcBef>
                <a:spcPts val="100"/>
              </a:spcBef>
            </a:pPr>
            <a:r>
              <a:rPr spc="-175" dirty="0"/>
              <a:t>Abastecimiento</a:t>
            </a:r>
            <a:r>
              <a:rPr spc="-140" dirty="0"/>
              <a:t> </a:t>
            </a:r>
            <a:r>
              <a:rPr spc="-130" dirty="0"/>
              <a:t>empresarial</a:t>
            </a:r>
          </a:p>
        </p:txBody>
      </p:sp>
      <p:sp>
        <p:nvSpPr>
          <p:cNvPr id="3" name="object 3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01874" y="2244025"/>
            <a:ext cx="3311525" cy="1261110"/>
          </a:xfrm>
          <a:custGeom>
            <a:avLst/>
            <a:gdLst/>
            <a:ahLst/>
            <a:cxnLst/>
            <a:rect l="l" t="t" r="r" b="b"/>
            <a:pathLst>
              <a:path w="3311525" h="1261110">
                <a:moveTo>
                  <a:pt x="3184684" y="1260599"/>
                </a:moveTo>
                <a:lnTo>
                  <a:pt x="126715" y="1260599"/>
                </a:lnTo>
                <a:lnTo>
                  <a:pt x="77392" y="1250642"/>
                </a:lnTo>
                <a:lnTo>
                  <a:pt x="37114" y="1223485"/>
                </a:lnTo>
                <a:lnTo>
                  <a:pt x="9957" y="1183207"/>
                </a:lnTo>
                <a:lnTo>
                  <a:pt x="0" y="1133884"/>
                </a:lnTo>
                <a:lnTo>
                  <a:pt x="0" y="126715"/>
                </a:lnTo>
                <a:lnTo>
                  <a:pt x="9957" y="77392"/>
                </a:lnTo>
                <a:lnTo>
                  <a:pt x="37114" y="37114"/>
                </a:lnTo>
                <a:lnTo>
                  <a:pt x="77392" y="9957"/>
                </a:lnTo>
                <a:lnTo>
                  <a:pt x="126715" y="0"/>
                </a:lnTo>
                <a:lnTo>
                  <a:pt x="3184684" y="0"/>
                </a:lnTo>
                <a:lnTo>
                  <a:pt x="3233176" y="9645"/>
                </a:lnTo>
                <a:lnTo>
                  <a:pt x="3274285" y="37113"/>
                </a:lnTo>
                <a:lnTo>
                  <a:pt x="3301754" y="78223"/>
                </a:lnTo>
                <a:lnTo>
                  <a:pt x="3311399" y="126715"/>
                </a:lnTo>
                <a:lnTo>
                  <a:pt x="3311399" y="1133884"/>
                </a:lnTo>
                <a:lnTo>
                  <a:pt x="3301442" y="1183207"/>
                </a:lnTo>
                <a:lnTo>
                  <a:pt x="3274285" y="1223485"/>
                </a:lnTo>
                <a:lnTo>
                  <a:pt x="3234007" y="1250642"/>
                </a:lnTo>
                <a:lnTo>
                  <a:pt x="3184684" y="12605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1599" y="4016149"/>
            <a:ext cx="3311525" cy="572770"/>
          </a:xfrm>
          <a:custGeom>
            <a:avLst/>
            <a:gdLst/>
            <a:ahLst/>
            <a:cxnLst/>
            <a:rect l="l" t="t" r="r" b="b"/>
            <a:pathLst>
              <a:path w="3311525" h="572770">
                <a:moveTo>
                  <a:pt x="3253831" y="572699"/>
                </a:moveTo>
                <a:lnTo>
                  <a:pt x="57567" y="572699"/>
                </a:lnTo>
                <a:lnTo>
                  <a:pt x="35159" y="568176"/>
                </a:lnTo>
                <a:lnTo>
                  <a:pt x="16861" y="555838"/>
                </a:lnTo>
                <a:lnTo>
                  <a:pt x="4523" y="537540"/>
                </a:lnTo>
                <a:lnTo>
                  <a:pt x="0" y="515131"/>
                </a:lnTo>
                <a:lnTo>
                  <a:pt x="0" y="57567"/>
                </a:lnTo>
                <a:lnTo>
                  <a:pt x="4523" y="35159"/>
                </a:lnTo>
                <a:lnTo>
                  <a:pt x="16861" y="16861"/>
                </a:lnTo>
                <a:lnTo>
                  <a:pt x="35159" y="4523"/>
                </a:lnTo>
                <a:lnTo>
                  <a:pt x="57567" y="0"/>
                </a:lnTo>
                <a:lnTo>
                  <a:pt x="3253831" y="0"/>
                </a:lnTo>
                <a:lnTo>
                  <a:pt x="3294538" y="16861"/>
                </a:lnTo>
                <a:lnTo>
                  <a:pt x="3311399" y="57567"/>
                </a:lnTo>
                <a:lnTo>
                  <a:pt x="3311399" y="515131"/>
                </a:lnTo>
                <a:lnTo>
                  <a:pt x="3306876" y="537540"/>
                </a:lnTo>
                <a:lnTo>
                  <a:pt x="3294538" y="555838"/>
                </a:lnTo>
                <a:lnTo>
                  <a:pt x="3276240" y="568176"/>
                </a:lnTo>
                <a:lnTo>
                  <a:pt x="3253831" y="572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4704150" y="2619769"/>
            <a:ext cx="4439920" cy="2524125"/>
            <a:chOff x="4704150" y="2619769"/>
            <a:chExt cx="4439920" cy="2524125"/>
          </a:xfrm>
        </p:grpSpPr>
        <p:sp>
          <p:nvSpPr>
            <p:cNvPr id="7" name="object 7"/>
            <p:cNvSpPr/>
            <p:nvPr/>
          </p:nvSpPr>
          <p:spPr>
            <a:xfrm>
              <a:off x="8065697" y="2619769"/>
              <a:ext cx="1078865" cy="2524125"/>
            </a:xfrm>
            <a:custGeom>
              <a:avLst/>
              <a:gdLst/>
              <a:ahLst/>
              <a:cxnLst/>
              <a:rect l="l" t="t" r="r" b="b"/>
              <a:pathLst>
                <a:path w="1078865" h="2524125">
                  <a:moveTo>
                    <a:pt x="1078302" y="2523730"/>
                  </a:moveTo>
                  <a:lnTo>
                    <a:pt x="0" y="2523730"/>
                  </a:lnTo>
                  <a:lnTo>
                    <a:pt x="21779" y="2492859"/>
                  </a:lnTo>
                  <a:lnTo>
                    <a:pt x="48163" y="2453539"/>
                  </a:lnTo>
                  <a:lnTo>
                    <a:pt x="73035" y="2414499"/>
                  </a:lnTo>
                  <a:lnTo>
                    <a:pt x="96442" y="2375738"/>
                  </a:lnTo>
                  <a:lnTo>
                    <a:pt x="118426" y="2337251"/>
                  </a:lnTo>
                  <a:lnTo>
                    <a:pt x="139033" y="2299038"/>
                  </a:lnTo>
                  <a:lnTo>
                    <a:pt x="158305" y="2261096"/>
                  </a:lnTo>
                  <a:lnTo>
                    <a:pt x="176289" y="2223422"/>
                  </a:lnTo>
                  <a:lnTo>
                    <a:pt x="193027" y="2186014"/>
                  </a:lnTo>
                  <a:lnTo>
                    <a:pt x="208564" y="2148871"/>
                  </a:lnTo>
                  <a:lnTo>
                    <a:pt x="222945" y="2111989"/>
                  </a:lnTo>
                  <a:lnTo>
                    <a:pt x="236214" y="2075366"/>
                  </a:lnTo>
                  <a:lnTo>
                    <a:pt x="248414" y="2039000"/>
                  </a:lnTo>
                  <a:lnTo>
                    <a:pt x="269788" y="1967031"/>
                  </a:lnTo>
                  <a:lnTo>
                    <a:pt x="287421" y="1896062"/>
                  </a:lnTo>
                  <a:lnTo>
                    <a:pt x="301667" y="1826076"/>
                  </a:lnTo>
                  <a:lnTo>
                    <a:pt x="312880" y="1757053"/>
                  </a:lnTo>
                  <a:lnTo>
                    <a:pt x="321415" y="1688975"/>
                  </a:lnTo>
                  <a:lnTo>
                    <a:pt x="327626" y="1621824"/>
                  </a:lnTo>
                  <a:lnTo>
                    <a:pt x="331866" y="1555582"/>
                  </a:lnTo>
                  <a:lnTo>
                    <a:pt x="334490" y="1490229"/>
                  </a:lnTo>
                  <a:lnTo>
                    <a:pt x="335852" y="1425748"/>
                  </a:lnTo>
                  <a:lnTo>
                    <a:pt x="336208" y="1299328"/>
                  </a:lnTo>
                  <a:lnTo>
                    <a:pt x="335909" y="1237351"/>
                  </a:lnTo>
                  <a:lnTo>
                    <a:pt x="335861" y="1145876"/>
                  </a:lnTo>
                  <a:lnTo>
                    <a:pt x="336613" y="1085860"/>
                  </a:lnTo>
                  <a:lnTo>
                    <a:pt x="338405" y="1026595"/>
                  </a:lnTo>
                  <a:lnTo>
                    <a:pt x="341591" y="968064"/>
                  </a:lnTo>
                  <a:lnTo>
                    <a:pt x="346525" y="910248"/>
                  </a:lnTo>
                  <a:lnTo>
                    <a:pt x="353562" y="853128"/>
                  </a:lnTo>
                  <a:lnTo>
                    <a:pt x="363055" y="796686"/>
                  </a:lnTo>
                  <a:lnTo>
                    <a:pt x="375359" y="740905"/>
                  </a:lnTo>
                  <a:lnTo>
                    <a:pt x="390828" y="685764"/>
                  </a:lnTo>
                  <a:lnTo>
                    <a:pt x="409816" y="631246"/>
                  </a:lnTo>
                  <a:lnTo>
                    <a:pt x="432677" y="577333"/>
                  </a:lnTo>
                  <a:lnTo>
                    <a:pt x="459765" y="524006"/>
                  </a:lnTo>
                  <a:lnTo>
                    <a:pt x="491435" y="471247"/>
                  </a:lnTo>
                  <a:lnTo>
                    <a:pt x="528040" y="419036"/>
                  </a:lnTo>
                  <a:lnTo>
                    <a:pt x="569935" y="367357"/>
                  </a:lnTo>
                  <a:lnTo>
                    <a:pt x="617473" y="316189"/>
                  </a:lnTo>
                  <a:lnTo>
                    <a:pt x="671010" y="265516"/>
                  </a:lnTo>
                  <a:lnTo>
                    <a:pt x="700139" y="240359"/>
                  </a:lnTo>
                  <a:lnTo>
                    <a:pt x="730899" y="215318"/>
                  </a:lnTo>
                  <a:lnTo>
                    <a:pt x="763336" y="190392"/>
                  </a:lnTo>
                  <a:lnTo>
                    <a:pt x="797494" y="165578"/>
                  </a:lnTo>
                  <a:lnTo>
                    <a:pt x="833417" y="140873"/>
                  </a:lnTo>
                  <a:lnTo>
                    <a:pt x="871150" y="116276"/>
                  </a:lnTo>
                  <a:lnTo>
                    <a:pt x="910736" y="91784"/>
                  </a:lnTo>
                  <a:lnTo>
                    <a:pt x="952220" y="67394"/>
                  </a:lnTo>
                  <a:lnTo>
                    <a:pt x="995646" y="43105"/>
                  </a:lnTo>
                  <a:lnTo>
                    <a:pt x="1041059" y="18914"/>
                  </a:lnTo>
                  <a:lnTo>
                    <a:pt x="1078302" y="0"/>
                  </a:lnTo>
                  <a:lnTo>
                    <a:pt x="1078302" y="2523730"/>
                  </a:lnTo>
                  <a:close/>
                </a:path>
              </a:pathLst>
            </a:custGeom>
            <a:solidFill>
              <a:srgbClr val="FA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04150" y="3128800"/>
              <a:ext cx="3371999" cy="167459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100"/>
              </a:spcBef>
            </a:pPr>
            <a:r>
              <a:rPr spc="-90" dirty="0"/>
              <a:t>Gestión</a:t>
            </a:r>
            <a:r>
              <a:rPr spc="-105" dirty="0"/>
              <a:t> </a:t>
            </a:r>
            <a:r>
              <a:rPr spc="-120" dirty="0"/>
              <a:t>con</a:t>
            </a:r>
            <a:r>
              <a:rPr spc="-105" dirty="0"/>
              <a:t> </a:t>
            </a:r>
            <a:r>
              <a:rPr spc="-10" dirty="0"/>
              <a:t>Proveedores</a:t>
            </a:r>
          </a:p>
          <a:p>
            <a:pPr marL="12700">
              <a:lnSpc>
                <a:spcPct val="100000"/>
              </a:lnSpc>
              <a:spcBef>
                <a:spcPts val="1455"/>
              </a:spcBef>
            </a:pPr>
            <a:r>
              <a:rPr sz="1400" b="0" spc="-60" dirty="0">
                <a:latin typeface="Trebuchet MS"/>
                <a:cs typeface="Trebuchet MS"/>
              </a:rPr>
              <a:t>Registro</a:t>
            </a:r>
            <a:r>
              <a:rPr sz="1400" b="0" spc="-65" dirty="0">
                <a:latin typeface="Trebuchet MS"/>
                <a:cs typeface="Trebuchet MS"/>
              </a:rPr>
              <a:t> </a:t>
            </a:r>
            <a:r>
              <a:rPr sz="1400" b="0" spc="-55" dirty="0">
                <a:latin typeface="Trebuchet MS"/>
                <a:cs typeface="Trebuchet MS"/>
              </a:rPr>
              <a:t>de</a:t>
            </a:r>
            <a:r>
              <a:rPr sz="1400" b="0" spc="-60" dirty="0">
                <a:latin typeface="Trebuchet MS"/>
                <a:cs typeface="Trebuchet MS"/>
              </a:rPr>
              <a:t> </a:t>
            </a:r>
            <a:r>
              <a:rPr sz="1400" b="0" spc="-10" dirty="0">
                <a:latin typeface="Trebuchet MS"/>
                <a:cs typeface="Trebuchet MS"/>
              </a:rPr>
              <a:t>Proveedores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25"/>
              </a:spcBef>
            </a:pPr>
            <a:endParaRPr sz="1400">
              <a:latin typeface="Trebuchet MS"/>
              <a:cs typeface="Trebuchet MS"/>
            </a:endParaRPr>
          </a:p>
          <a:p>
            <a:pPr marL="506730" marR="5080" indent="-328295">
              <a:lnSpc>
                <a:spcPct val="101000"/>
              </a:lnSpc>
              <a:buFont typeface="Microsoft Sans Serif"/>
              <a:buChar char="●"/>
              <a:tabLst>
                <a:tab pos="506730" algn="l"/>
              </a:tabLst>
            </a:pPr>
            <a:r>
              <a:rPr sz="1300" b="0" spc="-30" dirty="0">
                <a:latin typeface="Trebuchet MS"/>
                <a:cs typeface="Trebuchet MS"/>
              </a:rPr>
              <a:t>Se</a:t>
            </a:r>
            <a:r>
              <a:rPr sz="1300" b="0" spc="-55" dirty="0">
                <a:latin typeface="Trebuchet MS"/>
                <a:cs typeface="Trebuchet MS"/>
              </a:rPr>
              <a:t> </a:t>
            </a:r>
            <a:r>
              <a:rPr sz="1300" b="0" spc="-75" dirty="0">
                <a:latin typeface="Trebuchet MS"/>
                <a:cs typeface="Trebuchet MS"/>
              </a:rPr>
              <a:t>realizó</a:t>
            </a:r>
            <a:r>
              <a:rPr sz="1300" b="0" spc="-55" dirty="0">
                <a:latin typeface="Trebuchet MS"/>
                <a:cs typeface="Trebuchet MS"/>
              </a:rPr>
              <a:t> </a:t>
            </a:r>
            <a:r>
              <a:rPr sz="1300" b="0" spc="-50" dirty="0">
                <a:latin typeface="Trebuchet MS"/>
                <a:cs typeface="Trebuchet MS"/>
              </a:rPr>
              <a:t>una</a:t>
            </a:r>
            <a:r>
              <a:rPr sz="1300" b="0" spc="-55" dirty="0">
                <a:latin typeface="Trebuchet MS"/>
                <a:cs typeface="Trebuchet MS"/>
              </a:rPr>
              <a:t> </a:t>
            </a:r>
            <a:r>
              <a:rPr sz="1300" b="0" spc="-70" dirty="0">
                <a:latin typeface="Trebuchet MS"/>
                <a:cs typeface="Trebuchet MS"/>
              </a:rPr>
              <a:t>campaña</a:t>
            </a:r>
            <a:r>
              <a:rPr sz="1300" b="0" spc="-50" dirty="0">
                <a:latin typeface="Trebuchet MS"/>
                <a:cs typeface="Trebuchet MS"/>
              </a:rPr>
              <a:t> </a:t>
            </a:r>
            <a:r>
              <a:rPr sz="1300" b="0" spc="-55" dirty="0">
                <a:latin typeface="Trebuchet MS"/>
                <a:cs typeface="Trebuchet MS"/>
              </a:rPr>
              <a:t>de </a:t>
            </a:r>
            <a:r>
              <a:rPr sz="1300" b="0" spc="-60" dirty="0">
                <a:latin typeface="Trebuchet MS"/>
                <a:cs typeface="Trebuchet MS"/>
              </a:rPr>
              <a:t>registro</a:t>
            </a:r>
            <a:r>
              <a:rPr sz="1300" b="0" spc="-55" dirty="0">
                <a:latin typeface="Trebuchet MS"/>
                <a:cs typeface="Trebuchet MS"/>
              </a:rPr>
              <a:t> </a:t>
            </a:r>
            <a:r>
              <a:rPr sz="1300" b="0" spc="-25" dirty="0">
                <a:latin typeface="Trebuchet MS"/>
                <a:cs typeface="Trebuchet MS"/>
              </a:rPr>
              <a:t>de </a:t>
            </a:r>
            <a:r>
              <a:rPr sz="1300" b="0" spc="-55" dirty="0">
                <a:latin typeface="Trebuchet MS"/>
                <a:cs typeface="Trebuchet MS"/>
              </a:rPr>
              <a:t>proveedores</a:t>
            </a:r>
            <a:r>
              <a:rPr sz="1300" b="0" spc="-60" dirty="0">
                <a:latin typeface="Trebuchet MS"/>
                <a:cs typeface="Trebuchet MS"/>
              </a:rPr>
              <a:t> con </a:t>
            </a:r>
            <a:r>
              <a:rPr sz="1300" b="0" spc="-80" dirty="0">
                <a:latin typeface="Trebuchet MS"/>
                <a:cs typeface="Trebuchet MS"/>
              </a:rPr>
              <a:t>cero</a:t>
            </a:r>
            <a:r>
              <a:rPr sz="1300" b="0" spc="-55" dirty="0">
                <a:latin typeface="Trebuchet MS"/>
                <a:cs typeface="Trebuchet MS"/>
              </a:rPr>
              <a:t> </a:t>
            </a:r>
            <a:r>
              <a:rPr sz="1300" b="0" spc="-10" dirty="0">
                <a:latin typeface="Trebuchet MS"/>
                <a:cs typeface="Trebuchet MS"/>
              </a:rPr>
              <a:t>inversiones financieras.</a:t>
            </a:r>
            <a:endParaRPr sz="1300">
              <a:latin typeface="Trebuchet MS"/>
              <a:cs typeface="Trebuchet MS"/>
            </a:endParaRPr>
          </a:p>
          <a:p>
            <a:pPr marL="506730" marR="163195" indent="-328295">
              <a:lnSpc>
                <a:spcPct val="101000"/>
              </a:lnSpc>
              <a:buFont typeface="Microsoft Sans Serif"/>
              <a:buChar char="●"/>
              <a:tabLst>
                <a:tab pos="506730" algn="l"/>
              </a:tabLst>
            </a:pPr>
            <a:r>
              <a:rPr sz="1300" b="0" spc="-70" dirty="0">
                <a:latin typeface="Trebuchet MS"/>
                <a:cs typeface="Trebuchet MS"/>
              </a:rPr>
              <a:t>Participación</a:t>
            </a:r>
            <a:r>
              <a:rPr sz="1300" b="0" spc="-40" dirty="0">
                <a:latin typeface="Trebuchet MS"/>
                <a:cs typeface="Trebuchet MS"/>
              </a:rPr>
              <a:t> </a:t>
            </a:r>
            <a:r>
              <a:rPr sz="1300" b="0" spc="-55" dirty="0">
                <a:latin typeface="Trebuchet MS"/>
                <a:cs typeface="Trebuchet MS"/>
              </a:rPr>
              <a:t>en</a:t>
            </a:r>
            <a:r>
              <a:rPr sz="1300" b="0" spc="-45" dirty="0">
                <a:latin typeface="Trebuchet MS"/>
                <a:cs typeface="Trebuchet MS"/>
              </a:rPr>
              <a:t> </a:t>
            </a:r>
            <a:r>
              <a:rPr sz="1300" spc="-100" dirty="0"/>
              <a:t>EMCALI</a:t>
            </a:r>
            <a:r>
              <a:rPr sz="1300" spc="-80" dirty="0"/>
              <a:t> </a:t>
            </a:r>
            <a:r>
              <a:rPr sz="1300" spc="-55" dirty="0"/>
              <a:t>MÁS</a:t>
            </a:r>
            <a:r>
              <a:rPr sz="1300" spc="-80" dirty="0"/>
              <a:t> </a:t>
            </a:r>
            <a:r>
              <a:rPr sz="1300" spc="-100" dirty="0"/>
              <a:t>CERCA DE</a:t>
            </a:r>
            <a:r>
              <a:rPr sz="1300" spc="-114" dirty="0"/>
              <a:t> </a:t>
            </a:r>
            <a:r>
              <a:rPr sz="1300" spc="-25" dirty="0"/>
              <a:t>TI.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860"/>
              </a:spcBef>
              <a:buFont typeface="Microsoft Sans Serif"/>
              <a:buChar char="●"/>
            </a:pPr>
            <a:endParaRPr sz="1300"/>
          </a:p>
          <a:p>
            <a:pPr marL="32384">
              <a:lnSpc>
                <a:spcPct val="100000"/>
              </a:lnSpc>
            </a:pPr>
            <a:r>
              <a:rPr sz="1400" b="0" spc="-55" dirty="0">
                <a:latin typeface="Trebuchet MS"/>
                <a:cs typeface="Trebuchet MS"/>
              </a:rPr>
              <a:t>Reunión</a:t>
            </a:r>
            <a:r>
              <a:rPr sz="1400" b="0" spc="-60" dirty="0">
                <a:latin typeface="Trebuchet MS"/>
                <a:cs typeface="Trebuchet MS"/>
              </a:rPr>
              <a:t> con </a:t>
            </a:r>
            <a:r>
              <a:rPr sz="1400" b="0" spc="-10" dirty="0">
                <a:latin typeface="Trebuchet MS"/>
                <a:cs typeface="Trebuchet MS"/>
              </a:rPr>
              <a:t>Proveedores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00">
              <a:latin typeface="Trebuchet MS"/>
              <a:cs typeface="Trebuchet MS"/>
            </a:endParaRPr>
          </a:p>
          <a:p>
            <a:pPr marL="466090" marR="540385" indent="-328295">
              <a:lnSpc>
                <a:spcPct val="101000"/>
              </a:lnSpc>
              <a:buFont typeface="Microsoft Sans Serif"/>
              <a:buChar char="●"/>
              <a:tabLst>
                <a:tab pos="466090" algn="l"/>
              </a:tabLst>
            </a:pPr>
            <a:r>
              <a:rPr sz="1300" b="0" spc="-70" dirty="0">
                <a:latin typeface="Trebuchet MS"/>
                <a:cs typeface="Trebuchet MS"/>
              </a:rPr>
              <a:t>Conocer</a:t>
            </a:r>
            <a:r>
              <a:rPr sz="1300" b="0" spc="-60" dirty="0">
                <a:latin typeface="Trebuchet MS"/>
                <a:cs typeface="Trebuchet MS"/>
              </a:rPr>
              <a:t> </a:t>
            </a:r>
            <a:r>
              <a:rPr sz="1300" b="0" spc="-35" dirty="0">
                <a:latin typeface="Trebuchet MS"/>
                <a:cs typeface="Trebuchet MS"/>
              </a:rPr>
              <a:t>las</a:t>
            </a:r>
            <a:r>
              <a:rPr sz="1300" b="0" spc="-55" dirty="0">
                <a:latin typeface="Trebuchet MS"/>
                <a:cs typeface="Trebuchet MS"/>
              </a:rPr>
              <a:t> </a:t>
            </a:r>
            <a:r>
              <a:rPr sz="1300" b="0" spc="-50" dirty="0">
                <a:latin typeface="Trebuchet MS"/>
                <a:cs typeface="Trebuchet MS"/>
              </a:rPr>
              <a:t>inquietudes</a:t>
            </a:r>
            <a:r>
              <a:rPr sz="1300" b="0" spc="-60" dirty="0">
                <a:latin typeface="Trebuchet MS"/>
                <a:cs typeface="Trebuchet MS"/>
              </a:rPr>
              <a:t> </a:t>
            </a:r>
            <a:r>
              <a:rPr sz="1300" b="0" spc="-55" dirty="0">
                <a:latin typeface="Trebuchet MS"/>
                <a:cs typeface="Trebuchet MS"/>
              </a:rPr>
              <a:t>de </a:t>
            </a:r>
            <a:r>
              <a:rPr sz="1300" b="0" spc="-25" dirty="0">
                <a:latin typeface="Trebuchet MS"/>
                <a:cs typeface="Trebuchet MS"/>
              </a:rPr>
              <a:t>los </a:t>
            </a:r>
            <a:r>
              <a:rPr sz="1300" b="0" spc="-10" dirty="0">
                <a:latin typeface="Trebuchet MS"/>
                <a:cs typeface="Trebuchet MS"/>
              </a:rPr>
              <a:t>Proveedores.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04150" y="2244025"/>
            <a:ext cx="3311525" cy="761365"/>
          </a:xfrm>
          <a:custGeom>
            <a:avLst/>
            <a:gdLst/>
            <a:ahLst/>
            <a:cxnLst/>
            <a:rect l="l" t="t" r="r" b="b"/>
            <a:pathLst>
              <a:path w="3311525" h="761364">
                <a:moveTo>
                  <a:pt x="3234894" y="761099"/>
                </a:moveTo>
                <a:lnTo>
                  <a:pt x="76505" y="761099"/>
                </a:lnTo>
                <a:lnTo>
                  <a:pt x="46726" y="755087"/>
                </a:lnTo>
                <a:lnTo>
                  <a:pt x="22407" y="738691"/>
                </a:lnTo>
                <a:lnTo>
                  <a:pt x="6012" y="714373"/>
                </a:lnTo>
                <a:lnTo>
                  <a:pt x="0" y="684594"/>
                </a:lnTo>
                <a:lnTo>
                  <a:pt x="0" y="76505"/>
                </a:lnTo>
                <a:lnTo>
                  <a:pt x="6012" y="46726"/>
                </a:lnTo>
                <a:lnTo>
                  <a:pt x="22407" y="22408"/>
                </a:lnTo>
                <a:lnTo>
                  <a:pt x="46726" y="6012"/>
                </a:lnTo>
                <a:lnTo>
                  <a:pt x="76505" y="0"/>
                </a:lnTo>
                <a:lnTo>
                  <a:pt x="3234894" y="0"/>
                </a:lnTo>
                <a:lnTo>
                  <a:pt x="3277339" y="12853"/>
                </a:lnTo>
                <a:lnTo>
                  <a:pt x="3305576" y="47228"/>
                </a:lnTo>
                <a:lnTo>
                  <a:pt x="3311399" y="76505"/>
                </a:lnTo>
                <a:lnTo>
                  <a:pt x="3311399" y="684594"/>
                </a:lnTo>
                <a:lnTo>
                  <a:pt x="3305387" y="714373"/>
                </a:lnTo>
                <a:lnTo>
                  <a:pt x="3288991" y="738691"/>
                </a:lnTo>
                <a:lnTo>
                  <a:pt x="3264673" y="755087"/>
                </a:lnTo>
                <a:lnTo>
                  <a:pt x="3234894" y="761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777175" y="1878963"/>
            <a:ext cx="2677160" cy="94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60" dirty="0">
                <a:latin typeface="Trebuchet MS"/>
                <a:cs typeface="Trebuchet MS"/>
              </a:rPr>
              <a:t>Gestión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Proveedores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835"/>
              </a:spcBef>
            </a:pPr>
            <a:endParaRPr sz="1400">
              <a:latin typeface="Trebuchet MS"/>
              <a:cs typeface="Trebuchet MS"/>
            </a:endParaRPr>
          </a:p>
          <a:p>
            <a:pPr marL="492125" indent="-328295">
              <a:lnSpc>
                <a:spcPct val="100000"/>
              </a:lnSpc>
              <a:buFont typeface="Microsoft Sans Serif"/>
              <a:buChar char="●"/>
              <a:tabLst>
                <a:tab pos="492125" algn="l"/>
              </a:tabLst>
            </a:pPr>
            <a:r>
              <a:rPr sz="1300" spc="-50" dirty="0">
                <a:latin typeface="Trebuchet MS"/>
                <a:cs typeface="Trebuchet MS"/>
              </a:rPr>
              <a:t>Workshop</a:t>
            </a:r>
            <a:r>
              <a:rPr sz="1300" spc="-55" dirty="0">
                <a:latin typeface="Trebuchet MS"/>
                <a:cs typeface="Trebuchet MS"/>
              </a:rPr>
              <a:t> en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Ferretería</a:t>
            </a:r>
            <a:endParaRPr sz="1300">
              <a:latin typeface="Trebuchet MS"/>
              <a:cs typeface="Trebuchet MS"/>
            </a:endParaRPr>
          </a:p>
          <a:p>
            <a:pPr marL="492125" indent="-328295">
              <a:lnSpc>
                <a:spcPct val="100000"/>
              </a:lnSpc>
              <a:spcBef>
                <a:spcPts val="15"/>
              </a:spcBef>
              <a:buFont typeface="Microsoft Sans Serif"/>
              <a:buChar char="●"/>
              <a:tabLst>
                <a:tab pos="492125" algn="l"/>
              </a:tabLst>
            </a:pPr>
            <a:r>
              <a:rPr sz="1300" spc="-55" dirty="0">
                <a:latin typeface="Trebuchet MS"/>
                <a:cs typeface="Trebuchet MS"/>
              </a:rPr>
              <a:t>Showroom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cables</a:t>
            </a:r>
            <a:r>
              <a:rPr sz="1300" spc="-65" dirty="0">
                <a:latin typeface="Trebuchet MS"/>
                <a:cs typeface="Trebuchet MS"/>
              </a:rPr>
              <a:t> y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35" dirty="0">
                <a:latin typeface="Trebuchet MS"/>
                <a:cs typeface="Trebuchet MS"/>
              </a:rPr>
              <a:t>alambres</a:t>
            </a:r>
            <a:endParaRPr sz="1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64700"/>
            <a:ext cx="8030209" cy="3879215"/>
            <a:chOff x="0" y="1264700"/>
            <a:chExt cx="8030209" cy="3879215"/>
          </a:xfrm>
        </p:grpSpPr>
        <p:sp>
          <p:nvSpPr>
            <p:cNvPr id="3" name="object 3"/>
            <p:cNvSpPr/>
            <p:nvPr/>
          </p:nvSpPr>
          <p:spPr>
            <a:xfrm>
              <a:off x="0" y="3378023"/>
              <a:ext cx="2794635" cy="1765935"/>
            </a:xfrm>
            <a:custGeom>
              <a:avLst/>
              <a:gdLst/>
              <a:ahLst/>
              <a:cxnLst/>
              <a:rect l="l" t="t" r="r" b="b"/>
              <a:pathLst>
                <a:path w="2794635" h="1765935">
                  <a:moveTo>
                    <a:pt x="2794587" y="1765476"/>
                  </a:moveTo>
                  <a:lnTo>
                    <a:pt x="0" y="1765476"/>
                  </a:lnTo>
                  <a:lnTo>
                    <a:pt x="0" y="0"/>
                  </a:lnTo>
                  <a:lnTo>
                    <a:pt x="8047" y="7602"/>
                  </a:lnTo>
                  <a:lnTo>
                    <a:pt x="42585" y="38993"/>
                  </a:lnTo>
                  <a:lnTo>
                    <a:pt x="77092" y="69150"/>
                  </a:lnTo>
                  <a:lnTo>
                    <a:pt x="111564" y="98102"/>
                  </a:lnTo>
                  <a:lnTo>
                    <a:pt x="145998" y="125878"/>
                  </a:lnTo>
                  <a:lnTo>
                    <a:pt x="180392" y="152509"/>
                  </a:lnTo>
                  <a:lnTo>
                    <a:pt x="214741" y="178022"/>
                  </a:lnTo>
                  <a:lnTo>
                    <a:pt x="249043" y="202448"/>
                  </a:lnTo>
                  <a:lnTo>
                    <a:pt x="283294" y="225815"/>
                  </a:lnTo>
                  <a:lnTo>
                    <a:pt x="317492" y="248153"/>
                  </a:lnTo>
                  <a:lnTo>
                    <a:pt x="351633" y="269491"/>
                  </a:lnTo>
                  <a:lnTo>
                    <a:pt x="385714" y="289859"/>
                  </a:lnTo>
                  <a:lnTo>
                    <a:pt x="419732" y="309284"/>
                  </a:lnTo>
                  <a:lnTo>
                    <a:pt x="453683" y="327798"/>
                  </a:lnTo>
                  <a:lnTo>
                    <a:pt x="487566" y="345428"/>
                  </a:lnTo>
                  <a:lnTo>
                    <a:pt x="555109" y="378157"/>
                  </a:lnTo>
                  <a:lnTo>
                    <a:pt x="622337" y="407705"/>
                  </a:lnTo>
                  <a:lnTo>
                    <a:pt x="689225" y="434306"/>
                  </a:lnTo>
                  <a:lnTo>
                    <a:pt x="755746" y="458194"/>
                  </a:lnTo>
                  <a:lnTo>
                    <a:pt x="821876" y="479603"/>
                  </a:lnTo>
                  <a:lnTo>
                    <a:pt x="887590" y="498767"/>
                  </a:lnTo>
                  <a:lnTo>
                    <a:pt x="952862" y="515920"/>
                  </a:lnTo>
                  <a:lnTo>
                    <a:pt x="1017666" y="531296"/>
                  </a:lnTo>
                  <a:lnTo>
                    <a:pt x="1113943" y="551540"/>
                  </a:lnTo>
                  <a:lnTo>
                    <a:pt x="1177469" y="563497"/>
                  </a:lnTo>
                  <a:lnTo>
                    <a:pt x="1302832" y="584771"/>
                  </a:lnTo>
                  <a:lnTo>
                    <a:pt x="1546083" y="623311"/>
                  </a:lnTo>
                  <a:lnTo>
                    <a:pt x="1634473" y="638798"/>
                  </a:lnTo>
                  <a:lnTo>
                    <a:pt x="1692474" y="650071"/>
                  </a:lnTo>
                  <a:lnTo>
                    <a:pt x="1749705" y="662375"/>
                  </a:lnTo>
                  <a:lnTo>
                    <a:pt x="1806141" y="675943"/>
                  </a:lnTo>
                  <a:lnTo>
                    <a:pt x="1861756" y="691011"/>
                  </a:lnTo>
                  <a:lnTo>
                    <a:pt x="1916526" y="707811"/>
                  </a:lnTo>
                  <a:lnTo>
                    <a:pt x="1970424" y="726578"/>
                  </a:lnTo>
                  <a:lnTo>
                    <a:pt x="2023426" y="747547"/>
                  </a:lnTo>
                  <a:lnTo>
                    <a:pt x="2075507" y="770950"/>
                  </a:lnTo>
                  <a:lnTo>
                    <a:pt x="2126640" y="797022"/>
                  </a:lnTo>
                  <a:lnTo>
                    <a:pt x="2176802" y="825998"/>
                  </a:lnTo>
                  <a:lnTo>
                    <a:pt x="2225967" y="858110"/>
                  </a:lnTo>
                  <a:lnTo>
                    <a:pt x="2274109" y="893593"/>
                  </a:lnTo>
                  <a:lnTo>
                    <a:pt x="2321203" y="932681"/>
                  </a:lnTo>
                  <a:lnTo>
                    <a:pt x="2367224" y="975608"/>
                  </a:lnTo>
                  <a:lnTo>
                    <a:pt x="2412147" y="1022608"/>
                  </a:lnTo>
                  <a:lnTo>
                    <a:pt x="2455946" y="1073915"/>
                  </a:lnTo>
                  <a:lnTo>
                    <a:pt x="2498596" y="1129763"/>
                  </a:lnTo>
                  <a:lnTo>
                    <a:pt x="2540073" y="1190386"/>
                  </a:lnTo>
                  <a:lnTo>
                    <a:pt x="2580350" y="1256017"/>
                  </a:lnTo>
                  <a:lnTo>
                    <a:pt x="2600031" y="1290785"/>
                  </a:lnTo>
                  <a:lnTo>
                    <a:pt x="2619402" y="1326892"/>
                  </a:lnTo>
                  <a:lnTo>
                    <a:pt x="2638461" y="1364368"/>
                  </a:lnTo>
                  <a:lnTo>
                    <a:pt x="2657205" y="1403244"/>
                  </a:lnTo>
                  <a:lnTo>
                    <a:pt x="2675630" y="1443546"/>
                  </a:lnTo>
                  <a:lnTo>
                    <a:pt x="2693733" y="1485306"/>
                  </a:lnTo>
                  <a:lnTo>
                    <a:pt x="2711510" y="1528552"/>
                  </a:lnTo>
                  <a:lnTo>
                    <a:pt x="2728960" y="1573313"/>
                  </a:lnTo>
                  <a:lnTo>
                    <a:pt x="2746078" y="1619620"/>
                  </a:lnTo>
                  <a:lnTo>
                    <a:pt x="2762862" y="1667500"/>
                  </a:lnTo>
                  <a:lnTo>
                    <a:pt x="2779308" y="1716983"/>
                  </a:lnTo>
                  <a:lnTo>
                    <a:pt x="2794587" y="1765476"/>
                  </a:lnTo>
                  <a:close/>
                </a:path>
              </a:pathLst>
            </a:custGeom>
            <a:solidFill>
              <a:srgbClr val="FA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14200" y="1264700"/>
              <a:ext cx="6915784" cy="3657600"/>
            </a:xfrm>
            <a:custGeom>
              <a:avLst/>
              <a:gdLst/>
              <a:ahLst/>
              <a:cxnLst/>
              <a:rect l="l" t="t" r="r" b="b"/>
              <a:pathLst>
                <a:path w="6915784" h="3657600">
                  <a:moveTo>
                    <a:pt x="6306087" y="3656999"/>
                  </a:moveTo>
                  <a:lnTo>
                    <a:pt x="609512" y="3656999"/>
                  </a:lnTo>
                  <a:lnTo>
                    <a:pt x="561879" y="3655166"/>
                  </a:lnTo>
                  <a:lnTo>
                    <a:pt x="515248" y="3649755"/>
                  </a:lnTo>
                  <a:lnTo>
                    <a:pt x="469756" y="3640902"/>
                  </a:lnTo>
                  <a:lnTo>
                    <a:pt x="425538" y="3628743"/>
                  </a:lnTo>
                  <a:lnTo>
                    <a:pt x="382728" y="3613413"/>
                  </a:lnTo>
                  <a:lnTo>
                    <a:pt x="341464" y="3595048"/>
                  </a:lnTo>
                  <a:lnTo>
                    <a:pt x="301879" y="3573783"/>
                  </a:lnTo>
                  <a:lnTo>
                    <a:pt x="264110" y="3549754"/>
                  </a:lnTo>
                  <a:lnTo>
                    <a:pt x="228293" y="3523096"/>
                  </a:lnTo>
                  <a:lnTo>
                    <a:pt x="194562" y="3493946"/>
                  </a:lnTo>
                  <a:lnTo>
                    <a:pt x="163053" y="3462437"/>
                  </a:lnTo>
                  <a:lnTo>
                    <a:pt x="133902" y="3428706"/>
                  </a:lnTo>
                  <a:lnTo>
                    <a:pt x="107245" y="3392889"/>
                  </a:lnTo>
                  <a:lnTo>
                    <a:pt x="83216" y="3355120"/>
                  </a:lnTo>
                  <a:lnTo>
                    <a:pt x="61951" y="3315535"/>
                  </a:lnTo>
                  <a:lnTo>
                    <a:pt x="43586" y="3274271"/>
                  </a:lnTo>
                  <a:lnTo>
                    <a:pt x="28256" y="3231461"/>
                  </a:lnTo>
                  <a:lnTo>
                    <a:pt x="16097" y="3187243"/>
                  </a:lnTo>
                  <a:lnTo>
                    <a:pt x="7244" y="3141751"/>
                  </a:lnTo>
                  <a:lnTo>
                    <a:pt x="1833" y="3095120"/>
                  </a:lnTo>
                  <a:lnTo>
                    <a:pt x="0" y="3047487"/>
                  </a:lnTo>
                  <a:lnTo>
                    <a:pt x="0" y="609512"/>
                  </a:lnTo>
                  <a:lnTo>
                    <a:pt x="1833" y="561879"/>
                  </a:lnTo>
                  <a:lnTo>
                    <a:pt x="7244" y="515248"/>
                  </a:lnTo>
                  <a:lnTo>
                    <a:pt x="16097" y="469756"/>
                  </a:lnTo>
                  <a:lnTo>
                    <a:pt x="28256" y="425538"/>
                  </a:lnTo>
                  <a:lnTo>
                    <a:pt x="43586" y="382728"/>
                  </a:lnTo>
                  <a:lnTo>
                    <a:pt x="61951" y="341464"/>
                  </a:lnTo>
                  <a:lnTo>
                    <a:pt x="83216" y="301879"/>
                  </a:lnTo>
                  <a:lnTo>
                    <a:pt x="107245" y="264110"/>
                  </a:lnTo>
                  <a:lnTo>
                    <a:pt x="133902" y="228293"/>
                  </a:lnTo>
                  <a:lnTo>
                    <a:pt x="163053" y="194562"/>
                  </a:lnTo>
                  <a:lnTo>
                    <a:pt x="194562" y="163053"/>
                  </a:lnTo>
                  <a:lnTo>
                    <a:pt x="228293" y="133902"/>
                  </a:lnTo>
                  <a:lnTo>
                    <a:pt x="264110" y="107245"/>
                  </a:lnTo>
                  <a:lnTo>
                    <a:pt x="301879" y="83216"/>
                  </a:lnTo>
                  <a:lnTo>
                    <a:pt x="341464" y="61951"/>
                  </a:lnTo>
                  <a:lnTo>
                    <a:pt x="382728" y="43586"/>
                  </a:lnTo>
                  <a:lnTo>
                    <a:pt x="425538" y="28256"/>
                  </a:lnTo>
                  <a:lnTo>
                    <a:pt x="469756" y="16097"/>
                  </a:lnTo>
                  <a:lnTo>
                    <a:pt x="515248" y="7244"/>
                  </a:lnTo>
                  <a:lnTo>
                    <a:pt x="561879" y="1833"/>
                  </a:lnTo>
                  <a:lnTo>
                    <a:pt x="609512" y="0"/>
                  </a:lnTo>
                  <a:lnTo>
                    <a:pt x="6306087" y="0"/>
                  </a:lnTo>
                  <a:lnTo>
                    <a:pt x="6354350" y="1912"/>
                  </a:lnTo>
                  <a:lnTo>
                    <a:pt x="6402011" y="7592"/>
                  </a:lnTo>
                  <a:lnTo>
                    <a:pt x="6448866" y="16956"/>
                  </a:lnTo>
                  <a:lnTo>
                    <a:pt x="6494710" y="29919"/>
                  </a:lnTo>
                  <a:lnTo>
                    <a:pt x="6539338" y="46396"/>
                  </a:lnTo>
                  <a:lnTo>
                    <a:pt x="6582545" y="66302"/>
                  </a:lnTo>
                  <a:lnTo>
                    <a:pt x="6624127" y="89552"/>
                  </a:lnTo>
                  <a:lnTo>
                    <a:pt x="6663880" y="116062"/>
                  </a:lnTo>
                  <a:lnTo>
                    <a:pt x="6701598" y="145747"/>
                  </a:lnTo>
                  <a:lnTo>
                    <a:pt x="6737077" y="178521"/>
                  </a:lnTo>
                  <a:lnTo>
                    <a:pt x="6769852" y="214001"/>
                  </a:lnTo>
                  <a:lnTo>
                    <a:pt x="6799537" y="251719"/>
                  </a:lnTo>
                  <a:lnTo>
                    <a:pt x="6826047" y="291472"/>
                  </a:lnTo>
                  <a:lnTo>
                    <a:pt x="6849297" y="333054"/>
                  </a:lnTo>
                  <a:lnTo>
                    <a:pt x="6869203" y="376261"/>
                  </a:lnTo>
                  <a:lnTo>
                    <a:pt x="6885680" y="420889"/>
                  </a:lnTo>
                  <a:lnTo>
                    <a:pt x="6898642" y="466733"/>
                  </a:lnTo>
                  <a:lnTo>
                    <a:pt x="6908007" y="513587"/>
                  </a:lnTo>
                  <a:lnTo>
                    <a:pt x="6913687" y="561249"/>
                  </a:lnTo>
                  <a:lnTo>
                    <a:pt x="6915599" y="609512"/>
                  </a:lnTo>
                  <a:lnTo>
                    <a:pt x="6915599" y="3047487"/>
                  </a:lnTo>
                  <a:lnTo>
                    <a:pt x="6913766" y="3095120"/>
                  </a:lnTo>
                  <a:lnTo>
                    <a:pt x="6908355" y="3141751"/>
                  </a:lnTo>
                  <a:lnTo>
                    <a:pt x="6899502" y="3187243"/>
                  </a:lnTo>
                  <a:lnTo>
                    <a:pt x="6887343" y="3231461"/>
                  </a:lnTo>
                  <a:lnTo>
                    <a:pt x="6872013" y="3274271"/>
                  </a:lnTo>
                  <a:lnTo>
                    <a:pt x="6853648" y="3315535"/>
                  </a:lnTo>
                  <a:lnTo>
                    <a:pt x="6832383" y="3355120"/>
                  </a:lnTo>
                  <a:lnTo>
                    <a:pt x="6808354" y="3392889"/>
                  </a:lnTo>
                  <a:lnTo>
                    <a:pt x="6781696" y="3428706"/>
                  </a:lnTo>
                  <a:lnTo>
                    <a:pt x="6752545" y="3462437"/>
                  </a:lnTo>
                  <a:lnTo>
                    <a:pt x="6721037" y="3493946"/>
                  </a:lnTo>
                  <a:lnTo>
                    <a:pt x="6687306" y="3523096"/>
                  </a:lnTo>
                  <a:lnTo>
                    <a:pt x="6651488" y="3549754"/>
                  </a:lnTo>
                  <a:lnTo>
                    <a:pt x="6613720" y="3573783"/>
                  </a:lnTo>
                  <a:lnTo>
                    <a:pt x="6574135" y="3595048"/>
                  </a:lnTo>
                  <a:lnTo>
                    <a:pt x="6532870" y="3613413"/>
                  </a:lnTo>
                  <a:lnTo>
                    <a:pt x="6490061" y="3628743"/>
                  </a:lnTo>
                  <a:lnTo>
                    <a:pt x="6445843" y="3640902"/>
                  </a:lnTo>
                  <a:lnTo>
                    <a:pt x="6400350" y="3649755"/>
                  </a:lnTo>
                  <a:lnTo>
                    <a:pt x="6353720" y="3655166"/>
                  </a:lnTo>
                  <a:lnTo>
                    <a:pt x="6306087" y="3656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1662" y="1573962"/>
              <a:ext cx="5400674" cy="303847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66495">
              <a:lnSpc>
                <a:spcPct val="100000"/>
              </a:lnSpc>
              <a:spcBef>
                <a:spcPts val="100"/>
              </a:spcBef>
            </a:pPr>
            <a:r>
              <a:rPr spc="-195" dirty="0"/>
              <a:t>Comercial</a:t>
            </a:r>
            <a:r>
              <a:rPr spc="-225" dirty="0"/>
              <a:t> </a:t>
            </a:r>
            <a:r>
              <a:rPr spc="-180" dirty="0"/>
              <a:t>y</a:t>
            </a:r>
            <a:r>
              <a:rPr spc="-225" dirty="0"/>
              <a:t> </a:t>
            </a:r>
            <a:r>
              <a:rPr spc="-150" dirty="0"/>
              <a:t>servicio</a:t>
            </a:r>
            <a:r>
              <a:rPr spc="-225" dirty="0"/>
              <a:t> </a:t>
            </a:r>
            <a:r>
              <a:rPr spc="-110" dirty="0"/>
              <a:t>al</a:t>
            </a:r>
            <a:r>
              <a:rPr spc="-225" dirty="0"/>
              <a:t> </a:t>
            </a:r>
            <a:r>
              <a:rPr spc="-130" dirty="0"/>
              <a:t>cliente</a:t>
            </a:r>
          </a:p>
        </p:txBody>
      </p:sp>
      <p:sp>
        <p:nvSpPr>
          <p:cNvPr id="7" name="object 7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88239" y="4417676"/>
            <a:ext cx="42545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spc="-405" dirty="0">
                <a:solidFill>
                  <a:srgbClr val="EEEEEE"/>
                </a:solidFill>
                <a:latin typeface="Trebuchet MS"/>
                <a:cs typeface="Trebuchet MS"/>
              </a:rPr>
              <a:t>07</a:t>
            </a:r>
            <a:endParaRPr sz="3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0653" y="0"/>
            <a:ext cx="8713470" cy="4921885"/>
            <a:chOff x="430653" y="0"/>
            <a:chExt cx="8713470" cy="4921885"/>
          </a:xfrm>
        </p:grpSpPr>
        <p:sp>
          <p:nvSpPr>
            <p:cNvPr id="3" name="object 3"/>
            <p:cNvSpPr/>
            <p:nvPr/>
          </p:nvSpPr>
          <p:spPr>
            <a:xfrm>
              <a:off x="1114200" y="1264699"/>
              <a:ext cx="6915784" cy="3657600"/>
            </a:xfrm>
            <a:custGeom>
              <a:avLst/>
              <a:gdLst/>
              <a:ahLst/>
              <a:cxnLst/>
              <a:rect l="l" t="t" r="r" b="b"/>
              <a:pathLst>
                <a:path w="6915784" h="3657600">
                  <a:moveTo>
                    <a:pt x="6306087" y="3656999"/>
                  </a:moveTo>
                  <a:lnTo>
                    <a:pt x="609512" y="3656999"/>
                  </a:lnTo>
                  <a:lnTo>
                    <a:pt x="561879" y="3655166"/>
                  </a:lnTo>
                  <a:lnTo>
                    <a:pt x="515248" y="3649755"/>
                  </a:lnTo>
                  <a:lnTo>
                    <a:pt x="469756" y="3640902"/>
                  </a:lnTo>
                  <a:lnTo>
                    <a:pt x="425538" y="3628743"/>
                  </a:lnTo>
                  <a:lnTo>
                    <a:pt x="382728" y="3613413"/>
                  </a:lnTo>
                  <a:lnTo>
                    <a:pt x="341464" y="3595048"/>
                  </a:lnTo>
                  <a:lnTo>
                    <a:pt x="301879" y="3573783"/>
                  </a:lnTo>
                  <a:lnTo>
                    <a:pt x="264110" y="3549754"/>
                  </a:lnTo>
                  <a:lnTo>
                    <a:pt x="228293" y="3523096"/>
                  </a:lnTo>
                  <a:lnTo>
                    <a:pt x="194562" y="3493946"/>
                  </a:lnTo>
                  <a:lnTo>
                    <a:pt x="163053" y="3462437"/>
                  </a:lnTo>
                  <a:lnTo>
                    <a:pt x="133902" y="3428706"/>
                  </a:lnTo>
                  <a:lnTo>
                    <a:pt x="107245" y="3392889"/>
                  </a:lnTo>
                  <a:lnTo>
                    <a:pt x="83216" y="3355120"/>
                  </a:lnTo>
                  <a:lnTo>
                    <a:pt x="61951" y="3315535"/>
                  </a:lnTo>
                  <a:lnTo>
                    <a:pt x="43586" y="3274271"/>
                  </a:lnTo>
                  <a:lnTo>
                    <a:pt x="28256" y="3231461"/>
                  </a:lnTo>
                  <a:lnTo>
                    <a:pt x="16097" y="3187243"/>
                  </a:lnTo>
                  <a:lnTo>
                    <a:pt x="7244" y="3141751"/>
                  </a:lnTo>
                  <a:lnTo>
                    <a:pt x="1833" y="3095120"/>
                  </a:lnTo>
                  <a:lnTo>
                    <a:pt x="0" y="3047487"/>
                  </a:lnTo>
                  <a:lnTo>
                    <a:pt x="0" y="609512"/>
                  </a:lnTo>
                  <a:lnTo>
                    <a:pt x="1833" y="561879"/>
                  </a:lnTo>
                  <a:lnTo>
                    <a:pt x="7244" y="515248"/>
                  </a:lnTo>
                  <a:lnTo>
                    <a:pt x="16097" y="469756"/>
                  </a:lnTo>
                  <a:lnTo>
                    <a:pt x="28256" y="425538"/>
                  </a:lnTo>
                  <a:lnTo>
                    <a:pt x="43586" y="382728"/>
                  </a:lnTo>
                  <a:lnTo>
                    <a:pt x="61951" y="341464"/>
                  </a:lnTo>
                  <a:lnTo>
                    <a:pt x="83216" y="301879"/>
                  </a:lnTo>
                  <a:lnTo>
                    <a:pt x="107245" y="264110"/>
                  </a:lnTo>
                  <a:lnTo>
                    <a:pt x="133902" y="228293"/>
                  </a:lnTo>
                  <a:lnTo>
                    <a:pt x="163053" y="194562"/>
                  </a:lnTo>
                  <a:lnTo>
                    <a:pt x="194562" y="163053"/>
                  </a:lnTo>
                  <a:lnTo>
                    <a:pt x="228293" y="133902"/>
                  </a:lnTo>
                  <a:lnTo>
                    <a:pt x="264110" y="107245"/>
                  </a:lnTo>
                  <a:lnTo>
                    <a:pt x="301879" y="83216"/>
                  </a:lnTo>
                  <a:lnTo>
                    <a:pt x="341464" y="61951"/>
                  </a:lnTo>
                  <a:lnTo>
                    <a:pt x="382728" y="43586"/>
                  </a:lnTo>
                  <a:lnTo>
                    <a:pt x="425538" y="28256"/>
                  </a:lnTo>
                  <a:lnTo>
                    <a:pt x="469756" y="16097"/>
                  </a:lnTo>
                  <a:lnTo>
                    <a:pt x="515248" y="7244"/>
                  </a:lnTo>
                  <a:lnTo>
                    <a:pt x="561879" y="1833"/>
                  </a:lnTo>
                  <a:lnTo>
                    <a:pt x="609512" y="0"/>
                  </a:lnTo>
                  <a:lnTo>
                    <a:pt x="6306087" y="0"/>
                  </a:lnTo>
                  <a:lnTo>
                    <a:pt x="6354350" y="1912"/>
                  </a:lnTo>
                  <a:lnTo>
                    <a:pt x="6402011" y="7592"/>
                  </a:lnTo>
                  <a:lnTo>
                    <a:pt x="6448866" y="16956"/>
                  </a:lnTo>
                  <a:lnTo>
                    <a:pt x="6494710" y="29919"/>
                  </a:lnTo>
                  <a:lnTo>
                    <a:pt x="6539338" y="46396"/>
                  </a:lnTo>
                  <a:lnTo>
                    <a:pt x="6582545" y="66302"/>
                  </a:lnTo>
                  <a:lnTo>
                    <a:pt x="6624127" y="89552"/>
                  </a:lnTo>
                  <a:lnTo>
                    <a:pt x="6663880" y="116062"/>
                  </a:lnTo>
                  <a:lnTo>
                    <a:pt x="6701598" y="145747"/>
                  </a:lnTo>
                  <a:lnTo>
                    <a:pt x="6737077" y="178521"/>
                  </a:lnTo>
                  <a:lnTo>
                    <a:pt x="6769852" y="214001"/>
                  </a:lnTo>
                  <a:lnTo>
                    <a:pt x="6799537" y="251719"/>
                  </a:lnTo>
                  <a:lnTo>
                    <a:pt x="6826047" y="291472"/>
                  </a:lnTo>
                  <a:lnTo>
                    <a:pt x="6849297" y="333054"/>
                  </a:lnTo>
                  <a:lnTo>
                    <a:pt x="6869203" y="376261"/>
                  </a:lnTo>
                  <a:lnTo>
                    <a:pt x="6885680" y="420889"/>
                  </a:lnTo>
                  <a:lnTo>
                    <a:pt x="6898642" y="466733"/>
                  </a:lnTo>
                  <a:lnTo>
                    <a:pt x="6908007" y="513587"/>
                  </a:lnTo>
                  <a:lnTo>
                    <a:pt x="6913687" y="561249"/>
                  </a:lnTo>
                  <a:lnTo>
                    <a:pt x="6915599" y="609512"/>
                  </a:lnTo>
                  <a:lnTo>
                    <a:pt x="6915599" y="3047487"/>
                  </a:lnTo>
                  <a:lnTo>
                    <a:pt x="6913766" y="3095120"/>
                  </a:lnTo>
                  <a:lnTo>
                    <a:pt x="6908355" y="3141751"/>
                  </a:lnTo>
                  <a:lnTo>
                    <a:pt x="6899502" y="3187243"/>
                  </a:lnTo>
                  <a:lnTo>
                    <a:pt x="6887343" y="3231461"/>
                  </a:lnTo>
                  <a:lnTo>
                    <a:pt x="6872013" y="3274271"/>
                  </a:lnTo>
                  <a:lnTo>
                    <a:pt x="6853648" y="3315535"/>
                  </a:lnTo>
                  <a:lnTo>
                    <a:pt x="6832383" y="3355120"/>
                  </a:lnTo>
                  <a:lnTo>
                    <a:pt x="6808354" y="3392889"/>
                  </a:lnTo>
                  <a:lnTo>
                    <a:pt x="6781696" y="3428706"/>
                  </a:lnTo>
                  <a:lnTo>
                    <a:pt x="6752545" y="3462437"/>
                  </a:lnTo>
                  <a:lnTo>
                    <a:pt x="6721037" y="3493946"/>
                  </a:lnTo>
                  <a:lnTo>
                    <a:pt x="6687306" y="3523096"/>
                  </a:lnTo>
                  <a:lnTo>
                    <a:pt x="6651488" y="3549754"/>
                  </a:lnTo>
                  <a:lnTo>
                    <a:pt x="6613720" y="3573783"/>
                  </a:lnTo>
                  <a:lnTo>
                    <a:pt x="6574135" y="3595048"/>
                  </a:lnTo>
                  <a:lnTo>
                    <a:pt x="6532870" y="3613413"/>
                  </a:lnTo>
                  <a:lnTo>
                    <a:pt x="6490061" y="3628743"/>
                  </a:lnTo>
                  <a:lnTo>
                    <a:pt x="6445843" y="3640902"/>
                  </a:lnTo>
                  <a:lnTo>
                    <a:pt x="6400350" y="3649755"/>
                  </a:lnTo>
                  <a:lnTo>
                    <a:pt x="6353720" y="3655166"/>
                  </a:lnTo>
                  <a:lnTo>
                    <a:pt x="6306087" y="3656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30653" y="1017725"/>
              <a:ext cx="8282940" cy="115570"/>
            </a:xfrm>
            <a:custGeom>
              <a:avLst/>
              <a:gdLst/>
              <a:ahLst/>
              <a:cxnLst/>
              <a:rect l="l" t="t" r="r" b="b"/>
              <a:pathLst>
                <a:path w="8282940" h="115569">
                  <a:moveTo>
                    <a:pt x="82826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8282699" y="0"/>
                  </a:lnTo>
                  <a:lnTo>
                    <a:pt x="82826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1662" y="1573962"/>
              <a:ext cx="5400674" cy="30384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405998" y="0"/>
              <a:ext cx="1737995" cy="2584450"/>
            </a:xfrm>
            <a:custGeom>
              <a:avLst/>
              <a:gdLst/>
              <a:ahLst/>
              <a:cxnLst/>
              <a:rect l="l" t="t" r="r" b="b"/>
              <a:pathLst>
                <a:path w="1737995" h="2584450">
                  <a:moveTo>
                    <a:pt x="1738001" y="2583832"/>
                  </a:moveTo>
                  <a:lnTo>
                    <a:pt x="1695061" y="2567924"/>
                  </a:lnTo>
                  <a:lnTo>
                    <a:pt x="1656641" y="2552693"/>
                  </a:lnTo>
                  <a:lnTo>
                    <a:pt x="1619493" y="2537021"/>
                  </a:lnTo>
                  <a:lnTo>
                    <a:pt x="1583589" y="2520914"/>
                  </a:lnTo>
                  <a:lnTo>
                    <a:pt x="1548904" y="2504378"/>
                  </a:lnTo>
                  <a:lnTo>
                    <a:pt x="1483077" y="2470042"/>
                  </a:lnTo>
                  <a:lnTo>
                    <a:pt x="1421795" y="2434061"/>
                  </a:lnTo>
                  <a:lnTo>
                    <a:pt x="1364840" y="2396482"/>
                  </a:lnTo>
                  <a:lnTo>
                    <a:pt x="1311997" y="2357352"/>
                  </a:lnTo>
                  <a:lnTo>
                    <a:pt x="1263047" y="2316719"/>
                  </a:lnTo>
                  <a:lnTo>
                    <a:pt x="1217773" y="2274631"/>
                  </a:lnTo>
                  <a:lnTo>
                    <a:pt x="1175959" y="2231134"/>
                  </a:lnTo>
                  <a:lnTo>
                    <a:pt x="1137387" y="2186277"/>
                  </a:lnTo>
                  <a:lnTo>
                    <a:pt x="1101839" y="2140107"/>
                  </a:lnTo>
                  <a:lnTo>
                    <a:pt x="1069100" y="2092672"/>
                  </a:lnTo>
                  <a:lnTo>
                    <a:pt x="1038951" y="2044018"/>
                  </a:lnTo>
                  <a:lnTo>
                    <a:pt x="1011176" y="1994194"/>
                  </a:lnTo>
                  <a:lnTo>
                    <a:pt x="985557" y="1943246"/>
                  </a:lnTo>
                  <a:lnTo>
                    <a:pt x="961877" y="1891223"/>
                  </a:lnTo>
                  <a:lnTo>
                    <a:pt x="939919" y="1838172"/>
                  </a:lnTo>
                  <a:lnTo>
                    <a:pt x="919467" y="1784140"/>
                  </a:lnTo>
                  <a:lnTo>
                    <a:pt x="900302" y="1729175"/>
                  </a:lnTo>
                  <a:lnTo>
                    <a:pt x="882208" y="1673324"/>
                  </a:lnTo>
                  <a:lnTo>
                    <a:pt x="864967" y="1616634"/>
                  </a:lnTo>
                  <a:lnTo>
                    <a:pt x="848362" y="1559154"/>
                  </a:lnTo>
                  <a:lnTo>
                    <a:pt x="832177" y="1500931"/>
                  </a:lnTo>
                  <a:lnTo>
                    <a:pt x="816194" y="1442012"/>
                  </a:lnTo>
                  <a:lnTo>
                    <a:pt x="792123" y="1352432"/>
                  </a:lnTo>
                  <a:lnTo>
                    <a:pt x="783965" y="1322276"/>
                  </a:lnTo>
                  <a:lnTo>
                    <a:pt x="767285" y="1261554"/>
                  </a:lnTo>
                  <a:lnTo>
                    <a:pt x="749939" y="1200326"/>
                  </a:lnTo>
                  <a:lnTo>
                    <a:pt x="731709" y="1138640"/>
                  </a:lnTo>
                  <a:lnTo>
                    <a:pt x="712378" y="1076543"/>
                  </a:lnTo>
                  <a:lnTo>
                    <a:pt x="691729" y="1014083"/>
                  </a:lnTo>
                  <a:lnTo>
                    <a:pt x="669546" y="951306"/>
                  </a:lnTo>
                  <a:lnTo>
                    <a:pt x="645609" y="888261"/>
                  </a:lnTo>
                  <a:lnTo>
                    <a:pt x="619704" y="824996"/>
                  </a:lnTo>
                  <a:lnTo>
                    <a:pt x="591612" y="761556"/>
                  </a:lnTo>
                  <a:lnTo>
                    <a:pt x="561116" y="697991"/>
                  </a:lnTo>
                  <a:lnTo>
                    <a:pt x="527999" y="634346"/>
                  </a:lnTo>
                  <a:lnTo>
                    <a:pt x="492045" y="570671"/>
                  </a:lnTo>
                  <a:lnTo>
                    <a:pt x="453035" y="507012"/>
                  </a:lnTo>
                  <a:lnTo>
                    <a:pt x="410753" y="443417"/>
                  </a:lnTo>
                  <a:lnTo>
                    <a:pt x="388317" y="411659"/>
                  </a:lnTo>
                  <a:lnTo>
                    <a:pt x="364982" y="379934"/>
                  </a:lnTo>
                  <a:lnTo>
                    <a:pt x="340719" y="348249"/>
                  </a:lnTo>
                  <a:lnTo>
                    <a:pt x="315504" y="316609"/>
                  </a:lnTo>
                  <a:lnTo>
                    <a:pt x="289307" y="285021"/>
                  </a:lnTo>
                  <a:lnTo>
                    <a:pt x="262102" y="253491"/>
                  </a:lnTo>
                  <a:lnTo>
                    <a:pt x="233862" y="222024"/>
                  </a:lnTo>
                  <a:lnTo>
                    <a:pt x="204559" y="190626"/>
                  </a:lnTo>
                  <a:lnTo>
                    <a:pt x="174167" y="159304"/>
                  </a:lnTo>
                  <a:lnTo>
                    <a:pt x="142659" y="128063"/>
                  </a:lnTo>
                  <a:lnTo>
                    <a:pt x="110006" y="96909"/>
                  </a:lnTo>
                  <a:lnTo>
                    <a:pt x="76183" y="65848"/>
                  </a:lnTo>
                  <a:lnTo>
                    <a:pt x="41162" y="34887"/>
                  </a:lnTo>
                  <a:lnTo>
                    <a:pt x="4915" y="4030"/>
                  </a:lnTo>
                  <a:lnTo>
                    <a:pt x="0" y="0"/>
                  </a:lnTo>
                  <a:lnTo>
                    <a:pt x="1738001" y="0"/>
                  </a:lnTo>
                  <a:lnTo>
                    <a:pt x="1738001" y="2583832"/>
                  </a:lnTo>
                  <a:close/>
                </a:path>
              </a:pathLst>
            </a:custGeom>
            <a:solidFill>
              <a:srgbClr val="FA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63370">
              <a:lnSpc>
                <a:spcPct val="100000"/>
              </a:lnSpc>
              <a:spcBef>
                <a:spcPts val="100"/>
              </a:spcBef>
            </a:pPr>
            <a:r>
              <a:rPr spc="-195" dirty="0"/>
              <a:t>Comercial</a:t>
            </a:r>
            <a:r>
              <a:rPr spc="-225" dirty="0"/>
              <a:t> </a:t>
            </a:r>
            <a:r>
              <a:rPr spc="-180" dirty="0"/>
              <a:t>y</a:t>
            </a:r>
            <a:r>
              <a:rPr spc="-225" dirty="0"/>
              <a:t> </a:t>
            </a:r>
            <a:r>
              <a:rPr spc="-150" dirty="0"/>
              <a:t>servicio</a:t>
            </a:r>
            <a:r>
              <a:rPr spc="-225" dirty="0"/>
              <a:t> </a:t>
            </a:r>
            <a:r>
              <a:rPr spc="-110" dirty="0"/>
              <a:t>al</a:t>
            </a:r>
            <a:r>
              <a:rPr spc="-225" dirty="0"/>
              <a:t> </a:t>
            </a:r>
            <a:r>
              <a:rPr spc="-130" dirty="0"/>
              <a:t>cliente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14200" y="1264700"/>
            <a:ext cx="8030209" cy="3879215"/>
            <a:chOff x="1114200" y="1264700"/>
            <a:chExt cx="8030209" cy="3879215"/>
          </a:xfrm>
        </p:grpSpPr>
        <p:sp>
          <p:nvSpPr>
            <p:cNvPr id="3" name="object 3"/>
            <p:cNvSpPr/>
            <p:nvPr/>
          </p:nvSpPr>
          <p:spPr>
            <a:xfrm>
              <a:off x="6290709" y="3620491"/>
              <a:ext cx="2853690" cy="1523365"/>
            </a:xfrm>
            <a:custGeom>
              <a:avLst/>
              <a:gdLst/>
              <a:ahLst/>
              <a:cxnLst/>
              <a:rect l="l" t="t" r="r" b="b"/>
              <a:pathLst>
                <a:path w="2853690" h="1523364">
                  <a:moveTo>
                    <a:pt x="2853290" y="1523008"/>
                  </a:moveTo>
                  <a:lnTo>
                    <a:pt x="0" y="1523008"/>
                  </a:lnTo>
                  <a:lnTo>
                    <a:pt x="32896" y="1512925"/>
                  </a:lnTo>
                  <a:lnTo>
                    <a:pt x="76403" y="1498630"/>
                  </a:lnTo>
                  <a:lnTo>
                    <a:pt x="118827" y="1483731"/>
                  </a:lnTo>
                  <a:lnTo>
                    <a:pt x="160194" y="1468248"/>
                  </a:lnTo>
                  <a:lnTo>
                    <a:pt x="200528" y="1452201"/>
                  </a:lnTo>
                  <a:lnTo>
                    <a:pt x="239854" y="1435607"/>
                  </a:lnTo>
                  <a:lnTo>
                    <a:pt x="278197" y="1418485"/>
                  </a:lnTo>
                  <a:lnTo>
                    <a:pt x="315582" y="1400854"/>
                  </a:lnTo>
                  <a:lnTo>
                    <a:pt x="352034" y="1382733"/>
                  </a:lnTo>
                  <a:lnTo>
                    <a:pt x="387578" y="1364141"/>
                  </a:lnTo>
                  <a:lnTo>
                    <a:pt x="422240" y="1345096"/>
                  </a:lnTo>
                  <a:lnTo>
                    <a:pt x="456043" y="1325618"/>
                  </a:lnTo>
                  <a:lnTo>
                    <a:pt x="489013" y="1305725"/>
                  </a:lnTo>
                  <a:lnTo>
                    <a:pt x="552554" y="1264768"/>
                  </a:lnTo>
                  <a:lnTo>
                    <a:pt x="613063" y="1222376"/>
                  </a:lnTo>
                  <a:lnTo>
                    <a:pt x="670739" y="1178701"/>
                  </a:lnTo>
                  <a:lnTo>
                    <a:pt x="725783" y="1133891"/>
                  </a:lnTo>
                  <a:lnTo>
                    <a:pt x="778393" y="1088097"/>
                  </a:lnTo>
                  <a:lnTo>
                    <a:pt x="828771" y="1041469"/>
                  </a:lnTo>
                  <a:lnTo>
                    <a:pt x="877115" y="994158"/>
                  </a:lnTo>
                  <a:lnTo>
                    <a:pt x="923625" y="946313"/>
                  </a:lnTo>
                  <a:lnTo>
                    <a:pt x="968502" y="898085"/>
                  </a:lnTo>
                  <a:lnTo>
                    <a:pt x="1011945" y="849624"/>
                  </a:lnTo>
                  <a:lnTo>
                    <a:pt x="1054154" y="801081"/>
                  </a:lnTo>
                  <a:lnTo>
                    <a:pt x="1115591" y="728439"/>
                  </a:lnTo>
                  <a:lnTo>
                    <a:pt x="1234182" y="585640"/>
                  </a:lnTo>
                  <a:lnTo>
                    <a:pt x="1273176" y="539326"/>
                  </a:lnTo>
                  <a:lnTo>
                    <a:pt x="1312234" y="493907"/>
                  </a:lnTo>
                  <a:lnTo>
                    <a:pt x="1351557" y="449531"/>
                  </a:lnTo>
                  <a:lnTo>
                    <a:pt x="1391345" y="406350"/>
                  </a:lnTo>
                  <a:lnTo>
                    <a:pt x="1431796" y="364513"/>
                  </a:lnTo>
                  <a:lnTo>
                    <a:pt x="1473112" y="324170"/>
                  </a:lnTo>
                  <a:lnTo>
                    <a:pt x="1515492" y="285473"/>
                  </a:lnTo>
                  <a:lnTo>
                    <a:pt x="1559135" y="248570"/>
                  </a:lnTo>
                  <a:lnTo>
                    <a:pt x="1604242" y="213613"/>
                  </a:lnTo>
                  <a:lnTo>
                    <a:pt x="1651013" y="180750"/>
                  </a:lnTo>
                  <a:lnTo>
                    <a:pt x="1699646" y="150134"/>
                  </a:lnTo>
                  <a:lnTo>
                    <a:pt x="1750342" y="121914"/>
                  </a:lnTo>
                  <a:lnTo>
                    <a:pt x="1803302" y="96239"/>
                  </a:lnTo>
                  <a:lnTo>
                    <a:pt x="1858723" y="73261"/>
                  </a:lnTo>
                  <a:lnTo>
                    <a:pt x="1916808" y="53129"/>
                  </a:lnTo>
                  <a:lnTo>
                    <a:pt x="1977754" y="35994"/>
                  </a:lnTo>
                  <a:lnTo>
                    <a:pt x="2041763" y="22006"/>
                  </a:lnTo>
                  <a:lnTo>
                    <a:pt x="2109033" y="11316"/>
                  </a:lnTo>
                  <a:lnTo>
                    <a:pt x="2179765" y="4072"/>
                  </a:lnTo>
                  <a:lnTo>
                    <a:pt x="2254159" y="426"/>
                  </a:lnTo>
                  <a:lnTo>
                    <a:pt x="2292791" y="0"/>
                  </a:lnTo>
                  <a:lnTo>
                    <a:pt x="2332414" y="528"/>
                  </a:lnTo>
                  <a:lnTo>
                    <a:pt x="2373052" y="2032"/>
                  </a:lnTo>
                  <a:lnTo>
                    <a:pt x="2414730" y="4528"/>
                  </a:lnTo>
                  <a:lnTo>
                    <a:pt x="2457474" y="8037"/>
                  </a:lnTo>
                  <a:lnTo>
                    <a:pt x="2501308" y="12577"/>
                  </a:lnTo>
                  <a:lnTo>
                    <a:pt x="2546256" y="18166"/>
                  </a:lnTo>
                  <a:lnTo>
                    <a:pt x="2592345" y="24823"/>
                  </a:lnTo>
                  <a:lnTo>
                    <a:pt x="2639600" y="32568"/>
                  </a:lnTo>
                  <a:lnTo>
                    <a:pt x="2688044" y="41419"/>
                  </a:lnTo>
                  <a:lnTo>
                    <a:pt x="2737704" y="51394"/>
                  </a:lnTo>
                  <a:lnTo>
                    <a:pt x="2788603" y="62513"/>
                  </a:lnTo>
                  <a:lnTo>
                    <a:pt x="2840768" y="74794"/>
                  </a:lnTo>
                  <a:lnTo>
                    <a:pt x="2853290" y="77948"/>
                  </a:lnTo>
                  <a:lnTo>
                    <a:pt x="2853290" y="1523008"/>
                  </a:lnTo>
                  <a:close/>
                </a:path>
              </a:pathLst>
            </a:custGeom>
            <a:solidFill>
              <a:srgbClr val="FA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14200" y="1264700"/>
              <a:ext cx="6915784" cy="3657600"/>
            </a:xfrm>
            <a:custGeom>
              <a:avLst/>
              <a:gdLst/>
              <a:ahLst/>
              <a:cxnLst/>
              <a:rect l="l" t="t" r="r" b="b"/>
              <a:pathLst>
                <a:path w="6915784" h="3657600">
                  <a:moveTo>
                    <a:pt x="6306087" y="3656999"/>
                  </a:moveTo>
                  <a:lnTo>
                    <a:pt x="609512" y="3656999"/>
                  </a:lnTo>
                  <a:lnTo>
                    <a:pt x="561879" y="3655166"/>
                  </a:lnTo>
                  <a:lnTo>
                    <a:pt x="515248" y="3649755"/>
                  </a:lnTo>
                  <a:lnTo>
                    <a:pt x="469756" y="3640902"/>
                  </a:lnTo>
                  <a:lnTo>
                    <a:pt x="425538" y="3628743"/>
                  </a:lnTo>
                  <a:lnTo>
                    <a:pt x="382728" y="3613413"/>
                  </a:lnTo>
                  <a:lnTo>
                    <a:pt x="341464" y="3595048"/>
                  </a:lnTo>
                  <a:lnTo>
                    <a:pt x="301879" y="3573783"/>
                  </a:lnTo>
                  <a:lnTo>
                    <a:pt x="264110" y="3549754"/>
                  </a:lnTo>
                  <a:lnTo>
                    <a:pt x="228293" y="3523096"/>
                  </a:lnTo>
                  <a:lnTo>
                    <a:pt x="194562" y="3493946"/>
                  </a:lnTo>
                  <a:lnTo>
                    <a:pt x="163053" y="3462437"/>
                  </a:lnTo>
                  <a:lnTo>
                    <a:pt x="133902" y="3428706"/>
                  </a:lnTo>
                  <a:lnTo>
                    <a:pt x="107245" y="3392889"/>
                  </a:lnTo>
                  <a:lnTo>
                    <a:pt x="83216" y="3355120"/>
                  </a:lnTo>
                  <a:lnTo>
                    <a:pt x="61951" y="3315535"/>
                  </a:lnTo>
                  <a:lnTo>
                    <a:pt x="43586" y="3274271"/>
                  </a:lnTo>
                  <a:lnTo>
                    <a:pt x="28256" y="3231461"/>
                  </a:lnTo>
                  <a:lnTo>
                    <a:pt x="16097" y="3187243"/>
                  </a:lnTo>
                  <a:lnTo>
                    <a:pt x="7244" y="3141751"/>
                  </a:lnTo>
                  <a:lnTo>
                    <a:pt x="1833" y="3095120"/>
                  </a:lnTo>
                  <a:lnTo>
                    <a:pt x="0" y="3047487"/>
                  </a:lnTo>
                  <a:lnTo>
                    <a:pt x="0" y="609512"/>
                  </a:lnTo>
                  <a:lnTo>
                    <a:pt x="1833" y="561879"/>
                  </a:lnTo>
                  <a:lnTo>
                    <a:pt x="7244" y="515248"/>
                  </a:lnTo>
                  <a:lnTo>
                    <a:pt x="16097" y="469756"/>
                  </a:lnTo>
                  <a:lnTo>
                    <a:pt x="28256" y="425538"/>
                  </a:lnTo>
                  <a:lnTo>
                    <a:pt x="43586" y="382728"/>
                  </a:lnTo>
                  <a:lnTo>
                    <a:pt x="61951" y="341464"/>
                  </a:lnTo>
                  <a:lnTo>
                    <a:pt x="83216" y="301879"/>
                  </a:lnTo>
                  <a:lnTo>
                    <a:pt x="107245" y="264110"/>
                  </a:lnTo>
                  <a:lnTo>
                    <a:pt x="133902" y="228293"/>
                  </a:lnTo>
                  <a:lnTo>
                    <a:pt x="163053" y="194562"/>
                  </a:lnTo>
                  <a:lnTo>
                    <a:pt x="194562" y="163053"/>
                  </a:lnTo>
                  <a:lnTo>
                    <a:pt x="228293" y="133902"/>
                  </a:lnTo>
                  <a:lnTo>
                    <a:pt x="264110" y="107245"/>
                  </a:lnTo>
                  <a:lnTo>
                    <a:pt x="301879" y="83216"/>
                  </a:lnTo>
                  <a:lnTo>
                    <a:pt x="341464" y="61951"/>
                  </a:lnTo>
                  <a:lnTo>
                    <a:pt x="382728" y="43586"/>
                  </a:lnTo>
                  <a:lnTo>
                    <a:pt x="425538" y="28256"/>
                  </a:lnTo>
                  <a:lnTo>
                    <a:pt x="469756" y="16097"/>
                  </a:lnTo>
                  <a:lnTo>
                    <a:pt x="515248" y="7244"/>
                  </a:lnTo>
                  <a:lnTo>
                    <a:pt x="561879" y="1833"/>
                  </a:lnTo>
                  <a:lnTo>
                    <a:pt x="609512" y="0"/>
                  </a:lnTo>
                  <a:lnTo>
                    <a:pt x="6306087" y="0"/>
                  </a:lnTo>
                  <a:lnTo>
                    <a:pt x="6354350" y="1912"/>
                  </a:lnTo>
                  <a:lnTo>
                    <a:pt x="6402011" y="7592"/>
                  </a:lnTo>
                  <a:lnTo>
                    <a:pt x="6448866" y="16956"/>
                  </a:lnTo>
                  <a:lnTo>
                    <a:pt x="6494710" y="29919"/>
                  </a:lnTo>
                  <a:lnTo>
                    <a:pt x="6539338" y="46396"/>
                  </a:lnTo>
                  <a:lnTo>
                    <a:pt x="6582545" y="66302"/>
                  </a:lnTo>
                  <a:lnTo>
                    <a:pt x="6624127" y="89552"/>
                  </a:lnTo>
                  <a:lnTo>
                    <a:pt x="6663880" y="116062"/>
                  </a:lnTo>
                  <a:lnTo>
                    <a:pt x="6701598" y="145747"/>
                  </a:lnTo>
                  <a:lnTo>
                    <a:pt x="6737077" y="178521"/>
                  </a:lnTo>
                  <a:lnTo>
                    <a:pt x="6769852" y="214001"/>
                  </a:lnTo>
                  <a:lnTo>
                    <a:pt x="6799537" y="251719"/>
                  </a:lnTo>
                  <a:lnTo>
                    <a:pt x="6826047" y="291472"/>
                  </a:lnTo>
                  <a:lnTo>
                    <a:pt x="6849297" y="333054"/>
                  </a:lnTo>
                  <a:lnTo>
                    <a:pt x="6869203" y="376261"/>
                  </a:lnTo>
                  <a:lnTo>
                    <a:pt x="6885680" y="420889"/>
                  </a:lnTo>
                  <a:lnTo>
                    <a:pt x="6898642" y="466733"/>
                  </a:lnTo>
                  <a:lnTo>
                    <a:pt x="6908007" y="513587"/>
                  </a:lnTo>
                  <a:lnTo>
                    <a:pt x="6913687" y="561249"/>
                  </a:lnTo>
                  <a:lnTo>
                    <a:pt x="6915599" y="609512"/>
                  </a:lnTo>
                  <a:lnTo>
                    <a:pt x="6915599" y="3047487"/>
                  </a:lnTo>
                  <a:lnTo>
                    <a:pt x="6913766" y="3095120"/>
                  </a:lnTo>
                  <a:lnTo>
                    <a:pt x="6908355" y="3141751"/>
                  </a:lnTo>
                  <a:lnTo>
                    <a:pt x="6899502" y="3187243"/>
                  </a:lnTo>
                  <a:lnTo>
                    <a:pt x="6887343" y="3231461"/>
                  </a:lnTo>
                  <a:lnTo>
                    <a:pt x="6872013" y="3274271"/>
                  </a:lnTo>
                  <a:lnTo>
                    <a:pt x="6853648" y="3315535"/>
                  </a:lnTo>
                  <a:lnTo>
                    <a:pt x="6832383" y="3355120"/>
                  </a:lnTo>
                  <a:lnTo>
                    <a:pt x="6808354" y="3392889"/>
                  </a:lnTo>
                  <a:lnTo>
                    <a:pt x="6781696" y="3428706"/>
                  </a:lnTo>
                  <a:lnTo>
                    <a:pt x="6752545" y="3462437"/>
                  </a:lnTo>
                  <a:lnTo>
                    <a:pt x="6721037" y="3493946"/>
                  </a:lnTo>
                  <a:lnTo>
                    <a:pt x="6687306" y="3523096"/>
                  </a:lnTo>
                  <a:lnTo>
                    <a:pt x="6651488" y="3549754"/>
                  </a:lnTo>
                  <a:lnTo>
                    <a:pt x="6613720" y="3573783"/>
                  </a:lnTo>
                  <a:lnTo>
                    <a:pt x="6574135" y="3595048"/>
                  </a:lnTo>
                  <a:lnTo>
                    <a:pt x="6532870" y="3613413"/>
                  </a:lnTo>
                  <a:lnTo>
                    <a:pt x="6490061" y="3628743"/>
                  </a:lnTo>
                  <a:lnTo>
                    <a:pt x="6445843" y="3640902"/>
                  </a:lnTo>
                  <a:lnTo>
                    <a:pt x="6400350" y="3649755"/>
                  </a:lnTo>
                  <a:lnTo>
                    <a:pt x="6353720" y="3655166"/>
                  </a:lnTo>
                  <a:lnTo>
                    <a:pt x="6306087" y="3656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1662" y="1573962"/>
              <a:ext cx="5400674" cy="303847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63370">
              <a:lnSpc>
                <a:spcPct val="100000"/>
              </a:lnSpc>
              <a:spcBef>
                <a:spcPts val="100"/>
              </a:spcBef>
            </a:pPr>
            <a:r>
              <a:rPr spc="-195" dirty="0"/>
              <a:t>Comercial</a:t>
            </a:r>
            <a:r>
              <a:rPr spc="-225" dirty="0"/>
              <a:t> </a:t>
            </a:r>
            <a:r>
              <a:rPr spc="-180" dirty="0"/>
              <a:t>y</a:t>
            </a:r>
            <a:r>
              <a:rPr spc="-225" dirty="0"/>
              <a:t> </a:t>
            </a:r>
            <a:r>
              <a:rPr spc="-150" dirty="0"/>
              <a:t>servicio</a:t>
            </a:r>
            <a:r>
              <a:rPr spc="-225" dirty="0"/>
              <a:t> </a:t>
            </a:r>
            <a:r>
              <a:rPr spc="-110" dirty="0"/>
              <a:t>al</a:t>
            </a:r>
            <a:r>
              <a:rPr spc="-225" dirty="0"/>
              <a:t> </a:t>
            </a:r>
            <a:r>
              <a:rPr spc="-130" dirty="0"/>
              <a:t>cliente</a:t>
            </a:r>
          </a:p>
        </p:txBody>
      </p:sp>
      <p:sp>
        <p:nvSpPr>
          <p:cNvPr id="7" name="object 7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64700"/>
            <a:ext cx="8030209" cy="3879215"/>
            <a:chOff x="0" y="1264700"/>
            <a:chExt cx="8030209" cy="3879215"/>
          </a:xfrm>
        </p:grpSpPr>
        <p:sp>
          <p:nvSpPr>
            <p:cNvPr id="3" name="object 3"/>
            <p:cNvSpPr/>
            <p:nvPr/>
          </p:nvSpPr>
          <p:spPr>
            <a:xfrm>
              <a:off x="0" y="2749359"/>
              <a:ext cx="2192655" cy="2394585"/>
            </a:xfrm>
            <a:custGeom>
              <a:avLst/>
              <a:gdLst/>
              <a:ahLst/>
              <a:cxnLst/>
              <a:rect l="l" t="t" r="r" b="b"/>
              <a:pathLst>
                <a:path w="2192655" h="2394585">
                  <a:moveTo>
                    <a:pt x="2192148" y="2394140"/>
                  </a:moveTo>
                  <a:lnTo>
                    <a:pt x="0" y="2394140"/>
                  </a:lnTo>
                  <a:lnTo>
                    <a:pt x="0" y="3283"/>
                  </a:lnTo>
                  <a:lnTo>
                    <a:pt x="5659" y="0"/>
                  </a:lnTo>
                  <a:lnTo>
                    <a:pt x="30448" y="41776"/>
                  </a:lnTo>
                  <a:lnTo>
                    <a:pt x="55561" y="82230"/>
                  </a:lnTo>
                  <a:lnTo>
                    <a:pt x="80985" y="121393"/>
                  </a:lnTo>
                  <a:lnTo>
                    <a:pt x="106710" y="159295"/>
                  </a:lnTo>
                  <a:lnTo>
                    <a:pt x="132723" y="195966"/>
                  </a:lnTo>
                  <a:lnTo>
                    <a:pt x="159013" y="231437"/>
                  </a:lnTo>
                  <a:lnTo>
                    <a:pt x="185568" y="265739"/>
                  </a:lnTo>
                  <a:lnTo>
                    <a:pt x="212376" y="298901"/>
                  </a:lnTo>
                  <a:lnTo>
                    <a:pt x="239426" y="330954"/>
                  </a:lnTo>
                  <a:lnTo>
                    <a:pt x="266707" y="361928"/>
                  </a:lnTo>
                  <a:lnTo>
                    <a:pt x="294205" y="391854"/>
                  </a:lnTo>
                  <a:lnTo>
                    <a:pt x="321910" y="420763"/>
                  </a:lnTo>
                  <a:lnTo>
                    <a:pt x="349810" y="448684"/>
                  </a:lnTo>
                  <a:lnTo>
                    <a:pt x="377894" y="475649"/>
                  </a:lnTo>
                  <a:lnTo>
                    <a:pt x="406148" y="501687"/>
                  </a:lnTo>
                  <a:lnTo>
                    <a:pt x="463125" y="551105"/>
                  </a:lnTo>
                  <a:lnTo>
                    <a:pt x="520648" y="597183"/>
                  </a:lnTo>
                  <a:lnTo>
                    <a:pt x="578623" y="640162"/>
                  </a:lnTo>
                  <a:lnTo>
                    <a:pt x="636956" y="680288"/>
                  </a:lnTo>
                  <a:lnTo>
                    <a:pt x="695554" y="717803"/>
                  </a:lnTo>
                  <a:lnTo>
                    <a:pt x="754324" y="752950"/>
                  </a:lnTo>
                  <a:lnTo>
                    <a:pt x="813170" y="785973"/>
                  </a:lnTo>
                  <a:lnTo>
                    <a:pt x="872001" y="817115"/>
                  </a:lnTo>
                  <a:lnTo>
                    <a:pt x="930722" y="846619"/>
                  </a:lnTo>
                  <a:lnTo>
                    <a:pt x="989240" y="874730"/>
                  </a:lnTo>
                  <a:lnTo>
                    <a:pt x="1047461" y="901689"/>
                  </a:lnTo>
                  <a:lnTo>
                    <a:pt x="1330838" y="1027736"/>
                  </a:lnTo>
                  <a:lnTo>
                    <a:pt x="1385312" y="1052899"/>
                  </a:lnTo>
                  <a:lnTo>
                    <a:pt x="1438834" y="1078614"/>
                  </a:lnTo>
                  <a:lnTo>
                    <a:pt x="1491311" y="1105125"/>
                  </a:lnTo>
                  <a:lnTo>
                    <a:pt x="1542648" y="1132675"/>
                  </a:lnTo>
                  <a:lnTo>
                    <a:pt x="1592752" y="1161507"/>
                  </a:lnTo>
                  <a:lnTo>
                    <a:pt x="1641530" y="1191865"/>
                  </a:lnTo>
                  <a:lnTo>
                    <a:pt x="1688888" y="1223991"/>
                  </a:lnTo>
                  <a:lnTo>
                    <a:pt x="1734732" y="1258130"/>
                  </a:lnTo>
                  <a:lnTo>
                    <a:pt x="1778969" y="1294524"/>
                  </a:lnTo>
                  <a:lnTo>
                    <a:pt x="1821505" y="1333417"/>
                  </a:lnTo>
                  <a:lnTo>
                    <a:pt x="1862246" y="1375052"/>
                  </a:lnTo>
                  <a:lnTo>
                    <a:pt x="1901099" y="1419673"/>
                  </a:lnTo>
                  <a:lnTo>
                    <a:pt x="1937970" y="1467523"/>
                  </a:lnTo>
                  <a:lnTo>
                    <a:pt x="1972766" y="1518844"/>
                  </a:lnTo>
                  <a:lnTo>
                    <a:pt x="2005393" y="1573881"/>
                  </a:lnTo>
                  <a:lnTo>
                    <a:pt x="2035758" y="1632877"/>
                  </a:lnTo>
                  <a:lnTo>
                    <a:pt x="2063766" y="1696075"/>
                  </a:lnTo>
                  <a:lnTo>
                    <a:pt x="2089325" y="1763719"/>
                  </a:lnTo>
                  <a:lnTo>
                    <a:pt x="2112340" y="1836051"/>
                  </a:lnTo>
                  <a:lnTo>
                    <a:pt x="2122865" y="1874051"/>
                  </a:lnTo>
                  <a:lnTo>
                    <a:pt x="2132718" y="1913315"/>
                  </a:lnTo>
                  <a:lnTo>
                    <a:pt x="2141889" y="1953872"/>
                  </a:lnTo>
                  <a:lnTo>
                    <a:pt x="2150366" y="1995754"/>
                  </a:lnTo>
                  <a:lnTo>
                    <a:pt x="2158136" y="2038991"/>
                  </a:lnTo>
                  <a:lnTo>
                    <a:pt x="2165189" y="2083612"/>
                  </a:lnTo>
                  <a:lnTo>
                    <a:pt x="2171512" y="2129650"/>
                  </a:lnTo>
                  <a:lnTo>
                    <a:pt x="2177095" y="2177133"/>
                  </a:lnTo>
                  <a:lnTo>
                    <a:pt x="2181924" y="2226092"/>
                  </a:lnTo>
                  <a:lnTo>
                    <a:pt x="2185989" y="2276558"/>
                  </a:lnTo>
                  <a:lnTo>
                    <a:pt x="2189277" y="2328561"/>
                  </a:lnTo>
                  <a:lnTo>
                    <a:pt x="2191778" y="2382132"/>
                  </a:lnTo>
                  <a:lnTo>
                    <a:pt x="2192148" y="2394140"/>
                  </a:lnTo>
                  <a:close/>
                </a:path>
              </a:pathLst>
            </a:custGeom>
            <a:solidFill>
              <a:srgbClr val="FA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14200" y="1264700"/>
              <a:ext cx="6915784" cy="3657600"/>
            </a:xfrm>
            <a:custGeom>
              <a:avLst/>
              <a:gdLst/>
              <a:ahLst/>
              <a:cxnLst/>
              <a:rect l="l" t="t" r="r" b="b"/>
              <a:pathLst>
                <a:path w="6915784" h="3657600">
                  <a:moveTo>
                    <a:pt x="6306087" y="3656999"/>
                  </a:moveTo>
                  <a:lnTo>
                    <a:pt x="609512" y="3656999"/>
                  </a:lnTo>
                  <a:lnTo>
                    <a:pt x="561879" y="3655166"/>
                  </a:lnTo>
                  <a:lnTo>
                    <a:pt x="515248" y="3649755"/>
                  </a:lnTo>
                  <a:lnTo>
                    <a:pt x="469756" y="3640902"/>
                  </a:lnTo>
                  <a:lnTo>
                    <a:pt x="425538" y="3628743"/>
                  </a:lnTo>
                  <a:lnTo>
                    <a:pt x="382728" y="3613413"/>
                  </a:lnTo>
                  <a:lnTo>
                    <a:pt x="341464" y="3595048"/>
                  </a:lnTo>
                  <a:lnTo>
                    <a:pt x="301879" y="3573783"/>
                  </a:lnTo>
                  <a:lnTo>
                    <a:pt x="264110" y="3549754"/>
                  </a:lnTo>
                  <a:lnTo>
                    <a:pt x="228293" y="3523096"/>
                  </a:lnTo>
                  <a:lnTo>
                    <a:pt x="194562" y="3493946"/>
                  </a:lnTo>
                  <a:lnTo>
                    <a:pt x="163053" y="3462437"/>
                  </a:lnTo>
                  <a:lnTo>
                    <a:pt x="133902" y="3428706"/>
                  </a:lnTo>
                  <a:lnTo>
                    <a:pt x="107245" y="3392889"/>
                  </a:lnTo>
                  <a:lnTo>
                    <a:pt x="83216" y="3355120"/>
                  </a:lnTo>
                  <a:lnTo>
                    <a:pt x="61951" y="3315535"/>
                  </a:lnTo>
                  <a:lnTo>
                    <a:pt x="43586" y="3274271"/>
                  </a:lnTo>
                  <a:lnTo>
                    <a:pt x="28256" y="3231461"/>
                  </a:lnTo>
                  <a:lnTo>
                    <a:pt x="16097" y="3187243"/>
                  </a:lnTo>
                  <a:lnTo>
                    <a:pt x="7244" y="3141751"/>
                  </a:lnTo>
                  <a:lnTo>
                    <a:pt x="1833" y="3095120"/>
                  </a:lnTo>
                  <a:lnTo>
                    <a:pt x="0" y="3047487"/>
                  </a:lnTo>
                  <a:lnTo>
                    <a:pt x="0" y="609512"/>
                  </a:lnTo>
                  <a:lnTo>
                    <a:pt x="1833" y="561879"/>
                  </a:lnTo>
                  <a:lnTo>
                    <a:pt x="7244" y="515248"/>
                  </a:lnTo>
                  <a:lnTo>
                    <a:pt x="16097" y="469756"/>
                  </a:lnTo>
                  <a:lnTo>
                    <a:pt x="28256" y="425538"/>
                  </a:lnTo>
                  <a:lnTo>
                    <a:pt x="43586" y="382728"/>
                  </a:lnTo>
                  <a:lnTo>
                    <a:pt x="61951" y="341464"/>
                  </a:lnTo>
                  <a:lnTo>
                    <a:pt x="83216" y="301879"/>
                  </a:lnTo>
                  <a:lnTo>
                    <a:pt x="107245" y="264110"/>
                  </a:lnTo>
                  <a:lnTo>
                    <a:pt x="133902" y="228293"/>
                  </a:lnTo>
                  <a:lnTo>
                    <a:pt x="163053" y="194562"/>
                  </a:lnTo>
                  <a:lnTo>
                    <a:pt x="194562" y="163053"/>
                  </a:lnTo>
                  <a:lnTo>
                    <a:pt x="228293" y="133902"/>
                  </a:lnTo>
                  <a:lnTo>
                    <a:pt x="264110" y="107245"/>
                  </a:lnTo>
                  <a:lnTo>
                    <a:pt x="301879" y="83216"/>
                  </a:lnTo>
                  <a:lnTo>
                    <a:pt x="341464" y="61951"/>
                  </a:lnTo>
                  <a:lnTo>
                    <a:pt x="382728" y="43586"/>
                  </a:lnTo>
                  <a:lnTo>
                    <a:pt x="425538" y="28256"/>
                  </a:lnTo>
                  <a:lnTo>
                    <a:pt x="469756" y="16097"/>
                  </a:lnTo>
                  <a:lnTo>
                    <a:pt x="515248" y="7244"/>
                  </a:lnTo>
                  <a:lnTo>
                    <a:pt x="561879" y="1833"/>
                  </a:lnTo>
                  <a:lnTo>
                    <a:pt x="609512" y="0"/>
                  </a:lnTo>
                  <a:lnTo>
                    <a:pt x="6306087" y="0"/>
                  </a:lnTo>
                  <a:lnTo>
                    <a:pt x="6354350" y="1912"/>
                  </a:lnTo>
                  <a:lnTo>
                    <a:pt x="6402011" y="7592"/>
                  </a:lnTo>
                  <a:lnTo>
                    <a:pt x="6448866" y="16956"/>
                  </a:lnTo>
                  <a:lnTo>
                    <a:pt x="6494710" y="29919"/>
                  </a:lnTo>
                  <a:lnTo>
                    <a:pt x="6539338" y="46396"/>
                  </a:lnTo>
                  <a:lnTo>
                    <a:pt x="6582545" y="66302"/>
                  </a:lnTo>
                  <a:lnTo>
                    <a:pt x="6624127" y="89552"/>
                  </a:lnTo>
                  <a:lnTo>
                    <a:pt x="6663880" y="116062"/>
                  </a:lnTo>
                  <a:lnTo>
                    <a:pt x="6701598" y="145747"/>
                  </a:lnTo>
                  <a:lnTo>
                    <a:pt x="6737077" y="178521"/>
                  </a:lnTo>
                  <a:lnTo>
                    <a:pt x="6769852" y="214001"/>
                  </a:lnTo>
                  <a:lnTo>
                    <a:pt x="6799537" y="251719"/>
                  </a:lnTo>
                  <a:lnTo>
                    <a:pt x="6826047" y="291472"/>
                  </a:lnTo>
                  <a:lnTo>
                    <a:pt x="6849297" y="333054"/>
                  </a:lnTo>
                  <a:lnTo>
                    <a:pt x="6869203" y="376261"/>
                  </a:lnTo>
                  <a:lnTo>
                    <a:pt x="6885680" y="420889"/>
                  </a:lnTo>
                  <a:lnTo>
                    <a:pt x="6898642" y="466733"/>
                  </a:lnTo>
                  <a:lnTo>
                    <a:pt x="6908007" y="513587"/>
                  </a:lnTo>
                  <a:lnTo>
                    <a:pt x="6913687" y="561249"/>
                  </a:lnTo>
                  <a:lnTo>
                    <a:pt x="6915599" y="609512"/>
                  </a:lnTo>
                  <a:lnTo>
                    <a:pt x="6915599" y="3047487"/>
                  </a:lnTo>
                  <a:lnTo>
                    <a:pt x="6913766" y="3095120"/>
                  </a:lnTo>
                  <a:lnTo>
                    <a:pt x="6908355" y="3141751"/>
                  </a:lnTo>
                  <a:lnTo>
                    <a:pt x="6899502" y="3187243"/>
                  </a:lnTo>
                  <a:lnTo>
                    <a:pt x="6887343" y="3231461"/>
                  </a:lnTo>
                  <a:lnTo>
                    <a:pt x="6872013" y="3274271"/>
                  </a:lnTo>
                  <a:lnTo>
                    <a:pt x="6853648" y="3315535"/>
                  </a:lnTo>
                  <a:lnTo>
                    <a:pt x="6832383" y="3355120"/>
                  </a:lnTo>
                  <a:lnTo>
                    <a:pt x="6808354" y="3392889"/>
                  </a:lnTo>
                  <a:lnTo>
                    <a:pt x="6781696" y="3428706"/>
                  </a:lnTo>
                  <a:lnTo>
                    <a:pt x="6752545" y="3462437"/>
                  </a:lnTo>
                  <a:lnTo>
                    <a:pt x="6721037" y="3493946"/>
                  </a:lnTo>
                  <a:lnTo>
                    <a:pt x="6687306" y="3523096"/>
                  </a:lnTo>
                  <a:lnTo>
                    <a:pt x="6651488" y="3549754"/>
                  </a:lnTo>
                  <a:lnTo>
                    <a:pt x="6613720" y="3573783"/>
                  </a:lnTo>
                  <a:lnTo>
                    <a:pt x="6574135" y="3595048"/>
                  </a:lnTo>
                  <a:lnTo>
                    <a:pt x="6532870" y="3613413"/>
                  </a:lnTo>
                  <a:lnTo>
                    <a:pt x="6490061" y="3628743"/>
                  </a:lnTo>
                  <a:lnTo>
                    <a:pt x="6445843" y="3640902"/>
                  </a:lnTo>
                  <a:lnTo>
                    <a:pt x="6400350" y="3649755"/>
                  </a:lnTo>
                  <a:lnTo>
                    <a:pt x="6353720" y="3655166"/>
                  </a:lnTo>
                  <a:lnTo>
                    <a:pt x="6306087" y="3656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5875" y="1368175"/>
              <a:ext cx="6132249" cy="345005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8080">
              <a:lnSpc>
                <a:spcPct val="100000"/>
              </a:lnSpc>
              <a:spcBef>
                <a:spcPts val="100"/>
              </a:spcBef>
            </a:pPr>
            <a:r>
              <a:rPr spc="-155" dirty="0"/>
              <a:t>Tecnologías</a:t>
            </a:r>
            <a:r>
              <a:rPr spc="-225" dirty="0"/>
              <a:t> </a:t>
            </a:r>
            <a:r>
              <a:rPr spc="-170" dirty="0"/>
              <a:t>de</a:t>
            </a:r>
            <a:r>
              <a:rPr spc="-220" dirty="0"/>
              <a:t> </a:t>
            </a:r>
            <a:r>
              <a:rPr spc="-100" dirty="0"/>
              <a:t>la</a:t>
            </a:r>
            <a:r>
              <a:rPr spc="-220" dirty="0"/>
              <a:t> </a:t>
            </a:r>
            <a:r>
              <a:rPr spc="-145" dirty="0"/>
              <a:t>información</a:t>
            </a:r>
          </a:p>
        </p:txBody>
      </p:sp>
      <p:sp>
        <p:nvSpPr>
          <p:cNvPr id="7" name="object 7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63093" y="4417676"/>
            <a:ext cx="47561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spc="-140" dirty="0">
                <a:solidFill>
                  <a:srgbClr val="EEEEEE"/>
                </a:solidFill>
                <a:latin typeface="Trebuchet MS"/>
                <a:cs typeface="Trebuchet MS"/>
              </a:rPr>
              <a:t>08</a:t>
            </a:r>
            <a:endParaRPr sz="3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713470" cy="4921885"/>
            <a:chOff x="0" y="0"/>
            <a:chExt cx="8713470" cy="4921885"/>
          </a:xfrm>
        </p:grpSpPr>
        <p:sp>
          <p:nvSpPr>
            <p:cNvPr id="3" name="object 3"/>
            <p:cNvSpPr/>
            <p:nvPr/>
          </p:nvSpPr>
          <p:spPr>
            <a:xfrm>
              <a:off x="1114200" y="1264699"/>
              <a:ext cx="6915784" cy="3657600"/>
            </a:xfrm>
            <a:custGeom>
              <a:avLst/>
              <a:gdLst/>
              <a:ahLst/>
              <a:cxnLst/>
              <a:rect l="l" t="t" r="r" b="b"/>
              <a:pathLst>
                <a:path w="6915784" h="3657600">
                  <a:moveTo>
                    <a:pt x="6306087" y="3656999"/>
                  </a:moveTo>
                  <a:lnTo>
                    <a:pt x="609512" y="3656999"/>
                  </a:lnTo>
                  <a:lnTo>
                    <a:pt x="561879" y="3655166"/>
                  </a:lnTo>
                  <a:lnTo>
                    <a:pt x="515248" y="3649755"/>
                  </a:lnTo>
                  <a:lnTo>
                    <a:pt x="469756" y="3640902"/>
                  </a:lnTo>
                  <a:lnTo>
                    <a:pt x="425538" y="3628743"/>
                  </a:lnTo>
                  <a:lnTo>
                    <a:pt x="382728" y="3613413"/>
                  </a:lnTo>
                  <a:lnTo>
                    <a:pt x="341464" y="3595048"/>
                  </a:lnTo>
                  <a:lnTo>
                    <a:pt x="301879" y="3573783"/>
                  </a:lnTo>
                  <a:lnTo>
                    <a:pt x="264110" y="3549754"/>
                  </a:lnTo>
                  <a:lnTo>
                    <a:pt x="228293" y="3523096"/>
                  </a:lnTo>
                  <a:lnTo>
                    <a:pt x="194562" y="3493946"/>
                  </a:lnTo>
                  <a:lnTo>
                    <a:pt x="163053" y="3462437"/>
                  </a:lnTo>
                  <a:lnTo>
                    <a:pt x="133902" y="3428706"/>
                  </a:lnTo>
                  <a:lnTo>
                    <a:pt x="107245" y="3392889"/>
                  </a:lnTo>
                  <a:lnTo>
                    <a:pt x="83216" y="3355120"/>
                  </a:lnTo>
                  <a:lnTo>
                    <a:pt x="61951" y="3315535"/>
                  </a:lnTo>
                  <a:lnTo>
                    <a:pt x="43586" y="3274271"/>
                  </a:lnTo>
                  <a:lnTo>
                    <a:pt x="28256" y="3231461"/>
                  </a:lnTo>
                  <a:lnTo>
                    <a:pt x="16097" y="3187243"/>
                  </a:lnTo>
                  <a:lnTo>
                    <a:pt x="7244" y="3141751"/>
                  </a:lnTo>
                  <a:lnTo>
                    <a:pt x="1833" y="3095120"/>
                  </a:lnTo>
                  <a:lnTo>
                    <a:pt x="0" y="3047487"/>
                  </a:lnTo>
                  <a:lnTo>
                    <a:pt x="0" y="609512"/>
                  </a:lnTo>
                  <a:lnTo>
                    <a:pt x="1833" y="561879"/>
                  </a:lnTo>
                  <a:lnTo>
                    <a:pt x="7244" y="515248"/>
                  </a:lnTo>
                  <a:lnTo>
                    <a:pt x="16097" y="469756"/>
                  </a:lnTo>
                  <a:lnTo>
                    <a:pt x="28256" y="425538"/>
                  </a:lnTo>
                  <a:lnTo>
                    <a:pt x="43586" y="382728"/>
                  </a:lnTo>
                  <a:lnTo>
                    <a:pt x="61951" y="341464"/>
                  </a:lnTo>
                  <a:lnTo>
                    <a:pt x="83216" y="301879"/>
                  </a:lnTo>
                  <a:lnTo>
                    <a:pt x="107245" y="264110"/>
                  </a:lnTo>
                  <a:lnTo>
                    <a:pt x="133902" y="228293"/>
                  </a:lnTo>
                  <a:lnTo>
                    <a:pt x="163053" y="194562"/>
                  </a:lnTo>
                  <a:lnTo>
                    <a:pt x="194562" y="163053"/>
                  </a:lnTo>
                  <a:lnTo>
                    <a:pt x="228293" y="133902"/>
                  </a:lnTo>
                  <a:lnTo>
                    <a:pt x="264110" y="107245"/>
                  </a:lnTo>
                  <a:lnTo>
                    <a:pt x="301879" y="83216"/>
                  </a:lnTo>
                  <a:lnTo>
                    <a:pt x="341464" y="61951"/>
                  </a:lnTo>
                  <a:lnTo>
                    <a:pt x="382728" y="43586"/>
                  </a:lnTo>
                  <a:lnTo>
                    <a:pt x="425538" y="28256"/>
                  </a:lnTo>
                  <a:lnTo>
                    <a:pt x="469756" y="16097"/>
                  </a:lnTo>
                  <a:lnTo>
                    <a:pt x="515248" y="7244"/>
                  </a:lnTo>
                  <a:lnTo>
                    <a:pt x="561879" y="1833"/>
                  </a:lnTo>
                  <a:lnTo>
                    <a:pt x="609512" y="0"/>
                  </a:lnTo>
                  <a:lnTo>
                    <a:pt x="6306087" y="0"/>
                  </a:lnTo>
                  <a:lnTo>
                    <a:pt x="6354350" y="1912"/>
                  </a:lnTo>
                  <a:lnTo>
                    <a:pt x="6402011" y="7592"/>
                  </a:lnTo>
                  <a:lnTo>
                    <a:pt x="6448866" y="16956"/>
                  </a:lnTo>
                  <a:lnTo>
                    <a:pt x="6494710" y="29919"/>
                  </a:lnTo>
                  <a:lnTo>
                    <a:pt x="6539338" y="46396"/>
                  </a:lnTo>
                  <a:lnTo>
                    <a:pt x="6582545" y="66302"/>
                  </a:lnTo>
                  <a:lnTo>
                    <a:pt x="6624127" y="89552"/>
                  </a:lnTo>
                  <a:lnTo>
                    <a:pt x="6663880" y="116062"/>
                  </a:lnTo>
                  <a:lnTo>
                    <a:pt x="6701598" y="145747"/>
                  </a:lnTo>
                  <a:lnTo>
                    <a:pt x="6737077" y="178521"/>
                  </a:lnTo>
                  <a:lnTo>
                    <a:pt x="6769852" y="214001"/>
                  </a:lnTo>
                  <a:lnTo>
                    <a:pt x="6799537" y="251719"/>
                  </a:lnTo>
                  <a:lnTo>
                    <a:pt x="6826047" y="291472"/>
                  </a:lnTo>
                  <a:lnTo>
                    <a:pt x="6849297" y="333054"/>
                  </a:lnTo>
                  <a:lnTo>
                    <a:pt x="6869203" y="376261"/>
                  </a:lnTo>
                  <a:lnTo>
                    <a:pt x="6885680" y="420889"/>
                  </a:lnTo>
                  <a:lnTo>
                    <a:pt x="6898642" y="466733"/>
                  </a:lnTo>
                  <a:lnTo>
                    <a:pt x="6908007" y="513587"/>
                  </a:lnTo>
                  <a:lnTo>
                    <a:pt x="6913687" y="561249"/>
                  </a:lnTo>
                  <a:lnTo>
                    <a:pt x="6915599" y="609512"/>
                  </a:lnTo>
                  <a:lnTo>
                    <a:pt x="6915599" y="3047487"/>
                  </a:lnTo>
                  <a:lnTo>
                    <a:pt x="6913766" y="3095120"/>
                  </a:lnTo>
                  <a:lnTo>
                    <a:pt x="6908355" y="3141751"/>
                  </a:lnTo>
                  <a:lnTo>
                    <a:pt x="6899502" y="3187243"/>
                  </a:lnTo>
                  <a:lnTo>
                    <a:pt x="6887343" y="3231461"/>
                  </a:lnTo>
                  <a:lnTo>
                    <a:pt x="6872013" y="3274271"/>
                  </a:lnTo>
                  <a:lnTo>
                    <a:pt x="6853648" y="3315535"/>
                  </a:lnTo>
                  <a:lnTo>
                    <a:pt x="6832383" y="3355120"/>
                  </a:lnTo>
                  <a:lnTo>
                    <a:pt x="6808354" y="3392889"/>
                  </a:lnTo>
                  <a:lnTo>
                    <a:pt x="6781696" y="3428706"/>
                  </a:lnTo>
                  <a:lnTo>
                    <a:pt x="6752545" y="3462437"/>
                  </a:lnTo>
                  <a:lnTo>
                    <a:pt x="6721037" y="3493946"/>
                  </a:lnTo>
                  <a:lnTo>
                    <a:pt x="6687306" y="3523096"/>
                  </a:lnTo>
                  <a:lnTo>
                    <a:pt x="6651488" y="3549754"/>
                  </a:lnTo>
                  <a:lnTo>
                    <a:pt x="6613720" y="3573783"/>
                  </a:lnTo>
                  <a:lnTo>
                    <a:pt x="6574135" y="3595048"/>
                  </a:lnTo>
                  <a:lnTo>
                    <a:pt x="6532870" y="3613413"/>
                  </a:lnTo>
                  <a:lnTo>
                    <a:pt x="6490061" y="3628743"/>
                  </a:lnTo>
                  <a:lnTo>
                    <a:pt x="6445843" y="3640902"/>
                  </a:lnTo>
                  <a:lnTo>
                    <a:pt x="6400350" y="3649755"/>
                  </a:lnTo>
                  <a:lnTo>
                    <a:pt x="6353720" y="3655166"/>
                  </a:lnTo>
                  <a:lnTo>
                    <a:pt x="6306087" y="3656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30653" y="1017725"/>
              <a:ext cx="8282940" cy="115570"/>
            </a:xfrm>
            <a:custGeom>
              <a:avLst/>
              <a:gdLst/>
              <a:ahLst/>
              <a:cxnLst/>
              <a:rect l="l" t="t" r="r" b="b"/>
              <a:pathLst>
                <a:path w="8282940" h="115569">
                  <a:moveTo>
                    <a:pt x="82826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8282699" y="0"/>
                  </a:lnTo>
                  <a:lnTo>
                    <a:pt x="82826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315720" cy="2244725"/>
            </a:xfrm>
            <a:custGeom>
              <a:avLst/>
              <a:gdLst/>
              <a:ahLst/>
              <a:cxnLst/>
              <a:rect l="l" t="t" r="r" b="b"/>
              <a:pathLst>
                <a:path w="1315720" h="2244725">
                  <a:moveTo>
                    <a:pt x="0" y="2244179"/>
                  </a:moveTo>
                  <a:lnTo>
                    <a:pt x="0" y="0"/>
                  </a:lnTo>
                  <a:lnTo>
                    <a:pt x="1315267" y="0"/>
                  </a:lnTo>
                  <a:lnTo>
                    <a:pt x="1292860" y="24031"/>
                  </a:lnTo>
                  <a:lnTo>
                    <a:pt x="1262104" y="58626"/>
                  </a:lnTo>
                  <a:lnTo>
                    <a:pt x="1232840" y="93179"/>
                  </a:lnTo>
                  <a:lnTo>
                    <a:pt x="1205024" y="127686"/>
                  </a:lnTo>
                  <a:lnTo>
                    <a:pt x="1178612" y="162143"/>
                  </a:lnTo>
                  <a:lnTo>
                    <a:pt x="1153559" y="196543"/>
                  </a:lnTo>
                  <a:lnTo>
                    <a:pt x="1129823" y="230884"/>
                  </a:lnTo>
                  <a:lnTo>
                    <a:pt x="1107357" y="265159"/>
                  </a:lnTo>
                  <a:lnTo>
                    <a:pt x="1086120" y="299364"/>
                  </a:lnTo>
                  <a:lnTo>
                    <a:pt x="1066066" y="333495"/>
                  </a:lnTo>
                  <a:lnTo>
                    <a:pt x="1047151" y="367546"/>
                  </a:lnTo>
                  <a:lnTo>
                    <a:pt x="1029331" y="401513"/>
                  </a:lnTo>
                  <a:lnTo>
                    <a:pt x="996802" y="469175"/>
                  </a:lnTo>
                  <a:lnTo>
                    <a:pt x="968125" y="536443"/>
                  </a:lnTo>
                  <a:lnTo>
                    <a:pt x="942948" y="603280"/>
                  </a:lnTo>
                  <a:lnTo>
                    <a:pt x="920918" y="669646"/>
                  </a:lnTo>
                  <a:lnTo>
                    <a:pt x="901683" y="735505"/>
                  </a:lnTo>
                  <a:lnTo>
                    <a:pt x="884889" y="800818"/>
                  </a:lnTo>
                  <a:lnTo>
                    <a:pt x="870185" y="865546"/>
                  </a:lnTo>
                  <a:lnTo>
                    <a:pt x="857219" y="929653"/>
                  </a:lnTo>
                  <a:lnTo>
                    <a:pt x="845636" y="993099"/>
                  </a:lnTo>
                  <a:lnTo>
                    <a:pt x="835085" y="1055848"/>
                  </a:lnTo>
                  <a:lnTo>
                    <a:pt x="825213" y="1117860"/>
                  </a:lnTo>
                  <a:lnTo>
                    <a:pt x="815668" y="1179097"/>
                  </a:lnTo>
                  <a:lnTo>
                    <a:pt x="810908" y="1209414"/>
                  </a:lnTo>
                  <a:lnTo>
                    <a:pt x="801192" y="1269419"/>
                  </a:lnTo>
                  <a:lnTo>
                    <a:pt x="790921" y="1328555"/>
                  </a:lnTo>
                  <a:lnTo>
                    <a:pt x="779742" y="1386783"/>
                  </a:lnTo>
                  <a:lnTo>
                    <a:pt x="767304" y="1444065"/>
                  </a:lnTo>
                  <a:lnTo>
                    <a:pt x="753252" y="1500365"/>
                  </a:lnTo>
                  <a:lnTo>
                    <a:pt x="737236" y="1555642"/>
                  </a:lnTo>
                  <a:lnTo>
                    <a:pt x="718902" y="1609860"/>
                  </a:lnTo>
                  <a:lnTo>
                    <a:pt x="697898" y="1662981"/>
                  </a:lnTo>
                  <a:lnTo>
                    <a:pt x="673870" y="1714965"/>
                  </a:lnTo>
                  <a:lnTo>
                    <a:pt x="646468" y="1765776"/>
                  </a:lnTo>
                  <a:lnTo>
                    <a:pt x="615337" y="1815375"/>
                  </a:lnTo>
                  <a:lnTo>
                    <a:pt x="580125" y="1863725"/>
                  </a:lnTo>
                  <a:lnTo>
                    <a:pt x="540481" y="1910786"/>
                  </a:lnTo>
                  <a:lnTo>
                    <a:pt x="496050" y="1956521"/>
                  </a:lnTo>
                  <a:lnTo>
                    <a:pt x="446482" y="2000893"/>
                  </a:lnTo>
                  <a:lnTo>
                    <a:pt x="391422" y="2043862"/>
                  </a:lnTo>
                  <a:lnTo>
                    <a:pt x="330519" y="2085392"/>
                  </a:lnTo>
                  <a:lnTo>
                    <a:pt x="297766" y="2105605"/>
                  </a:lnTo>
                  <a:lnTo>
                    <a:pt x="263420" y="2125443"/>
                  </a:lnTo>
                  <a:lnTo>
                    <a:pt x="227436" y="2144903"/>
                  </a:lnTo>
                  <a:lnTo>
                    <a:pt x="189772" y="2163978"/>
                  </a:lnTo>
                  <a:lnTo>
                    <a:pt x="150382" y="2182665"/>
                  </a:lnTo>
                  <a:lnTo>
                    <a:pt x="109222" y="2200959"/>
                  </a:lnTo>
                  <a:lnTo>
                    <a:pt x="66250" y="2218855"/>
                  </a:lnTo>
                  <a:lnTo>
                    <a:pt x="21419" y="2236348"/>
                  </a:lnTo>
                  <a:lnTo>
                    <a:pt x="0" y="2244179"/>
                  </a:lnTo>
                  <a:close/>
                </a:path>
              </a:pathLst>
            </a:custGeom>
            <a:solidFill>
              <a:srgbClr val="FA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09999" y="1469724"/>
              <a:ext cx="2724150" cy="511809"/>
            </a:xfrm>
            <a:custGeom>
              <a:avLst/>
              <a:gdLst/>
              <a:ahLst/>
              <a:cxnLst/>
              <a:rect l="l" t="t" r="r" b="b"/>
              <a:pathLst>
                <a:path w="2724150" h="511810">
                  <a:moveTo>
                    <a:pt x="2638748" y="511499"/>
                  </a:moveTo>
                  <a:lnTo>
                    <a:pt x="85251" y="511499"/>
                  </a:lnTo>
                  <a:lnTo>
                    <a:pt x="52067" y="504800"/>
                  </a:lnTo>
                  <a:lnTo>
                    <a:pt x="24969" y="486530"/>
                  </a:lnTo>
                  <a:lnTo>
                    <a:pt x="6699" y="459432"/>
                  </a:lnTo>
                  <a:lnTo>
                    <a:pt x="0" y="426248"/>
                  </a:lnTo>
                  <a:lnTo>
                    <a:pt x="0" y="85251"/>
                  </a:lnTo>
                  <a:lnTo>
                    <a:pt x="6699" y="52067"/>
                  </a:lnTo>
                  <a:lnTo>
                    <a:pt x="24969" y="24969"/>
                  </a:lnTo>
                  <a:lnTo>
                    <a:pt x="52067" y="6699"/>
                  </a:lnTo>
                  <a:lnTo>
                    <a:pt x="85251" y="0"/>
                  </a:lnTo>
                  <a:lnTo>
                    <a:pt x="2638748" y="0"/>
                  </a:lnTo>
                  <a:lnTo>
                    <a:pt x="2686046" y="14323"/>
                  </a:lnTo>
                  <a:lnTo>
                    <a:pt x="2717510" y="52627"/>
                  </a:lnTo>
                  <a:lnTo>
                    <a:pt x="2723999" y="85251"/>
                  </a:lnTo>
                  <a:lnTo>
                    <a:pt x="2723999" y="426248"/>
                  </a:lnTo>
                  <a:lnTo>
                    <a:pt x="2717300" y="459432"/>
                  </a:lnTo>
                  <a:lnTo>
                    <a:pt x="2699030" y="486530"/>
                  </a:lnTo>
                  <a:lnTo>
                    <a:pt x="2671932" y="504800"/>
                  </a:lnTo>
                  <a:lnTo>
                    <a:pt x="2638748" y="51149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4955">
              <a:lnSpc>
                <a:spcPct val="100000"/>
              </a:lnSpc>
              <a:spcBef>
                <a:spcPts val="100"/>
              </a:spcBef>
            </a:pPr>
            <a:r>
              <a:rPr spc="-155" dirty="0"/>
              <a:t>Tecnologías</a:t>
            </a:r>
            <a:r>
              <a:rPr spc="-225" dirty="0"/>
              <a:t> </a:t>
            </a:r>
            <a:r>
              <a:rPr spc="-170" dirty="0"/>
              <a:t>de</a:t>
            </a:r>
            <a:r>
              <a:rPr spc="-220" dirty="0"/>
              <a:t> </a:t>
            </a:r>
            <a:r>
              <a:rPr spc="-100" dirty="0"/>
              <a:t>la</a:t>
            </a:r>
            <a:r>
              <a:rPr spc="-220" dirty="0"/>
              <a:t> </a:t>
            </a:r>
            <a:r>
              <a:rPr spc="-145" dirty="0"/>
              <a:t>información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764266" y="1575551"/>
            <a:ext cx="3619500" cy="724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700" b="1" spc="-85" dirty="0">
                <a:solidFill>
                  <a:srgbClr val="FFFFFF"/>
                </a:solidFill>
                <a:latin typeface="Trebuchet MS"/>
                <a:cs typeface="Trebuchet MS"/>
              </a:rPr>
              <a:t>Inversiones </a:t>
            </a:r>
            <a:r>
              <a:rPr sz="1700" b="1" spc="-10" dirty="0">
                <a:solidFill>
                  <a:srgbClr val="FFFFFF"/>
                </a:solidFill>
                <a:latin typeface="Trebuchet MS"/>
                <a:cs typeface="Trebuchet MS"/>
              </a:rPr>
              <a:t>Realizadas</a:t>
            </a:r>
            <a:endParaRPr sz="17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1780"/>
              </a:spcBef>
            </a:pPr>
            <a:r>
              <a:rPr sz="1400" spc="-60" dirty="0">
                <a:latin typeface="Trebuchet MS"/>
                <a:cs typeface="Trebuchet MS"/>
              </a:rPr>
              <a:t>Resumen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inversiones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realizadas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ERP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SAP.</a:t>
            </a:r>
            <a:endParaRPr sz="1400">
              <a:latin typeface="Trebuchet MS"/>
              <a:cs typeface="Trebuchet MS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710737" y="2428462"/>
          <a:ext cx="5798820" cy="20707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28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2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200" b="1" spc="-1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Contrato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85090" marB="0">
                    <a:lnL w="9525">
                      <a:solidFill>
                        <a:srgbClr val="111111"/>
                      </a:solidFill>
                      <a:prstDash val="solid"/>
                    </a:lnL>
                    <a:lnR w="9525">
                      <a:solidFill>
                        <a:srgbClr val="111111"/>
                      </a:solidFill>
                      <a:prstDash val="solid"/>
                    </a:lnR>
                    <a:lnT w="9525">
                      <a:solidFill>
                        <a:srgbClr val="111111"/>
                      </a:solidFill>
                      <a:prstDash val="solid"/>
                    </a:lnT>
                    <a:lnB w="9525">
                      <a:solidFill>
                        <a:srgbClr val="111111"/>
                      </a:solidFill>
                      <a:prstDash val="solid"/>
                    </a:lnB>
                    <a:solidFill>
                      <a:srgbClr val="F1C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200" b="1" spc="-1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Valor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85090" marB="0">
                    <a:lnL w="9525">
                      <a:solidFill>
                        <a:srgbClr val="111111"/>
                      </a:solidFill>
                      <a:prstDash val="solid"/>
                    </a:lnL>
                    <a:lnR w="9525">
                      <a:solidFill>
                        <a:srgbClr val="111111"/>
                      </a:solidFill>
                      <a:prstDash val="solid"/>
                    </a:lnR>
                    <a:lnT w="9525">
                      <a:solidFill>
                        <a:srgbClr val="111111"/>
                      </a:solidFill>
                      <a:prstDash val="solid"/>
                    </a:lnT>
                    <a:lnB w="9525">
                      <a:solidFill>
                        <a:srgbClr val="111111"/>
                      </a:solidFill>
                      <a:prstDash val="solid"/>
                    </a:lnB>
                    <a:solidFill>
                      <a:srgbClr val="F1C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200" b="1" spc="-2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Fases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85090" marB="0">
                    <a:lnL w="9525">
                      <a:solidFill>
                        <a:srgbClr val="111111"/>
                      </a:solidFill>
                      <a:prstDash val="solid"/>
                    </a:lnL>
                    <a:lnR w="9525">
                      <a:solidFill>
                        <a:srgbClr val="111111"/>
                      </a:solidFill>
                      <a:prstDash val="solid"/>
                    </a:lnR>
                    <a:lnT w="9525">
                      <a:solidFill>
                        <a:srgbClr val="111111"/>
                      </a:solidFill>
                      <a:prstDash val="solid"/>
                    </a:lnT>
                    <a:lnB w="9525">
                      <a:solidFill>
                        <a:srgbClr val="111111"/>
                      </a:solidFill>
                      <a:prstDash val="solid"/>
                    </a:lnB>
                    <a:solidFill>
                      <a:srgbClr val="F1C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200" b="1" spc="-1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Estado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85090" marB="0">
                    <a:lnL w="9525">
                      <a:solidFill>
                        <a:srgbClr val="111111"/>
                      </a:solidFill>
                      <a:prstDash val="solid"/>
                    </a:lnL>
                    <a:lnR w="9525">
                      <a:solidFill>
                        <a:srgbClr val="111111"/>
                      </a:solidFill>
                      <a:prstDash val="solid"/>
                    </a:lnR>
                    <a:lnT w="9525">
                      <a:solidFill>
                        <a:srgbClr val="111111"/>
                      </a:solidFill>
                      <a:prstDash val="solid"/>
                    </a:lnT>
                    <a:lnB w="9525">
                      <a:solidFill>
                        <a:srgbClr val="111111"/>
                      </a:solidFill>
                      <a:prstDash val="solid"/>
                    </a:lnB>
                    <a:solidFill>
                      <a:srgbClr val="F1C1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0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200-</a:t>
                      </a:r>
                      <a:r>
                        <a:rPr sz="800" spc="-4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PS-</a:t>
                      </a:r>
                      <a:r>
                        <a:rPr sz="800" spc="-8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133-</a:t>
                      </a:r>
                      <a:r>
                        <a:rPr sz="800" spc="-2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2018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1115" marB="0">
                    <a:lnL w="9525">
                      <a:solidFill>
                        <a:srgbClr val="111111"/>
                      </a:solidFill>
                      <a:prstDash val="solid"/>
                    </a:lnL>
                    <a:lnR w="9525">
                      <a:solidFill>
                        <a:srgbClr val="111111"/>
                      </a:solidFill>
                      <a:prstDash val="solid"/>
                    </a:lnR>
                    <a:lnT w="9525">
                      <a:solidFill>
                        <a:srgbClr val="111111"/>
                      </a:solidFill>
                      <a:prstDash val="solid"/>
                    </a:lnT>
                    <a:lnB w="9525">
                      <a:solidFill>
                        <a:srgbClr val="11111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1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$14.103.000.000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1115" marB="0">
                    <a:lnL w="9525">
                      <a:solidFill>
                        <a:srgbClr val="111111"/>
                      </a:solidFill>
                      <a:prstDash val="solid"/>
                    </a:lnL>
                    <a:lnR w="9525">
                      <a:solidFill>
                        <a:srgbClr val="111111"/>
                      </a:solidFill>
                      <a:prstDash val="solid"/>
                    </a:lnR>
                    <a:lnT w="9525">
                      <a:solidFill>
                        <a:srgbClr val="111111"/>
                      </a:solidFill>
                      <a:prstDash val="solid"/>
                    </a:lnT>
                    <a:lnB w="9525">
                      <a:solidFill>
                        <a:srgbClr val="11111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spc="-7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2018</a:t>
                      </a:r>
                      <a:r>
                        <a:rPr sz="800" spc="-4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1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800" spc="-4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2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2020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1115" marB="0">
                    <a:lnL w="9525">
                      <a:solidFill>
                        <a:srgbClr val="111111"/>
                      </a:solidFill>
                      <a:prstDash val="solid"/>
                    </a:lnL>
                    <a:lnR w="9525">
                      <a:solidFill>
                        <a:srgbClr val="111111"/>
                      </a:solidFill>
                      <a:prstDash val="solid"/>
                    </a:lnR>
                    <a:lnT w="9525">
                      <a:solidFill>
                        <a:srgbClr val="111111"/>
                      </a:solidFill>
                      <a:prstDash val="solid"/>
                    </a:lnT>
                    <a:lnB w="9525">
                      <a:solidFill>
                        <a:srgbClr val="11111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4810" marR="166370" indent="-20955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800" spc="-2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Sólo </a:t>
                      </a:r>
                      <a:r>
                        <a:rPr sz="800" spc="-3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en</a:t>
                      </a:r>
                      <a:r>
                        <a:rPr sz="800" spc="-1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4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operación</a:t>
                      </a:r>
                      <a:r>
                        <a:rPr sz="800" spc="-1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módulo</a:t>
                      </a:r>
                      <a:r>
                        <a:rPr sz="800" spc="-2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2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de </a:t>
                      </a:r>
                      <a:r>
                        <a:rPr sz="800" spc="-3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gestión</a:t>
                      </a:r>
                      <a:r>
                        <a:rPr sz="800" spc="-1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1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solicitudes.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6995" marB="0">
                    <a:lnL w="9525">
                      <a:solidFill>
                        <a:srgbClr val="111111"/>
                      </a:solidFill>
                      <a:prstDash val="solid"/>
                    </a:lnL>
                    <a:lnR w="9525">
                      <a:solidFill>
                        <a:srgbClr val="111111"/>
                      </a:solidFill>
                      <a:prstDash val="solid"/>
                    </a:lnR>
                    <a:lnT w="9525">
                      <a:solidFill>
                        <a:srgbClr val="111111"/>
                      </a:solidFill>
                      <a:prstDash val="solid"/>
                    </a:lnT>
                    <a:lnB w="9525">
                      <a:solidFill>
                        <a:srgbClr val="11111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9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200-</a:t>
                      </a:r>
                      <a:r>
                        <a:rPr sz="800" spc="-4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PS-</a:t>
                      </a:r>
                      <a:r>
                        <a:rPr sz="800" spc="-8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2129-</a:t>
                      </a:r>
                      <a:r>
                        <a:rPr sz="800" spc="-2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2021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9525">
                      <a:solidFill>
                        <a:srgbClr val="111111"/>
                      </a:solidFill>
                      <a:prstDash val="solid"/>
                    </a:lnL>
                    <a:lnR w="9525">
                      <a:solidFill>
                        <a:srgbClr val="111111"/>
                      </a:solidFill>
                      <a:prstDash val="solid"/>
                    </a:lnR>
                    <a:lnT w="9525">
                      <a:solidFill>
                        <a:srgbClr val="111111"/>
                      </a:solidFill>
                      <a:prstDash val="solid"/>
                    </a:lnT>
                    <a:lnB w="9525">
                      <a:solidFill>
                        <a:srgbClr val="11111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2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$18.831.934.624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9525">
                      <a:solidFill>
                        <a:srgbClr val="111111"/>
                      </a:solidFill>
                      <a:prstDash val="solid"/>
                    </a:lnL>
                    <a:lnR w="9525">
                      <a:solidFill>
                        <a:srgbClr val="111111"/>
                      </a:solidFill>
                      <a:prstDash val="solid"/>
                    </a:lnR>
                    <a:lnT w="9525">
                      <a:solidFill>
                        <a:srgbClr val="111111"/>
                      </a:solidFill>
                      <a:prstDash val="solid"/>
                    </a:lnT>
                    <a:lnB w="9525">
                      <a:solidFill>
                        <a:srgbClr val="11111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2021</a:t>
                      </a:r>
                      <a:r>
                        <a:rPr sz="800" spc="-4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1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800" spc="-4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2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2023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9525">
                      <a:solidFill>
                        <a:srgbClr val="111111"/>
                      </a:solidFill>
                      <a:prstDash val="solid"/>
                    </a:lnL>
                    <a:lnR w="9525">
                      <a:solidFill>
                        <a:srgbClr val="111111"/>
                      </a:solidFill>
                      <a:prstDash val="solid"/>
                    </a:lnR>
                    <a:lnT w="9525">
                      <a:solidFill>
                        <a:srgbClr val="111111"/>
                      </a:solidFill>
                      <a:prstDash val="solid"/>
                    </a:lnT>
                    <a:lnB w="9525">
                      <a:solidFill>
                        <a:srgbClr val="11111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30504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800" spc="-9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17/26</a:t>
                      </a:r>
                      <a:r>
                        <a:rPr sz="800" spc="-2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2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Módulos </a:t>
                      </a:r>
                      <a:r>
                        <a:rPr sz="800" spc="-3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en</a:t>
                      </a:r>
                      <a:r>
                        <a:rPr sz="800" spc="-2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1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operación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265430" marR="221615" indent="-265430" algn="ctr">
                        <a:lnSpc>
                          <a:spcPct val="100000"/>
                        </a:lnSpc>
                        <a:buChar char="-"/>
                        <a:tabLst>
                          <a:tab pos="265430" algn="l"/>
                        </a:tabLst>
                      </a:pPr>
                      <a:r>
                        <a:rPr sz="800" spc="-10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7</a:t>
                      </a:r>
                      <a:r>
                        <a:rPr sz="800" spc="-5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1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financieros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542290" indent="-265430">
                        <a:lnSpc>
                          <a:spcPct val="100000"/>
                        </a:lnSpc>
                        <a:buChar char="-"/>
                        <a:tabLst>
                          <a:tab pos="542290" algn="l"/>
                        </a:tabLst>
                      </a:pPr>
                      <a:r>
                        <a:rPr sz="800" spc="-6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5</a:t>
                      </a:r>
                      <a:r>
                        <a:rPr sz="800" spc="-3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4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talento</a:t>
                      </a:r>
                      <a:r>
                        <a:rPr sz="800" spc="-3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1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humano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85725" marR="558165" indent="456565">
                        <a:lnSpc>
                          <a:spcPct val="100000"/>
                        </a:lnSpc>
                        <a:buChar char="-"/>
                        <a:tabLst>
                          <a:tab pos="542290" algn="l"/>
                        </a:tabLst>
                      </a:pPr>
                      <a:r>
                        <a:rPr sz="800" spc="-6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5</a:t>
                      </a:r>
                      <a:r>
                        <a:rPr sz="800" spc="-5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logísticos </a:t>
                      </a:r>
                      <a:r>
                        <a:rPr sz="800" spc="-4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Por</a:t>
                      </a:r>
                      <a:r>
                        <a:rPr sz="800" spc="-4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1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implementar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542290" indent="-265430">
                        <a:lnSpc>
                          <a:spcPct val="100000"/>
                        </a:lnSpc>
                        <a:buChar char="-"/>
                        <a:tabLst>
                          <a:tab pos="542290" algn="l"/>
                        </a:tabLst>
                      </a:pPr>
                      <a:r>
                        <a:rPr sz="800" spc="-6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5</a:t>
                      </a:r>
                      <a:r>
                        <a:rPr sz="800" spc="-3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4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talento</a:t>
                      </a:r>
                      <a:r>
                        <a:rPr sz="800" spc="-3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1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humano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542290" indent="-265430">
                        <a:lnSpc>
                          <a:spcPct val="100000"/>
                        </a:lnSpc>
                        <a:buChar char="-"/>
                        <a:tabLst>
                          <a:tab pos="542290" algn="l"/>
                        </a:tabLst>
                      </a:pPr>
                      <a:r>
                        <a:rPr sz="800" spc="-7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800" spc="-5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1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financieros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552450" indent="-276225">
                        <a:lnSpc>
                          <a:spcPct val="100000"/>
                        </a:lnSpc>
                        <a:buChar char="-"/>
                        <a:tabLst>
                          <a:tab pos="552450" algn="l"/>
                        </a:tabLst>
                      </a:pPr>
                      <a:r>
                        <a:rPr sz="800" spc="-12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800" spc="-5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1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logistico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552450" indent="-276225">
                        <a:lnSpc>
                          <a:spcPct val="100000"/>
                        </a:lnSpc>
                        <a:buChar char="-"/>
                        <a:tabLst>
                          <a:tab pos="552450" algn="l"/>
                        </a:tabLst>
                      </a:pPr>
                      <a:r>
                        <a:rPr sz="800" spc="-12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800" spc="-35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4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reportes</a:t>
                      </a:r>
                      <a:r>
                        <a:rPr sz="800" spc="-3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10" dirty="0">
                          <a:solidFill>
                            <a:srgbClr val="111111"/>
                          </a:solidFill>
                          <a:latin typeface="Trebuchet MS"/>
                          <a:cs typeface="Trebuchet MS"/>
                        </a:rPr>
                        <a:t>generales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86995" marB="0">
                    <a:lnL w="9525">
                      <a:solidFill>
                        <a:srgbClr val="111111"/>
                      </a:solidFill>
                      <a:prstDash val="solid"/>
                    </a:lnL>
                    <a:lnR w="9525">
                      <a:solidFill>
                        <a:srgbClr val="111111"/>
                      </a:solidFill>
                      <a:prstDash val="solid"/>
                    </a:lnR>
                    <a:lnT w="9525">
                      <a:solidFill>
                        <a:srgbClr val="111111"/>
                      </a:solidFill>
                      <a:prstDash val="solid"/>
                    </a:lnT>
                    <a:lnB w="9525">
                      <a:solidFill>
                        <a:srgbClr val="11111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35723" y="1598050"/>
            <a:ext cx="3108325" cy="3545840"/>
            <a:chOff x="6035723" y="1598050"/>
            <a:chExt cx="3108325" cy="3545840"/>
          </a:xfrm>
        </p:grpSpPr>
        <p:sp>
          <p:nvSpPr>
            <p:cNvPr id="3" name="object 3"/>
            <p:cNvSpPr/>
            <p:nvPr/>
          </p:nvSpPr>
          <p:spPr>
            <a:xfrm>
              <a:off x="6562468" y="3376568"/>
              <a:ext cx="2581910" cy="1767205"/>
            </a:xfrm>
            <a:custGeom>
              <a:avLst/>
              <a:gdLst/>
              <a:ahLst/>
              <a:cxnLst/>
              <a:rect l="l" t="t" r="r" b="b"/>
              <a:pathLst>
                <a:path w="2581909" h="1767204">
                  <a:moveTo>
                    <a:pt x="2581531" y="1766931"/>
                  </a:moveTo>
                  <a:lnTo>
                    <a:pt x="0" y="1766931"/>
                  </a:lnTo>
                  <a:lnTo>
                    <a:pt x="13150" y="1721114"/>
                  </a:lnTo>
                  <a:lnTo>
                    <a:pt x="28002" y="1672609"/>
                  </a:lnTo>
                  <a:lnTo>
                    <a:pt x="43289" y="1625777"/>
                  </a:lnTo>
                  <a:lnTo>
                    <a:pt x="59005" y="1580584"/>
                  </a:lnTo>
                  <a:lnTo>
                    <a:pt x="75146" y="1536998"/>
                  </a:lnTo>
                  <a:lnTo>
                    <a:pt x="91707" y="1494984"/>
                  </a:lnTo>
                  <a:lnTo>
                    <a:pt x="108682" y="1454508"/>
                  </a:lnTo>
                  <a:lnTo>
                    <a:pt x="126066" y="1415538"/>
                  </a:lnTo>
                  <a:lnTo>
                    <a:pt x="143854" y="1378039"/>
                  </a:lnTo>
                  <a:lnTo>
                    <a:pt x="162041" y="1341977"/>
                  </a:lnTo>
                  <a:lnTo>
                    <a:pt x="180622" y="1307319"/>
                  </a:lnTo>
                  <a:lnTo>
                    <a:pt x="199591" y="1274031"/>
                  </a:lnTo>
                  <a:lnTo>
                    <a:pt x="238674" y="1211431"/>
                  </a:lnTo>
                  <a:lnTo>
                    <a:pt x="279250" y="1153907"/>
                  </a:lnTo>
                  <a:lnTo>
                    <a:pt x="321276" y="1101189"/>
                  </a:lnTo>
                  <a:lnTo>
                    <a:pt x="364712" y="1053008"/>
                  </a:lnTo>
                  <a:lnTo>
                    <a:pt x="409517" y="1009094"/>
                  </a:lnTo>
                  <a:lnTo>
                    <a:pt x="455649" y="969177"/>
                  </a:lnTo>
                  <a:lnTo>
                    <a:pt x="503066" y="932988"/>
                  </a:lnTo>
                  <a:lnTo>
                    <a:pt x="551729" y="900257"/>
                  </a:lnTo>
                  <a:lnTo>
                    <a:pt x="601595" y="870715"/>
                  </a:lnTo>
                  <a:lnTo>
                    <a:pt x="652623" y="844091"/>
                  </a:lnTo>
                  <a:lnTo>
                    <a:pt x="704772" y="820116"/>
                  </a:lnTo>
                  <a:lnTo>
                    <a:pt x="758001" y="798521"/>
                  </a:lnTo>
                  <a:lnTo>
                    <a:pt x="812269" y="779036"/>
                  </a:lnTo>
                  <a:lnTo>
                    <a:pt x="867533" y="761391"/>
                  </a:lnTo>
                  <a:lnTo>
                    <a:pt x="923754" y="745317"/>
                  </a:lnTo>
                  <a:lnTo>
                    <a:pt x="980889" y="730543"/>
                  </a:lnTo>
                  <a:lnTo>
                    <a:pt x="1068218" y="710232"/>
                  </a:lnTo>
                  <a:lnTo>
                    <a:pt x="1434401" y="633991"/>
                  </a:lnTo>
                  <a:lnTo>
                    <a:pt x="1497646" y="619389"/>
                  </a:lnTo>
                  <a:lnTo>
                    <a:pt x="1561415" y="603525"/>
                  </a:lnTo>
                  <a:lnTo>
                    <a:pt x="1625665" y="586131"/>
                  </a:lnTo>
                  <a:lnTo>
                    <a:pt x="1690356" y="566937"/>
                  </a:lnTo>
                  <a:lnTo>
                    <a:pt x="1755446" y="545674"/>
                  </a:lnTo>
                  <a:lnTo>
                    <a:pt x="1820894" y="522071"/>
                  </a:lnTo>
                  <a:lnTo>
                    <a:pt x="1886659" y="495859"/>
                  </a:lnTo>
                  <a:lnTo>
                    <a:pt x="1952699" y="466769"/>
                  </a:lnTo>
                  <a:lnTo>
                    <a:pt x="2018973" y="434530"/>
                  </a:lnTo>
                  <a:lnTo>
                    <a:pt x="2085440" y="398874"/>
                  </a:lnTo>
                  <a:lnTo>
                    <a:pt x="2118733" y="379679"/>
                  </a:lnTo>
                  <a:lnTo>
                    <a:pt x="2152059" y="359530"/>
                  </a:lnTo>
                  <a:lnTo>
                    <a:pt x="2185413" y="338390"/>
                  </a:lnTo>
                  <a:lnTo>
                    <a:pt x="2218789" y="316228"/>
                  </a:lnTo>
                  <a:lnTo>
                    <a:pt x="2252182" y="293009"/>
                  </a:lnTo>
                  <a:lnTo>
                    <a:pt x="2285588" y="268700"/>
                  </a:lnTo>
                  <a:lnTo>
                    <a:pt x="2319000" y="243267"/>
                  </a:lnTo>
                  <a:lnTo>
                    <a:pt x="2352414" y="216675"/>
                  </a:lnTo>
                  <a:lnTo>
                    <a:pt x="2385825" y="188893"/>
                  </a:lnTo>
                  <a:lnTo>
                    <a:pt x="2419228" y="159885"/>
                  </a:lnTo>
                  <a:lnTo>
                    <a:pt x="2452617" y="129618"/>
                  </a:lnTo>
                  <a:lnTo>
                    <a:pt x="2485987" y="98058"/>
                  </a:lnTo>
                  <a:lnTo>
                    <a:pt x="2519333" y="65172"/>
                  </a:lnTo>
                  <a:lnTo>
                    <a:pt x="2552650" y="30926"/>
                  </a:lnTo>
                  <a:lnTo>
                    <a:pt x="2581531" y="0"/>
                  </a:lnTo>
                  <a:lnTo>
                    <a:pt x="2581531" y="1766931"/>
                  </a:lnTo>
                  <a:close/>
                </a:path>
              </a:pathLst>
            </a:custGeom>
            <a:solidFill>
              <a:srgbClr val="FA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35723" y="1598050"/>
              <a:ext cx="1899600" cy="29879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4955">
              <a:lnSpc>
                <a:spcPct val="100000"/>
              </a:lnSpc>
              <a:spcBef>
                <a:spcPts val="100"/>
              </a:spcBef>
            </a:pPr>
            <a:r>
              <a:rPr spc="-155" dirty="0"/>
              <a:t>Tecnologías</a:t>
            </a:r>
            <a:r>
              <a:rPr spc="-225" dirty="0"/>
              <a:t> </a:t>
            </a:r>
            <a:r>
              <a:rPr spc="-170" dirty="0"/>
              <a:t>de</a:t>
            </a:r>
            <a:r>
              <a:rPr spc="-220" dirty="0"/>
              <a:t> </a:t>
            </a:r>
            <a:r>
              <a:rPr spc="-100" dirty="0"/>
              <a:t>la</a:t>
            </a:r>
            <a:r>
              <a:rPr spc="-220" dirty="0"/>
              <a:t> </a:t>
            </a:r>
            <a:r>
              <a:rPr spc="-145" dirty="0"/>
              <a:t>información</a:t>
            </a:r>
          </a:p>
        </p:txBody>
      </p:sp>
      <p:sp>
        <p:nvSpPr>
          <p:cNvPr id="6" name="object 6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23287" y="1598050"/>
            <a:ext cx="4846320" cy="511809"/>
          </a:xfrm>
          <a:custGeom>
            <a:avLst/>
            <a:gdLst/>
            <a:ahLst/>
            <a:cxnLst/>
            <a:rect l="l" t="t" r="r" b="b"/>
            <a:pathLst>
              <a:path w="4846320" h="511810">
                <a:moveTo>
                  <a:pt x="4760648" y="511499"/>
                </a:moveTo>
                <a:lnTo>
                  <a:pt x="85251" y="511499"/>
                </a:lnTo>
                <a:lnTo>
                  <a:pt x="52067" y="504800"/>
                </a:lnTo>
                <a:lnTo>
                  <a:pt x="24969" y="486530"/>
                </a:lnTo>
                <a:lnTo>
                  <a:pt x="6699" y="459432"/>
                </a:lnTo>
                <a:lnTo>
                  <a:pt x="0" y="426248"/>
                </a:lnTo>
                <a:lnTo>
                  <a:pt x="0" y="85251"/>
                </a:lnTo>
                <a:lnTo>
                  <a:pt x="6699" y="52067"/>
                </a:lnTo>
                <a:lnTo>
                  <a:pt x="24969" y="24969"/>
                </a:lnTo>
                <a:lnTo>
                  <a:pt x="52067" y="6699"/>
                </a:lnTo>
                <a:lnTo>
                  <a:pt x="85251" y="0"/>
                </a:lnTo>
                <a:lnTo>
                  <a:pt x="4760648" y="0"/>
                </a:lnTo>
                <a:lnTo>
                  <a:pt x="4807946" y="14323"/>
                </a:lnTo>
                <a:lnTo>
                  <a:pt x="4839410" y="52627"/>
                </a:lnTo>
                <a:lnTo>
                  <a:pt x="4845899" y="85251"/>
                </a:lnTo>
                <a:lnTo>
                  <a:pt x="4845899" y="426248"/>
                </a:lnTo>
                <a:lnTo>
                  <a:pt x="4839200" y="459432"/>
                </a:lnTo>
                <a:lnTo>
                  <a:pt x="4820930" y="486530"/>
                </a:lnTo>
                <a:lnTo>
                  <a:pt x="4793832" y="504800"/>
                </a:lnTo>
                <a:lnTo>
                  <a:pt x="4760648" y="5114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21281" y="1703876"/>
            <a:ext cx="255905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75" dirty="0">
                <a:solidFill>
                  <a:srgbClr val="FFFFFF"/>
                </a:solidFill>
                <a:latin typeface="Trebuchet MS"/>
                <a:cs typeface="Trebuchet MS"/>
              </a:rPr>
              <a:t>Resultados</a:t>
            </a:r>
            <a:r>
              <a:rPr sz="17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b="1" spc="-80" dirty="0">
                <a:solidFill>
                  <a:srgbClr val="FFFFFF"/>
                </a:solidFill>
                <a:latin typeface="Trebuchet MS"/>
                <a:cs typeface="Trebuchet MS"/>
              </a:rPr>
              <a:t>del</a:t>
            </a:r>
            <a:r>
              <a:rPr sz="17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b="1" spc="-100" dirty="0">
                <a:solidFill>
                  <a:srgbClr val="FFFFFF"/>
                </a:solidFill>
                <a:latin typeface="Trebuchet MS"/>
                <a:cs typeface="Trebuchet MS"/>
              </a:rPr>
              <a:t>System</a:t>
            </a:r>
            <a:r>
              <a:rPr sz="17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b="1" spc="-65" dirty="0">
                <a:solidFill>
                  <a:srgbClr val="FFFFFF"/>
                </a:solidFill>
                <a:latin typeface="Trebuchet MS"/>
                <a:cs typeface="Trebuchet MS"/>
              </a:rPr>
              <a:t>scam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23287" y="2158375"/>
            <a:ext cx="4846320" cy="23793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78740" rIns="0" bIns="0" rtlCol="0">
            <a:spAutoFit/>
          </a:bodyPr>
          <a:lstStyle/>
          <a:p>
            <a:pPr marL="542290" indent="-327660">
              <a:lnSpc>
                <a:spcPct val="100000"/>
              </a:lnSpc>
              <a:spcBef>
                <a:spcPts val="620"/>
              </a:spcBef>
              <a:buFont typeface="Microsoft Sans Serif"/>
              <a:buChar char="●"/>
              <a:tabLst>
                <a:tab pos="542290" algn="l"/>
              </a:tabLst>
            </a:pPr>
            <a:r>
              <a:rPr sz="1300" spc="-35" dirty="0">
                <a:latin typeface="Trebuchet MS"/>
                <a:cs typeface="Trebuchet MS"/>
              </a:rPr>
              <a:t>No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90" dirty="0">
                <a:latin typeface="Trebuchet MS"/>
                <a:cs typeface="Trebuchet MS"/>
              </a:rPr>
              <a:t>utiliza: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80" dirty="0">
                <a:latin typeface="Trebuchet MS"/>
                <a:cs typeface="Trebuchet MS"/>
              </a:rPr>
              <a:t>New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Asset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Management,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Business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Warehouse</a:t>
            </a:r>
            <a:endParaRPr sz="1300">
              <a:latin typeface="Trebuchet MS"/>
              <a:cs typeface="Trebuchet MS"/>
            </a:endParaRPr>
          </a:p>
          <a:p>
            <a:pPr marL="542290" indent="-327660">
              <a:lnSpc>
                <a:spcPct val="100000"/>
              </a:lnSpc>
              <a:spcBef>
                <a:spcPts val="235"/>
              </a:spcBef>
              <a:buFont typeface="Microsoft Sans Serif"/>
              <a:buChar char="●"/>
              <a:tabLst>
                <a:tab pos="542290" algn="l"/>
              </a:tabLst>
            </a:pPr>
            <a:r>
              <a:rPr sz="1300" spc="-35" dirty="0">
                <a:latin typeface="Trebuchet MS"/>
                <a:cs typeface="Trebuchet MS"/>
              </a:rPr>
              <a:t>No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está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utilizando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completamente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Solution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Manager</a:t>
            </a:r>
            <a:endParaRPr sz="1300">
              <a:latin typeface="Trebuchet MS"/>
              <a:cs typeface="Trebuchet MS"/>
            </a:endParaRPr>
          </a:p>
          <a:p>
            <a:pPr marL="542925" marR="106045" indent="-328295">
              <a:lnSpc>
                <a:spcPct val="114999"/>
              </a:lnSpc>
              <a:buFont typeface="Microsoft Sans Serif"/>
              <a:buChar char="●"/>
              <a:tabLst>
                <a:tab pos="542925" algn="l"/>
              </a:tabLst>
            </a:pPr>
            <a:r>
              <a:rPr sz="1300" spc="-40" dirty="0">
                <a:latin typeface="Trebuchet MS"/>
                <a:cs typeface="Trebuchet MS"/>
              </a:rPr>
              <a:t>Los</a:t>
            </a:r>
            <a:r>
              <a:rPr sz="1300" spc="-55" dirty="0">
                <a:latin typeface="Trebuchet MS"/>
                <a:cs typeface="Trebuchet MS"/>
              </a:rPr>
              <a:t> archivos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soportes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financieros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55" dirty="0">
                <a:latin typeface="Trebuchet MS"/>
                <a:cs typeface="Trebuchet MS"/>
              </a:rPr>
              <a:t> guardan </a:t>
            </a:r>
            <a:r>
              <a:rPr sz="1300" spc="-35" dirty="0">
                <a:latin typeface="Trebuchet MS"/>
                <a:cs typeface="Trebuchet MS"/>
              </a:rPr>
              <a:t>por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separado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y </a:t>
            </a:r>
            <a:r>
              <a:rPr sz="1300" spc="-30" dirty="0">
                <a:latin typeface="Trebuchet MS"/>
                <a:cs typeface="Trebuchet MS"/>
              </a:rPr>
              <a:t>no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en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SAP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100" dirty="0">
                <a:latin typeface="Trebuchet MS"/>
                <a:cs typeface="Trebuchet MS"/>
              </a:rPr>
              <a:t>(Falta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apropiación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uso).</a:t>
            </a:r>
            <a:endParaRPr sz="1300">
              <a:latin typeface="Trebuchet MS"/>
              <a:cs typeface="Trebuchet MS"/>
            </a:endParaRPr>
          </a:p>
          <a:p>
            <a:pPr marL="542925" marR="224790" indent="-328295">
              <a:lnSpc>
                <a:spcPct val="114999"/>
              </a:lnSpc>
              <a:buFont typeface="Microsoft Sans Serif"/>
              <a:buChar char="●"/>
              <a:tabLst>
                <a:tab pos="542925" algn="l"/>
              </a:tabLst>
            </a:pPr>
            <a:r>
              <a:rPr sz="1300" spc="-80" dirty="0">
                <a:latin typeface="Trebuchet MS"/>
                <a:cs typeface="Trebuchet MS"/>
              </a:rPr>
              <a:t>El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uso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desarrollos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medida</a:t>
            </a:r>
            <a:r>
              <a:rPr sz="1300" spc="-65" dirty="0">
                <a:latin typeface="Trebuchet MS"/>
                <a:cs typeface="Trebuchet MS"/>
              </a:rPr>
              <a:t> (objetos </a:t>
            </a:r>
            <a:r>
              <a:rPr sz="1300" spc="-105" dirty="0">
                <a:latin typeface="Trebuchet MS"/>
                <a:cs typeface="Trebuchet MS"/>
              </a:rPr>
              <a:t>Z)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es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ineficiente </a:t>
            </a:r>
            <a:r>
              <a:rPr sz="1300" spc="-135" dirty="0">
                <a:latin typeface="Trebuchet MS"/>
                <a:cs typeface="Trebuchet MS"/>
              </a:rPr>
              <a:t>359/1674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(21%)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200" dirty="0">
                <a:latin typeface="Trebuchet MS"/>
                <a:cs typeface="Trebuchet MS"/>
              </a:rPr>
              <a:t>;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35" dirty="0">
                <a:latin typeface="Trebuchet MS"/>
                <a:cs typeface="Trebuchet MS"/>
              </a:rPr>
              <a:t>las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mejores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prácticas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indican que </a:t>
            </a:r>
            <a:r>
              <a:rPr sz="1300" spc="-65" dirty="0">
                <a:latin typeface="Trebuchet MS"/>
                <a:cs typeface="Trebuchet MS"/>
              </a:rPr>
              <a:t>debe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ser </a:t>
            </a:r>
            <a:r>
              <a:rPr sz="1300" spc="-35" dirty="0">
                <a:latin typeface="Trebuchet MS"/>
                <a:cs typeface="Trebuchet MS"/>
              </a:rPr>
              <a:t>por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lo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menos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del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60%,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este exceso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desarrollos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sin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uso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se </a:t>
            </a:r>
            <a:r>
              <a:rPr sz="1300" spc="-65" dirty="0">
                <a:latin typeface="Trebuchet MS"/>
                <a:cs typeface="Trebuchet MS"/>
              </a:rPr>
              <a:t>debe</a:t>
            </a:r>
            <a:r>
              <a:rPr sz="1300" spc="-60" dirty="0">
                <a:latin typeface="Trebuchet MS"/>
                <a:cs typeface="Trebuchet MS"/>
              </a:rPr>
              <a:t> posiblemente </a:t>
            </a:r>
            <a:r>
              <a:rPr sz="1300" spc="-55" dirty="0">
                <a:latin typeface="Trebuchet MS"/>
                <a:cs typeface="Trebuchet MS"/>
              </a:rPr>
              <a:t>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copias</a:t>
            </a:r>
            <a:r>
              <a:rPr sz="1300" spc="-55" dirty="0">
                <a:latin typeface="Trebuchet MS"/>
                <a:cs typeface="Trebuchet MS"/>
              </a:rPr>
              <a:t> 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otros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sistemas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o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un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uso </a:t>
            </a:r>
            <a:r>
              <a:rPr sz="1300" spc="-75" dirty="0">
                <a:latin typeface="Trebuchet MS"/>
                <a:cs typeface="Trebuchet MS"/>
              </a:rPr>
              <a:t>exagerado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desarrollos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a </a:t>
            </a:r>
            <a:r>
              <a:rPr sz="1300" spc="-60" dirty="0">
                <a:latin typeface="Trebuchet MS"/>
                <a:cs typeface="Trebuchet MS"/>
              </a:rPr>
              <a:t>la </a:t>
            </a:r>
            <a:r>
              <a:rPr sz="1300" spc="-55" dirty="0">
                <a:latin typeface="Trebuchet MS"/>
                <a:cs typeface="Trebuchet MS"/>
              </a:rPr>
              <a:t>medida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en lugar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utilizar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las </a:t>
            </a:r>
            <a:r>
              <a:rPr sz="1300" spc="-50" dirty="0">
                <a:latin typeface="Trebuchet MS"/>
                <a:cs typeface="Trebuchet MS"/>
              </a:rPr>
              <a:t>funcionalidades </a:t>
            </a:r>
            <a:r>
              <a:rPr sz="1300" spc="-55" dirty="0">
                <a:latin typeface="Trebuchet MS"/>
                <a:cs typeface="Trebuchet MS"/>
              </a:rPr>
              <a:t>estándar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del</a:t>
            </a:r>
            <a:r>
              <a:rPr sz="1300" spc="-50" dirty="0">
                <a:latin typeface="Trebuchet MS"/>
                <a:cs typeface="Trebuchet MS"/>
              </a:rPr>
              <a:t> sistema </a:t>
            </a:r>
            <a:r>
              <a:rPr sz="1300" spc="-45" dirty="0">
                <a:latin typeface="Trebuchet MS"/>
                <a:cs typeface="Trebuchet MS"/>
              </a:rPr>
              <a:t>SAP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S/4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HANA.</a:t>
            </a:r>
            <a:endParaRPr sz="1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52041" y="503825"/>
            <a:ext cx="48425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45" dirty="0">
                <a:latin typeface="Trebuchet MS"/>
                <a:cs typeface="Trebuchet MS"/>
              </a:rPr>
              <a:t>Principales</a:t>
            </a:r>
            <a:r>
              <a:rPr sz="2800" b="1" spc="-200" dirty="0">
                <a:latin typeface="Trebuchet MS"/>
                <a:cs typeface="Trebuchet MS"/>
              </a:rPr>
              <a:t> </a:t>
            </a:r>
            <a:r>
              <a:rPr sz="2800" b="1" spc="-95" dirty="0">
                <a:latin typeface="Trebuchet MS"/>
                <a:cs typeface="Trebuchet MS"/>
              </a:rPr>
              <a:t>logros</a:t>
            </a:r>
            <a:r>
              <a:rPr sz="2800" b="1" spc="-195" dirty="0">
                <a:latin typeface="Trebuchet MS"/>
                <a:cs typeface="Trebuchet MS"/>
              </a:rPr>
              <a:t> </a:t>
            </a:r>
            <a:r>
              <a:rPr sz="2800" b="1" spc="-130" dirty="0">
                <a:latin typeface="Trebuchet MS"/>
                <a:cs typeface="Trebuchet MS"/>
              </a:rPr>
              <a:t>empresariales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91299" y="1339162"/>
            <a:ext cx="6161405" cy="511809"/>
          </a:xfrm>
          <a:custGeom>
            <a:avLst/>
            <a:gdLst/>
            <a:ahLst/>
            <a:cxnLst/>
            <a:rect l="l" t="t" r="r" b="b"/>
            <a:pathLst>
              <a:path w="6161405" h="511810">
                <a:moveTo>
                  <a:pt x="6076148" y="511499"/>
                </a:moveTo>
                <a:lnTo>
                  <a:pt x="85251" y="511499"/>
                </a:lnTo>
                <a:lnTo>
                  <a:pt x="52067" y="504800"/>
                </a:lnTo>
                <a:lnTo>
                  <a:pt x="24969" y="486530"/>
                </a:lnTo>
                <a:lnTo>
                  <a:pt x="6699" y="459432"/>
                </a:lnTo>
                <a:lnTo>
                  <a:pt x="0" y="426248"/>
                </a:lnTo>
                <a:lnTo>
                  <a:pt x="0" y="85251"/>
                </a:lnTo>
                <a:lnTo>
                  <a:pt x="6699" y="52067"/>
                </a:lnTo>
                <a:lnTo>
                  <a:pt x="24969" y="24969"/>
                </a:lnTo>
                <a:lnTo>
                  <a:pt x="52067" y="6699"/>
                </a:lnTo>
                <a:lnTo>
                  <a:pt x="85251" y="0"/>
                </a:lnTo>
                <a:lnTo>
                  <a:pt x="6076148" y="0"/>
                </a:lnTo>
                <a:lnTo>
                  <a:pt x="6123446" y="14323"/>
                </a:lnTo>
                <a:lnTo>
                  <a:pt x="6154910" y="52627"/>
                </a:lnTo>
                <a:lnTo>
                  <a:pt x="6161399" y="85251"/>
                </a:lnTo>
                <a:lnTo>
                  <a:pt x="6161399" y="426248"/>
                </a:lnTo>
                <a:lnTo>
                  <a:pt x="6154700" y="459432"/>
                </a:lnTo>
                <a:lnTo>
                  <a:pt x="6136430" y="486530"/>
                </a:lnTo>
                <a:lnTo>
                  <a:pt x="6109332" y="504800"/>
                </a:lnTo>
                <a:lnTo>
                  <a:pt x="6076148" y="5114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8713470" cy="2392045"/>
            <a:chOff x="0" y="0"/>
            <a:chExt cx="8713470" cy="2392045"/>
          </a:xfrm>
        </p:grpSpPr>
        <p:sp>
          <p:nvSpPr>
            <p:cNvPr id="5" name="object 5"/>
            <p:cNvSpPr/>
            <p:nvPr/>
          </p:nvSpPr>
          <p:spPr>
            <a:xfrm>
              <a:off x="430653" y="1017725"/>
              <a:ext cx="8282940" cy="115570"/>
            </a:xfrm>
            <a:custGeom>
              <a:avLst/>
              <a:gdLst/>
              <a:ahLst/>
              <a:cxnLst/>
              <a:rect l="l" t="t" r="r" b="b"/>
              <a:pathLst>
                <a:path w="8282940" h="115569">
                  <a:moveTo>
                    <a:pt x="82826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8282699" y="0"/>
                  </a:lnTo>
                  <a:lnTo>
                    <a:pt x="82826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270000" cy="2392045"/>
            </a:xfrm>
            <a:custGeom>
              <a:avLst/>
              <a:gdLst/>
              <a:ahLst/>
              <a:cxnLst/>
              <a:rect l="l" t="t" r="r" b="b"/>
              <a:pathLst>
                <a:path w="1270000" h="2392045">
                  <a:moveTo>
                    <a:pt x="0" y="2391547"/>
                  </a:moveTo>
                  <a:lnTo>
                    <a:pt x="0" y="0"/>
                  </a:lnTo>
                  <a:lnTo>
                    <a:pt x="1269656" y="0"/>
                  </a:lnTo>
                  <a:lnTo>
                    <a:pt x="1249430" y="25292"/>
                  </a:lnTo>
                  <a:lnTo>
                    <a:pt x="1221387" y="62120"/>
                  </a:lnTo>
                  <a:lnTo>
                    <a:pt x="1194828" y="98794"/>
                  </a:lnTo>
                  <a:lnTo>
                    <a:pt x="1169709" y="135311"/>
                  </a:lnTo>
                  <a:lnTo>
                    <a:pt x="1145986" y="171672"/>
                  </a:lnTo>
                  <a:lnTo>
                    <a:pt x="1123615" y="207874"/>
                  </a:lnTo>
                  <a:lnTo>
                    <a:pt x="1102551" y="243915"/>
                  </a:lnTo>
                  <a:lnTo>
                    <a:pt x="1082750" y="279796"/>
                  </a:lnTo>
                  <a:lnTo>
                    <a:pt x="1064168" y="315514"/>
                  </a:lnTo>
                  <a:lnTo>
                    <a:pt x="1046760" y="351067"/>
                  </a:lnTo>
                  <a:lnTo>
                    <a:pt x="1030482" y="386455"/>
                  </a:lnTo>
                  <a:lnTo>
                    <a:pt x="1015290" y="421675"/>
                  </a:lnTo>
                  <a:lnTo>
                    <a:pt x="987986" y="491610"/>
                  </a:lnTo>
                  <a:lnTo>
                    <a:pt x="964493" y="560860"/>
                  </a:lnTo>
                  <a:lnTo>
                    <a:pt x="944457" y="629414"/>
                  </a:lnTo>
                  <a:lnTo>
                    <a:pt x="927523" y="697261"/>
                  </a:lnTo>
                  <a:lnTo>
                    <a:pt x="913338" y="764389"/>
                  </a:lnTo>
                  <a:lnTo>
                    <a:pt x="901546" y="830788"/>
                  </a:lnTo>
                  <a:lnTo>
                    <a:pt x="891794" y="896446"/>
                  </a:lnTo>
                  <a:lnTo>
                    <a:pt x="883726" y="961351"/>
                  </a:lnTo>
                  <a:lnTo>
                    <a:pt x="876988" y="1025494"/>
                  </a:lnTo>
                  <a:lnTo>
                    <a:pt x="871227" y="1088862"/>
                  </a:lnTo>
                  <a:lnTo>
                    <a:pt x="866086" y="1151445"/>
                  </a:lnTo>
                  <a:lnTo>
                    <a:pt x="861213" y="1213230"/>
                  </a:lnTo>
                  <a:lnTo>
                    <a:pt x="858765" y="1243821"/>
                  </a:lnTo>
                  <a:lnTo>
                    <a:pt x="853628" y="1304390"/>
                  </a:lnTo>
                  <a:lnTo>
                    <a:pt x="847871" y="1364135"/>
                  </a:lnTo>
                  <a:lnTo>
                    <a:pt x="841141" y="1423044"/>
                  </a:lnTo>
                  <a:lnTo>
                    <a:pt x="833082" y="1481105"/>
                  </a:lnTo>
                  <a:lnTo>
                    <a:pt x="823341" y="1538308"/>
                  </a:lnTo>
                  <a:lnTo>
                    <a:pt x="811563" y="1594642"/>
                  </a:lnTo>
                  <a:lnTo>
                    <a:pt x="797394" y="1650094"/>
                  </a:lnTo>
                  <a:lnTo>
                    <a:pt x="780478" y="1704655"/>
                  </a:lnTo>
                  <a:lnTo>
                    <a:pt x="760463" y="1758313"/>
                  </a:lnTo>
                  <a:lnTo>
                    <a:pt x="736992" y="1811056"/>
                  </a:lnTo>
                  <a:lnTo>
                    <a:pt x="709713" y="1862873"/>
                  </a:lnTo>
                  <a:lnTo>
                    <a:pt x="678270" y="1913754"/>
                  </a:lnTo>
                  <a:lnTo>
                    <a:pt x="642308" y="1963687"/>
                  </a:lnTo>
                  <a:lnTo>
                    <a:pt x="601475" y="2012661"/>
                  </a:lnTo>
                  <a:lnTo>
                    <a:pt x="555414" y="2060664"/>
                  </a:lnTo>
                  <a:lnTo>
                    <a:pt x="503772" y="2107686"/>
                  </a:lnTo>
                  <a:lnTo>
                    <a:pt x="446194" y="2153715"/>
                  </a:lnTo>
                  <a:lnTo>
                    <a:pt x="415068" y="2176354"/>
                  </a:lnTo>
                  <a:lnTo>
                    <a:pt x="382325" y="2198740"/>
                  </a:lnTo>
                  <a:lnTo>
                    <a:pt x="347922" y="2220873"/>
                  </a:lnTo>
                  <a:lnTo>
                    <a:pt x="311812" y="2242750"/>
                  </a:lnTo>
                  <a:lnTo>
                    <a:pt x="273953" y="2264371"/>
                  </a:lnTo>
                  <a:lnTo>
                    <a:pt x="234300" y="2285734"/>
                  </a:lnTo>
                  <a:lnTo>
                    <a:pt x="192808" y="2306837"/>
                  </a:lnTo>
                  <a:lnTo>
                    <a:pt x="149434" y="2327680"/>
                  </a:lnTo>
                  <a:lnTo>
                    <a:pt x="104133" y="2348260"/>
                  </a:lnTo>
                  <a:lnTo>
                    <a:pt x="56860" y="2368577"/>
                  </a:lnTo>
                  <a:lnTo>
                    <a:pt x="7572" y="2388629"/>
                  </a:lnTo>
                  <a:lnTo>
                    <a:pt x="0" y="2391547"/>
                  </a:lnTo>
                  <a:close/>
                </a:path>
              </a:pathLst>
            </a:custGeom>
            <a:solidFill>
              <a:srgbClr val="FA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42358" y="1470325"/>
            <a:ext cx="42640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EMCALI</a:t>
            </a: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 Macro</a:t>
            </a:r>
            <a:r>
              <a:rPr sz="1400" b="1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rebuchet MS"/>
                <a:cs typeface="Trebuchet MS"/>
              </a:rPr>
              <a:t>Regional</a:t>
            </a:r>
            <a:r>
              <a:rPr sz="1400" b="1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Electrificación</a:t>
            </a:r>
            <a:r>
              <a:rPr sz="1400" b="1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rural</a:t>
            </a:r>
            <a:r>
              <a:rPr sz="1400" b="1" spc="-75" dirty="0">
                <a:solidFill>
                  <a:srgbClr val="FFFFFF"/>
                </a:solidFill>
                <a:latin typeface="Trebuchet MS"/>
                <a:cs typeface="Trebuchet MS"/>
              </a:rPr>
              <a:t> Buenaventura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64325" y="2028934"/>
            <a:ext cx="6004560" cy="2141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9060">
              <a:lnSpc>
                <a:spcPct val="114999"/>
              </a:lnSpc>
              <a:spcBef>
                <a:spcPts val="100"/>
              </a:spcBef>
            </a:pPr>
            <a:r>
              <a:rPr sz="1400" spc="-70" dirty="0">
                <a:latin typeface="Trebuchet MS"/>
                <a:cs typeface="Trebuchet MS"/>
              </a:rPr>
              <a:t>Este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proyecto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busca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instalar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solución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solar</a:t>
            </a:r>
            <a:r>
              <a:rPr sz="1400" spc="-60" dirty="0">
                <a:latin typeface="Trebuchet MS"/>
                <a:cs typeface="Trebuchet MS"/>
              </a:rPr>
              <a:t> con tecnología </a:t>
            </a:r>
            <a:r>
              <a:rPr sz="1400" spc="-70" dirty="0">
                <a:latin typeface="Trebuchet MS"/>
                <a:cs typeface="Trebuchet MS"/>
              </a:rPr>
              <a:t>fotovoltaica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con </a:t>
            </a:r>
            <a:r>
              <a:rPr sz="1400" spc="-65" dirty="0">
                <a:latin typeface="Trebuchet MS"/>
                <a:cs typeface="Trebuchet MS"/>
              </a:rPr>
              <a:t>generación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aislada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incorpora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sistemas</a:t>
            </a:r>
            <a:r>
              <a:rPr sz="1400" spc="-55" dirty="0">
                <a:latin typeface="Trebuchet MS"/>
                <a:cs typeface="Trebuchet MS"/>
              </a:rPr>
              <a:t> de </a:t>
            </a:r>
            <a:r>
              <a:rPr sz="1400" spc="-65" dirty="0">
                <a:latin typeface="Trebuchet MS"/>
                <a:cs typeface="Trebuchet MS"/>
              </a:rPr>
              <a:t>medición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inteligente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bidireccional,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permite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gestión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remota,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seguridad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promoción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desarrollo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la </a:t>
            </a:r>
            <a:r>
              <a:rPr sz="1400" spc="-55" dirty="0">
                <a:latin typeface="Trebuchet MS"/>
                <a:cs typeface="Trebuchet MS"/>
              </a:rPr>
              <a:t>comunidad </a:t>
            </a:r>
            <a:r>
              <a:rPr sz="1400" spc="-70" dirty="0">
                <a:latin typeface="Trebuchet MS"/>
                <a:cs typeface="Trebuchet MS"/>
              </a:rPr>
              <a:t>mediante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esquema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prepago.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1200"/>
              </a:spcBef>
            </a:pPr>
            <a:r>
              <a:rPr sz="1400" spc="-80" dirty="0">
                <a:latin typeface="Trebuchet MS"/>
                <a:cs typeface="Trebuchet MS"/>
              </a:rPr>
              <a:t>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propósito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principal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es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ofrecer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solución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integral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para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abordar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desarrollo </a:t>
            </a:r>
            <a:r>
              <a:rPr sz="1400" spc="-65" dirty="0">
                <a:latin typeface="Trebuchet MS"/>
                <a:cs typeface="Trebuchet MS"/>
              </a:rPr>
              <a:t>económico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social,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comunicaciones,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seguridad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55" dirty="0">
                <a:latin typeface="Trebuchet MS"/>
                <a:cs typeface="Trebuchet MS"/>
              </a:rPr>
              <a:t> alumbrado público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mediante </a:t>
            </a:r>
            <a:r>
              <a:rPr sz="1400" spc="-40" dirty="0">
                <a:latin typeface="Trebuchet MS"/>
                <a:cs typeface="Trebuchet MS"/>
              </a:rPr>
              <a:t>una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solución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energética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autosostenible.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El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proyecto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beneficiará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110" dirty="0">
                <a:latin typeface="Trebuchet MS"/>
                <a:cs typeface="Trebuchet MS"/>
              </a:rPr>
              <a:t>1346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usuarios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en </a:t>
            </a:r>
            <a:r>
              <a:rPr sz="1400" spc="-65" dirty="0">
                <a:latin typeface="Trebuchet MS"/>
                <a:cs typeface="Trebuchet MS"/>
              </a:rPr>
              <a:t>9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corregimientos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cercanos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Buenaventura.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67075" y="251800"/>
            <a:ext cx="46799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170" dirty="0">
                <a:solidFill>
                  <a:srgbClr val="EEEEEE"/>
                </a:solidFill>
              </a:rPr>
              <a:t>09</a:t>
            </a:r>
            <a:endParaRPr sz="33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84449" y="2056925"/>
            <a:ext cx="7860030" cy="3086735"/>
            <a:chOff x="1284449" y="2056925"/>
            <a:chExt cx="7860030" cy="3086735"/>
          </a:xfrm>
        </p:grpSpPr>
        <p:sp>
          <p:nvSpPr>
            <p:cNvPr id="3" name="object 3"/>
            <p:cNvSpPr/>
            <p:nvPr/>
          </p:nvSpPr>
          <p:spPr>
            <a:xfrm>
              <a:off x="6157779" y="2856674"/>
              <a:ext cx="2986405" cy="2287270"/>
            </a:xfrm>
            <a:custGeom>
              <a:avLst/>
              <a:gdLst/>
              <a:ahLst/>
              <a:cxnLst/>
              <a:rect l="l" t="t" r="r" b="b"/>
              <a:pathLst>
                <a:path w="2986404" h="2287270">
                  <a:moveTo>
                    <a:pt x="2986220" y="2286825"/>
                  </a:moveTo>
                  <a:lnTo>
                    <a:pt x="0" y="2286825"/>
                  </a:lnTo>
                  <a:lnTo>
                    <a:pt x="4575" y="2264594"/>
                  </a:lnTo>
                  <a:lnTo>
                    <a:pt x="16197" y="2211663"/>
                  </a:lnTo>
                  <a:lnTo>
                    <a:pt x="28245" y="2160153"/>
                  </a:lnTo>
                  <a:lnTo>
                    <a:pt x="40716" y="2110041"/>
                  </a:lnTo>
                  <a:lnTo>
                    <a:pt x="53604" y="2061305"/>
                  </a:lnTo>
                  <a:lnTo>
                    <a:pt x="66907" y="2013923"/>
                  </a:lnTo>
                  <a:lnTo>
                    <a:pt x="80618" y="1967870"/>
                  </a:lnTo>
                  <a:lnTo>
                    <a:pt x="94733" y="1923127"/>
                  </a:lnTo>
                  <a:lnTo>
                    <a:pt x="109250" y="1879668"/>
                  </a:lnTo>
                  <a:lnTo>
                    <a:pt x="124161" y="1837473"/>
                  </a:lnTo>
                  <a:lnTo>
                    <a:pt x="139465" y="1796519"/>
                  </a:lnTo>
                  <a:lnTo>
                    <a:pt x="155155" y="1756783"/>
                  </a:lnTo>
                  <a:lnTo>
                    <a:pt x="171227" y="1718242"/>
                  </a:lnTo>
                  <a:lnTo>
                    <a:pt x="187678" y="1680875"/>
                  </a:lnTo>
                  <a:lnTo>
                    <a:pt x="204503" y="1644658"/>
                  </a:lnTo>
                  <a:lnTo>
                    <a:pt x="221696" y="1609569"/>
                  </a:lnTo>
                  <a:lnTo>
                    <a:pt x="239255" y="1575586"/>
                  </a:lnTo>
                  <a:lnTo>
                    <a:pt x="275449" y="1510846"/>
                  </a:lnTo>
                  <a:lnTo>
                    <a:pt x="313050" y="1450259"/>
                  </a:lnTo>
                  <a:lnTo>
                    <a:pt x="352021" y="1393643"/>
                  </a:lnTo>
                  <a:lnTo>
                    <a:pt x="392329" y="1340820"/>
                  </a:lnTo>
                  <a:lnTo>
                    <a:pt x="433936" y="1291608"/>
                  </a:lnTo>
                  <a:lnTo>
                    <a:pt x="476809" y="1245828"/>
                  </a:lnTo>
                  <a:lnTo>
                    <a:pt x="520911" y="1203300"/>
                  </a:lnTo>
                  <a:lnTo>
                    <a:pt x="566208" y="1163844"/>
                  </a:lnTo>
                  <a:lnTo>
                    <a:pt x="612663" y="1127279"/>
                  </a:lnTo>
                  <a:lnTo>
                    <a:pt x="660242" y="1093425"/>
                  </a:lnTo>
                  <a:lnTo>
                    <a:pt x="708910" y="1062103"/>
                  </a:lnTo>
                  <a:lnTo>
                    <a:pt x="758630" y="1033132"/>
                  </a:lnTo>
                  <a:lnTo>
                    <a:pt x="809367" y="1006332"/>
                  </a:lnTo>
                  <a:lnTo>
                    <a:pt x="861087" y="981523"/>
                  </a:lnTo>
                  <a:lnTo>
                    <a:pt x="913753" y="958525"/>
                  </a:lnTo>
                  <a:lnTo>
                    <a:pt x="967331" y="937158"/>
                  </a:lnTo>
                  <a:lnTo>
                    <a:pt x="1021785" y="917242"/>
                  </a:lnTo>
                  <a:lnTo>
                    <a:pt x="1077080" y="898596"/>
                  </a:lnTo>
                  <a:lnTo>
                    <a:pt x="1133180" y="881041"/>
                  </a:lnTo>
                  <a:lnTo>
                    <a:pt x="1218763" y="856359"/>
                  </a:lnTo>
                  <a:lnTo>
                    <a:pt x="1276721" y="840742"/>
                  </a:lnTo>
                  <a:lnTo>
                    <a:pt x="1699538" y="734225"/>
                  </a:lnTo>
                  <a:lnTo>
                    <a:pt x="1793322" y="708402"/>
                  </a:lnTo>
                  <a:lnTo>
                    <a:pt x="1856329" y="689885"/>
                  </a:lnTo>
                  <a:lnTo>
                    <a:pt x="1919681" y="670118"/>
                  </a:lnTo>
                  <a:lnTo>
                    <a:pt x="1983343" y="648921"/>
                  </a:lnTo>
                  <a:lnTo>
                    <a:pt x="2047281" y="626112"/>
                  </a:lnTo>
                  <a:lnTo>
                    <a:pt x="2111458" y="601512"/>
                  </a:lnTo>
                  <a:lnTo>
                    <a:pt x="2175840" y="574941"/>
                  </a:lnTo>
                  <a:lnTo>
                    <a:pt x="2240391" y="546219"/>
                  </a:lnTo>
                  <a:lnTo>
                    <a:pt x="2305075" y="515166"/>
                  </a:lnTo>
                  <a:lnTo>
                    <a:pt x="2369857" y="481602"/>
                  </a:lnTo>
                  <a:lnTo>
                    <a:pt x="2434703" y="445345"/>
                  </a:lnTo>
                  <a:lnTo>
                    <a:pt x="2499575" y="406218"/>
                  </a:lnTo>
                  <a:lnTo>
                    <a:pt x="2532011" y="385521"/>
                  </a:lnTo>
                  <a:lnTo>
                    <a:pt x="2564440" y="364038"/>
                  </a:lnTo>
                  <a:lnTo>
                    <a:pt x="2596859" y="341748"/>
                  </a:lnTo>
                  <a:lnTo>
                    <a:pt x="2629262" y="318627"/>
                  </a:lnTo>
                  <a:lnTo>
                    <a:pt x="2661646" y="294653"/>
                  </a:lnTo>
                  <a:lnTo>
                    <a:pt x="2694005" y="269804"/>
                  </a:lnTo>
                  <a:lnTo>
                    <a:pt x="2726337" y="244057"/>
                  </a:lnTo>
                  <a:lnTo>
                    <a:pt x="2758635" y="217389"/>
                  </a:lnTo>
                  <a:lnTo>
                    <a:pt x="2790896" y="189778"/>
                  </a:lnTo>
                  <a:lnTo>
                    <a:pt x="2823115" y="161202"/>
                  </a:lnTo>
                  <a:lnTo>
                    <a:pt x="2855288" y="131637"/>
                  </a:lnTo>
                  <a:lnTo>
                    <a:pt x="2887410" y="101062"/>
                  </a:lnTo>
                  <a:lnTo>
                    <a:pt x="2919478" y="69454"/>
                  </a:lnTo>
                  <a:lnTo>
                    <a:pt x="2951486" y="36791"/>
                  </a:lnTo>
                  <a:lnTo>
                    <a:pt x="2983430" y="3049"/>
                  </a:lnTo>
                  <a:lnTo>
                    <a:pt x="2986220" y="0"/>
                  </a:lnTo>
                  <a:lnTo>
                    <a:pt x="2986220" y="2286825"/>
                  </a:lnTo>
                  <a:close/>
                </a:path>
              </a:pathLst>
            </a:custGeom>
            <a:solidFill>
              <a:srgbClr val="FA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84449" y="2056925"/>
              <a:ext cx="6575425" cy="2626995"/>
            </a:xfrm>
            <a:custGeom>
              <a:avLst/>
              <a:gdLst/>
              <a:ahLst/>
              <a:cxnLst/>
              <a:rect l="l" t="t" r="r" b="b"/>
              <a:pathLst>
                <a:path w="6575425" h="2626995">
                  <a:moveTo>
                    <a:pt x="6311053" y="2626799"/>
                  </a:moveTo>
                  <a:lnTo>
                    <a:pt x="264045" y="2626799"/>
                  </a:lnTo>
                  <a:lnTo>
                    <a:pt x="216583" y="2622545"/>
                  </a:lnTo>
                  <a:lnTo>
                    <a:pt x="171911" y="2610280"/>
                  </a:lnTo>
                  <a:lnTo>
                    <a:pt x="130776" y="2590749"/>
                  </a:lnTo>
                  <a:lnTo>
                    <a:pt x="93924" y="2564699"/>
                  </a:lnTo>
                  <a:lnTo>
                    <a:pt x="62100" y="2532875"/>
                  </a:lnTo>
                  <a:lnTo>
                    <a:pt x="36050" y="2496023"/>
                  </a:lnTo>
                  <a:lnTo>
                    <a:pt x="16519" y="2454888"/>
                  </a:lnTo>
                  <a:lnTo>
                    <a:pt x="4254" y="2410216"/>
                  </a:lnTo>
                  <a:lnTo>
                    <a:pt x="0" y="2362753"/>
                  </a:lnTo>
                  <a:lnTo>
                    <a:pt x="0" y="264045"/>
                  </a:lnTo>
                  <a:lnTo>
                    <a:pt x="4254" y="216583"/>
                  </a:lnTo>
                  <a:lnTo>
                    <a:pt x="16519" y="171911"/>
                  </a:lnTo>
                  <a:lnTo>
                    <a:pt x="36050" y="130776"/>
                  </a:lnTo>
                  <a:lnTo>
                    <a:pt x="62100" y="93924"/>
                  </a:lnTo>
                  <a:lnTo>
                    <a:pt x="93924" y="62100"/>
                  </a:lnTo>
                  <a:lnTo>
                    <a:pt x="130776" y="36050"/>
                  </a:lnTo>
                  <a:lnTo>
                    <a:pt x="171911" y="16519"/>
                  </a:lnTo>
                  <a:lnTo>
                    <a:pt x="216583" y="4254"/>
                  </a:lnTo>
                  <a:lnTo>
                    <a:pt x="264045" y="0"/>
                  </a:lnTo>
                  <a:lnTo>
                    <a:pt x="6311053" y="0"/>
                  </a:lnTo>
                  <a:lnTo>
                    <a:pt x="6362807" y="5120"/>
                  </a:lnTo>
                  <a:lnTo>
                    <a:pt x="6412100" y="20099"/>
                  </a:lnTo>
                  <a:lnTo>
                    <a:pt x="6457546" y="44362"/>
                  </a:lnTo>
                  <a:lnTo>
                    <a:pt x="6497762" y="77337"/>
                  </a:lnTo>
                  <a:lnTo>
                    <a:pt x="6530737" y="117553"/>
                  </a:lnTo>
                  <a:lnTo>
                    <a:pt x="6555000" y="162999"/>
                  </a:lnTo>
                  <a:lnTo>
                    <a:pt x="6569979" y="212292"/>
                  </a:lnTo>
                  <a:lnTo>
                    <a:pt x="6575099" y="264045"/>
                  </a:lnTo>
                  <a:lnTo>
                    <a:pt x="6575099" y="2362753"/>
                  </a:lnTo>
                  <a:lnTo>
                    <a:pt x="6570845" y="2410216"/>
                  </a:lnTo>
                  <a:lnTo>
                    <a:pt x="6558580" y="2454888"/>
                  </a:lnTo>
                  <a:lnTo>
                    <a:pt x="6539049" y="2496023"/>
                  </a:lnTo>
                  <a:lnTo>
                    <a:pt x="6512999" y="2532875"/>
                  </a:lnTo>
                  <a:lnTo>
                    <a:pt x="6481175" y="2564699"/>
                  </a:lnTo>
                  <a:lnTo>
                    <a:pt x="6444323" y="2590749"/>
                  </a:lnTo>
                  <a:lnTo>
                    <a:pt x="6403188" y="2610280"/>
                  </a:lnTo>
                  <a:lnTo>
                    <a:pt x="6358516" y="2622545"/>
                  </a:lnTo>
                  <a:lnTo>
                    <a:pt x="6311053" y="26267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8580">
              <a:lnSpc>
                <a:spcPct val="100000"/>
              </a:lnSpc>
              <a:spcBef>
                <a:spcPts val="100"/>
              </a:spcBef>
            </a:pPr>
            <a:r>
              <a:rPr spc="-145" dirty="0"/>
              <a:t>Principales</a:t>
            </a:r>
            <a:r>
              <a:rPr spc="-200" dirty="0"/>
              <a:t> </a:t>
            </a:r>
            <a:r>
              <a:rPr spc="-95" dirty="0"/>
              <a:t>logros</a:t>
            </a:r>
            <a:r>
              <a:rPr spc="-195" dirty="0"/>
              <a:t> </a:t>
            </a:r>
            <a:r>
              <a:rPr spc="-130" dirty="0"/>
              <a:t>empresariales</a:t>
            </a:r>
          </a:p>
        </p:txBody>
      </p:sp>
      <p:sp>
        <p:nvSpPr>
          <p:cNvPr id="6" name="object 6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03250" y="1420250"/>
            <a:ext cx="3937635" cy="511809"/>
          </a:xfrm>
          <a:custGeom>
            <a:avLst/>
            <a:gdLst/>
            <a:ahLst/>
            <a:cxnLst/>
            <a:rect l="l" t="t" r="r" b="b"/>
            <a:pathLst>
              <a:path w="3937634" h="511810">
                <a:moveTo>
                  <a:pt x="3852248" y="511499"/>
                </a:moveTo>
                <a:lnTo>
                  <a:pt x="85251" y="511499"/>
                </a:lnTo>
                <a:lnTo>
                  <a:pt x="52067" y="504800"/>
                </a:lnTo>
                <a:lnTo>
                  <a:pt x="24969" y="486530"/>
                </a:lnTo>
                <a:lnTo>
                  <a:pt x="6699" y="459432"/>
                </a:lnTo>
                <a:lnTo>
                  <a:pt x="0" y="426248"/>
                </a:lnTo>
                <a:lnTo>
                  <a:pt x="0" y="85251"/>
                </a:lnTo>
                <a:lnTo>
                  <a:pt x="6699" y="52067"/>
                </a:lnTo>
                <a:lnTo>
                  <a:pt x="24969" y="24969"/>
                </a:lnTo>
                <a:lnTo>
                  <a:pt x="52067" y="6699"/>
                </a:lnTo>
                <a:lnTo>
                  <a:pt x="85251" y="0"/>
                </a:lnTo>
                <a:lnTo>
                  <a:pt x="3852248" y="0"/>
                </a:lnTo>
                <a:lnTo>
                  <a:pt x="3899546" y="14323"/>
                </a:lnTo>
                <a:lnTo>
                  <a:pt x="3931010" y="52627"/>
                </a:lnTo>
                <a:lnTo>
                  <a:pt x="3937499" y="85251"/>
                </a:lnTo>
                <a:lnTo>
                  <a:pt x="3937499" y="426248"/>
                </a:lnTo>
                <a:lnTo>
                  <a:pt x="3930800" y="459432"/>
                </a:lnTo>
                <a:lnTo>
                  <a:pt x="3912530" y="486530"/>
                </a:lnTo>
                <a:lnTo>
                  <a:pt x="3885432" y="504800"/>
                </a:lnTo>
                <a:lnTo>
                  <a:pt x="3852248" y="5114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940187" y="1446638"/>
            <a:ext cx="326707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43510" marR="5080" indent="-131445">
              <a:lnSpc>
                <a:spcPts val="1650"/>
              </a:lnSpc>
              <a:spcBef>
                <a:spcPts val="180"/>
              </a:spcBef>
            </a:pP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Con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paneles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rebuchet MS"/>
                <a:cs typeface="Trebuchet MS"/>
              </a:rPr>
              <a:t>solares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Emcali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llevará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energía</a:t>
            </a:r>
            <a:r>
              <a:rPr sz="14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rebuchet MS"/>
                <a:cs typeface="Trebuchet MS"/>
              </a:rPr>
              <a:t>y </a:t>
            </a:r>
            <a:r>
              <a:rPr sz="1400" b="1" spc="-65" dirty="0">
                <a:solidFill>
                  <a:srgbClr val="FFFFFF"/>
                </a:solidFill>
                <a:latin typeface="Trebuchet MS"/>
                <a:cs typeface="Trebuchet MS"/>
              </a:rPr>
              <a:t>desarrollo</a:t>
            </a:r>
            <a:r>
              <a:rPr sz="14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rebuchet MS"/>
                <a:cs typeface="Trebuchet MS"/>
              </a:rPr>
              <a:t>al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área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rural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rebuchet MS"/>
                <a:cs typeface="Trebuchet MS"/>
              </a:rPr>
              <a:t>Buenaventura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34811" y="2150871"/>
            <a:ext cx="6231890" cy="24237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10160">
              <a:lnSpc>
                <a:spcPct val="101000"/>
              </a:lnSpc>
              <a:spcBef>
                <a:spcPts val="85"/>
              </a:spcBef>
            </a:pPr>
            <a:r>
              <a:rPr sz="1300" b="1" spc="-100" dirty="0">
                <a:latin typeface="Trebuchet MS"/>
                <a:cs typeface="Trebuchet MS"/>
              </a:rPr>
              <a:t>EMCALI</a:t>
            </a:r>
            <a:r>
              <a:rPr sz="1300" b="1" spc="-9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llevará</a:t>
            </a:r>
            <a:r>
              <a:rPr sz="1300" spc="-55" dirty="0">
                <a:latin typeface="Trebuchet MS"/>
                <a:cs typeface="Trebuchet MS"/>
              </a:rPr>
              <a:t> a cabo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un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proyecto</a:t>
            </a:r>
            <a:r>
              <a:rPr sz="1300" spc="-55" dirty="0">
                <a:latin typeface="Trebuchet MS"/>
                <a:cs typeface="Trebuchet MS"/>
              </a:rPr>
              <a:t> de </a:t>
            </a:r>
            <a:r>
              <a:rPr sz="1300" spc="-75" dirty="0">
                <a:latin typeface="Trebuchet MS"/>
                <a:cs typeface="Trebuchet MS"/>
              </a:rPr>
              <a:t>electrificación</a:t>
            </a:r>
            <a:r>
              <a:rPr sz="1300" spc="-55" dirty="0">
                <a:latin typeface="Trebuchet MS"/>
                <a:cs typeface="Trebuchet MS"/>
              </a:rPr>
              <a:t> en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zona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rural</a:t>
            </a:r>
            <a:r>
              <a:rPr sz="1300" spc="-55" dirty="0">
                <a:latin typeface="Trebuchet MS"/>
                <a:cs typeface="Trebuchet MS"/>
              </a:rPr>
              <a:t> de </a:t>
            </a:r>
            <a:r>
              <a:rPr sz="1300" spc="-75" dirty="0">
                <a:latin typeface="Trebuchet MS"/>
                <a:cs typeface="Trebuchet MS"/>
              </a:rPr>
              <a:t>Buenaventura,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con </a:t>
            </a:r>
            <a:r>
              <a:rPr sz="1300" spc="-55" dirty="0">
                <a:latin typeface="Trebuchet MS"/>
                <a:cs typeface="Trebuchet MS"/>
              </a:rPr>
              <a:t>respaldo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 </a:t>
            </a:r>
            <a:r>
              <a:rPr sz="1300" spc="-60" dirty="0">
                <a:latin typeface="Trebuchet MS"/>
                <a:cs typeface="Trebuchet MS"/>
              </a:rPr>
              <a:t>la </a:t>
            </a:r>
            <a:r>
              <a:rPr sz="1300" spc="-55" dirty="0">
                <a:latin typeface="Trebuchet MS"/>
                <a:cs typeface="Trebuchet MS"/>
              </a:rPr>
              <a:t>administración </a:t>
            </a:r>
            <a:r>
              <a:rPr sz="1300" spc="-65" dirty="0">
                <a:latin typeface="Trebuchet MS"/>
                <a:cs typeface="Trebuchet MS"/>
              </a:rPr>
              <a:t>local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Ministerio</a:t>
            </a:r>
            <a:r>
              <a:rPr sz="1300" spc="-55" dirty="0">
                <a:latin typeface="Trebuchet MS"/>
                <a:cs typeface="Trebuchet MS"/>
              </a:rPr>
              <a:t> 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Minas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85" dirty="0">
                <a:latin typeface="Trebuchet MS"/>
                <a:cs typeface="Trebuchet MS"/>
              </a:rPr>
              <a:t>Energía.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Este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proyecto </a:t>
            </a:r>
            <a:r>
              <a:rPr sz="1300" spc="-75" dirty="0">
                <a:latin typeface="Trebuchet MS"/>
                <a:cs typeface="Trebuchet MS"/>
              </a:rPr>
              <a:t>beneficiará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a </a:t>
            </a:r>
            <a:r>
              <a:rPr sz="1300" b="1" spc="-150" dirty="0">
                <a:latin typeface="Trebuchet MS"/>
                <a:cs typeface="Trebuchet MS"/>
              </a:rPr>
              <a:t>1,346</a:t>
            </a:r>
            <a:r>
              <a:rPr sz="1300" b="1" spc="-95" dirty="0">
                <a:latin typeface="Trebuchet MS"/>
                <a:cs typeface="Trebuchet MS"/>
              </a:rPr>
              <a:t> </a:t>
            </a:r>
            <a:r>
              <a:rPr sz="1300" b="1" spc="-65" dirty="0">
                <a:latin typeface="Trebuchet MS"/>
                <a:cs typeface="Trebuchet MS"/>
              </a:rPr>
              <a:t>viviendas</a:t>
            </a:r>
            <a:r>
              <a:rPr sz="1300" b="1" spc="-95" dirty="0">
                <a:latin typeface="Trebuchet MS"/>
                <a:cs typeface="Trebuchet MS"/>
              </a:rPr>
              <a:t> </a:t>
            </a:r>
            <a:r>
              <a:rPr sz="1300" b="1" spc="-100" dirty="0">
                <a:latin typeface="Trebuchet MS"/>
                <a:cs typeface="Trebuchet MS"/>
              </a:rPr>
              <a:t>en 9</a:t>
            </a:r>
            <a:r>
              <a:rPr sz="1300" b="1" spc="-95" dirty="0">
                <a:latin typeface="Trebuchet MS"/>
                <a:cs typeface="Trebuchet MS"/>
              </a:rPr>
              <a:t> </a:t>
            </a:r>
            <a:r>
              <a:rPr sz="1300" b="1" spc="-90" dirty="0">
                <a:latin typeface="Trebuchet MS"/>
                <a:cs typeface="Trebuchet MS"/>
              </a:rPr>
              <a:t>comunidades</a:t>
            </a:r>
            <a:r>
              <a:rPr sz="1300" spc="-90" dirty="0">
                <a:latin typeface="Trebuchet MS"/>
                <a:cs typeface="Trebuchet MS"/>
              </a:rPr>
              <a:t>,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es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visto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35" dirty="0">
                <a:latin typeface="Trebuchet MS"/>
                <a:cs typeface="Trebuchet MS"/>
              </a:rPr>
              <a:t>por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los</a:t>
            </a:r>
            <a:r>
              <a:rPr sz="1300" spc="-60" dirty="0">
                <a:latin typeface="Trebuchet MS"/>
                <a:cs typeface="Trebuchet MS"/>
              </a:rPr>
              <a:t> habitantes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como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la </a:t>
            </a:r>
            <a:r>
              <a:rPr sz="1300" spc="-35" dirty="0">
                <a:latin typeface="Trebuchet MS"/>
                <a:cs typeface="Trebuchet MS"/>
              </a:rPr>
              <a:t>solución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dirty="0">
                <a:latin typeface="Trebuchet MS"/>
                <a:cs typeface="Trebuchet MS"/>
              </a:rPr>
              <a:t>sus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problemas.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En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resguardo indígena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Puerto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90" dirty="0">
                <a:latin typeface="Trebuchet MS"/>
                <a:cs typeface="Trebuchet MS"/>
              </a:rPr>
              <a:t>Pizarro,</a:t>
            </a:r>
            <a:r>
              <a:rPr sz="1300" spc="-55" dirty="0">
                <a:latin typeface="Trebuchet MS"/>
                <a:cs typeface="Trebuchet MS"/>
              </a:rPr>
              <a:t> 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orillas</a:t>
            </a:r>
            <a:r>
              <a:rPr sz="1300" spc="-55" dirty="0">
                <a:latin typeface="Trebuchet MS"/>
                <a:cs typeface="Trebuchet MS"/>
              </a:rPr>
              <a:t> del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río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San</a:t>
            </a:r>
            <a:r>
              <a:rPr sz="1300" spc="-60" dirty="0">
                <a:latin typeface="Trebuchet MS"/>
                <a:cs typeface="Trebuchet MS"/>
              </a:rPr>
              <a:t> Juan, la </a:t>
            </a:r>
            <a:r>
              <a:rPr sz="1300" spc="-80" dirty="0">
                <a:latin typeface="Trebuchet MS"/>
                <a:cs typeface="Trebuchet MS"/>
              </a:rPr>
              <a:t>falta</a:t>
            </a:r>
            <a:r>
              <a:rPr sz="1300" spc="-55" dirty="0">
                <a:latin typeface="Trebuchet MS"/>
                <a:cs typeface="Trebuchet MS"/>
              </a:rPr>
              <a:t> de </a:t>
            </a:r>
            <a:r>
              <a:rPr sz="1300" spc="-45" dirty="0">
                <a:latin typeface="Trebuchet MS"/>
                <a:cs typeface="Trebuchet MS"/>
              </a:rPr>
              <a:t>suministro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constante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 </a:t>
            </a:r>
            <a:r>
              <a:rPr sz="1300" spc="-65" dirty="0">
                <a:latin typeface="Trebuchet MS"/>
                <a:cs typeface="Trebuchet MS"/>
              </a:rPr>
              <a:t>energía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ha</a:t>
            </a:r>
            <a:r>
              <a:rPr sz="1300" spc="-55" dirty="0">
                <a:latin typeface="Trebuchet MS"/>
                <a:cs typeface="Trebuchet MS"/>
              </a:rPr>
              <a:t> obstaculizado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desarrollo</a:t>
            </a:r>
            <a:r>
              <a:rPr sz="1300" spc="-55" dirty="0">
                <a:latin typeface="Trebuchet MS"/>
                <a:cs typeface="Trebuchet MS"/>
              </a:rPr>
              <a:t> de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población. </a:t>
            </a:r>
            <a:r>
              <a:rPr sz="1300" spc="-85" dirty="0">
                <a:latin typeface="Trebuchet MS"/>
                <a:cs typeface="Trebuchet MS"/>
              </a:rPr>
              <a:t>La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instalación 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paneles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solares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beneficiará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a </a:t>
            </a:r>
            <a:r>
              <a:rPr sz="1300" spc="-110" dirty="0">
                <a:latin typeface="Trebuchet MS"/>
                <a:cs typeface="Trebuchet MS"/>
              </a:rPr>
              <a:t>789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familias.</a:t>
            </a:r>
            <a:endParaRPr sz="1300">
              <a:latin typeface="Trebuchet MS"/>
              <a:cs typeface="Trebuchet MS"/>
            </a:endParaRPr>
          </a:p>
          <a:p>
            <a:pPr marL="12700" marR="5080">
              <a:lnSpc>
                <a:spcPct val="101000"/>
              </a:lnSpc>
            </a:pPr>
            <a:r>
              <a:rPr sz="1300" spc="-60" dirty="0">
                <a:latin typeface="Trebuchet MS"/>
                <a:cs typeface="Trebuchet MS"/>
              </a:rPr>
              <a:t>Por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otro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80" dirty="0">
                <a:latin typeface="Trebuchet MS"/>
                <a:cs typeface="Trebuchet MS"/>
              </a:rPr>
              <a:t>lado,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Hever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80" dirty="0">
                <a:latin typeface="Trebuchet MS"/>
                <a:cs typeface="Trebuchet MS"/>
              </a:rPr>
              <a:t>Tulio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Mosquera </a:t>
            </a:r>
            <a:r>
              <a:rPr sz="1300" spc="-95" dirty="0">
                <a:latin typeface="Trebuchet MS"/>
                <a:cs typeface="Trebuchet MS"/>
              </a:rPr>
              <a:t>Zamora,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coordinador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general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del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Consejo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Comunitario </a:t>
            </a:r>
            <a:r>
              <a:rPr sz="1300" spc="-50" dirty="0">
                <a:latin typeface="Trebuchet MS"/>
                <a:cs typeface="Trebuchet MS"/>
              </a:rPr>
              <a:t>Río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Naya</a:t>
            </a:r>
            <a:r>
              <a:rPr sz="1300" spc="-60" dirty="0">
                <a:latin typeface="Trebuchet MS"/>
                <a:cs typeface="Trebuchet MS"/>
              </a:rPr>
              <a:t> con </a:t>
            </a:r>
            <a:r>
              <a:rPr sz="1300" spc="-95" dirty="0">
                <a:latin typeface="Trebuchet MS"/>
                <a:cs typeface="Trebuchet MS"/>
              </a:rPr>
              <a:t>18,300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habitantes,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explica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que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al </a:t>
            </a:r>
            <a:r>
              <a:rPr sz="1300" spc="-35" dirty="0">
                <a:latin typeface="Trebuchet MS"/>
                <a:cs typeface="Trebuchet MS"/>
              </a:rPr>
              <a:t>ser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una</a:t>
            </a:r>
            <a:r>
              <a:rPr sz="1300" spc="-60" dirty="0">
                <a:latin typeface="Trebuchet MS"/>
                <a:cs typeface="Trebuchet MS"/>
              </a:rPr>
              <a:t> zona </a:t>
            </a:r>
            <a:r>
              <a:rPr sz="1300" spc="-30" dirty="0">
                <a:latin typeface="Trebuchet MS"/>
                <a:cs typeface="Trebuchet MS"/>
              </a:rPr>
              <a:t>no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80" dirty="0">
                <a:latin typeface="Trebuchet MS"/>
                <a:cs typeface="Trebuchet MS"/>
              </a:rPr>
              <a:t>interconectada,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 </a:t>
            </a:r>
            <a:r>
              <a:rPr sz="1300" spc="-10" dirty="0">
                <a:latin typeface="Trebuchet MS"/>
                <a:cs typeface="Trebuchet MS"/>
              </a:rPr>
              <a:t>servicio </a:t>
            </a:r>
            <a:r>
              <a:rPr sz="1300" spc="-70" dirty="0">
                <a:latin typeface="Trebuchet MS"/>
                <a:cs typeface="Trebuchet MS"/>
              </a:rPr>
              <a:t>actual </a:t>
            </a: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basa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en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plantas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diésel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operando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solo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70" dirty="0">
                <a:latin typeface="Trebuchet MS"/>
                <a:cs typeface="Trebuchet MS"/>
              </a:rPr>
              <a:t> cuatro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seis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horas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al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85" dirty="0">
                <a:latin typeface="Trebuchet MS"/>
                <a:cs typeface="Trebuchet MS"/>
              </a:rPr>
              <a:t>día.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Algunos </a:t>
            </a:r>
            <a:r>
              <a:rPr sz="1300" spc="-75" dirty="0">
                <a:latin typeface="Trebuchet MS"/>
                <a:cs typeface="Trebuchet MS"/>
              </a:rPr>
              <a:t>recurren</a:t>
            </a:r>
            <a:r>
              <a:rPr sz="1300" spc="-55" dirty="0">
                <a:latin typeface="Trebuchet MS"/>
                <a:cs typeface="Trebuchet MS"/>
              </a:rPr>
              <a:t> a</a:t>
            </a:r>
            <a:r>
              <a:rPr sz="1300" spc="-50" dirty="0">
                <a:latin typeface="Trebuchet MS"/>
                <a:cs typeface="Trebuchet MS"/>
              </a:rPr>
              <a:t> pequeñas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plantas </a:t>
            </a:r>
            <a:r>
              <a:rPr sz="1300" spc="-55" dirty="0">
                <a:latin typeface="Trebuchet MS"/>
                <a:cs typeface="Trebuchet MS"/>
              </a:rPr>
              <a:t>de </a:t>
            </a:r>
            <a:r>
              <a:rPr sz="1300" spc="-65" dirty="0">
                <a:latin typeface="Trebuchet MS"/>
                <a:cs typeface="Trebuchet MS"/>
              </a:rPr>
              <a:t>gasolina,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pero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55" dirty="0">
                <a:latin typeface="Trebuchet MS"/>
                <a:cs typeface="Trebuchet MS"/>
              </a:rPr>
              <a:t> costo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muy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85" dirty="0">
                <a:latin typeface="Trebuchet MS"/>
                <a:cs typeface="Trebuchet MS"/>
              </a:rPr>
              <a:t>elevado.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Mosquera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destaca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la </a:t>
            </a:r>
            <a:r>
              <a:rPr sz="1300" spc="-60" dirty="0">
                <a:latin typeface="Trebuchet MS"/>
                <a:cs typeface="Trebuchet MS"/>
              </a:rPr>
              <a:t>importancia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35" dirty="0">
                <a:latin typeface="Trebuchet MS"/>
                <a:cs typeface="Trebuchet MS"/>
              </a:rPr>
              <a:t>solución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energética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propuesta,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que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85" dirty="0">
                <a:latin typeface="Trebuchet MS"/>
                <a:cs typeface="Trebuchet MS"/>
              </a:rPr>
              <a:t>mejorará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significativamente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calidad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vida</a:t>
            </a:r>
            <a:r>
              <a:rPr sz="1300" spc="-60" dirty="0">
                <a:latin typeface="Trebuchet MS"/>
                <a:cs typeface="Trebuchet MS"/>
              </a:rPr>
              <a:t> al </a:t>
            </a:r>
            <a:r>
              <a:rPr sz="1300" spc="-55" dirty="0">
                <a:latin typeface="Trebuchet MS"/>
                <a:cs typeface="Trebuchet MS"/>
              </a:rPr>
              <a:t>proporcionar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un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servicio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energía </a:t>
            </a:r>
            <a:r>
              <a:rPr sz="1300" spc="-55" dirty="0">
                <a:latin typeface="Trebuchet MS"/>
                <a:cs typeface="Trebuchet MS"/>
              </a:rPr>
              <a:t>ininterrumpido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35" dirty="0">
                <a:latin typeface="Trebuchet MS"/>
                <a:cs typeface="Trebuchet MS"/>
              </a:rPr>
              <a:t>las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10" dirty="0">
                <a:latin typeface="Trebuchet MS"/>
                <a:cs typeface="Trebuchet MS"/>
              </a:rPr>
              <a:t>24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horas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día.</a:t>
            </a:r>
            <a:endParaRPr sz="1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713470" cy="1718945"/>
            <a:chOff x="0" y="0"/>
            <a:chExt cx="8713470" cy="1718945"/>
          </a:xfrm>
        </p:grpSpPr>
        <p:sp>
          <p:nvSpPr>
            <p:cNvPr id="3" name="object 3"/>
            <p:cNvSpPr/>
            <p:nvPr/>
          </p:nvSpPr>
          <p:spPr>
            <a:xfrm>
              <a:off x="430653" y="1017725"/>
              <a:ext cx="8282940" cy="115570"/>
            </a:xfrm>
            <a:custGeom>
              <a:avLst/>
              <a:gdLst/>
              <a:ahLst/>
              <a:cxnLst/>
              <a:rect l="l" t="t" r="r" b="b"/>
              <a:pathLst>
                <a:path w="8282940" h="115569">
                  <a:moveTo>
                    <a:pt x="82826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8282699" y="0"/>
                  </a:lnTo>
                  <a:lnTo>
                    <a:pt x="82826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655445" cy="1598930"/>
            </a:xfrm>
            <a:custGeom>
              <a:avLst/>
              <a:gdLst/>
              <a:ahLst/>
              <a:cxnLst/>
              <a:rect l="l" t="t" r="r" b="b"/>
              <a:pathLst>
                <a:path w="1655445" h="1598930">
                  <a:moveTo>
                    <a:pt x="0" y="1598693"/>
                  </a:moveTo>
                  <a:lnTo>
                    <a:pt x="0" y="0"/>
                  </a:lnTo>
                  <a:lnTo>
                    <a:pt x="1655302" y="0"/>
                  </a:lnTo>
                  <a:lnTo>
                    <a:pt x="1617059" y="21769"/>
                  </a:lnTo>
                  <a:lnTo>
                    <a:pt x="1579083" y="44623"/>
                  </a:lnTo>
                  <a:lnTo>
                    <a:pt x="1542443" y="67912"/>
                  </a:lnTo>
                  <a:lnTo>
                    <a:pt x="1507099" y="91615"/>
                  </a:lnTo>
                  <a:lnTo>
                    <a:pt x="1473011" y="115714"/>
                  </a:lnTo>
                  <a:lnTo>
                    <a:pt x="1440141" y="140188"/>
                  </a:lnTo>
                  <a:lnTo>
                    <a:pt x="1408447" y="165018"/>
                  </a:lnTo>
                  <a:lnTo>
                    <a:pt x="1377890" y="190184"/>
                  </a:lnTo>
                  <a:lnTo>
                    <a:pt x="1348430" y="215667"/>
                  </a:lnTo>
                  <a:lnTo>
                    <a:pt x="1320028" y="241447"/>
                  </a:lnTo>
                  <a:lnTo>
                    <a:pt x="1266238" y="293820"/>
                  </a:lnTo>
                  <a:lnTo>
                    <a:pt x="1216201" y="347147"/>
                  </a:lnTo>
                  <a:lnTo>
                    <a:pt x="1169599" y="401270"/>
                  </a:lnTo>
                  <a:lnTo>
                    <a:pt x="1126114" y="456032"/>
                  </a:lnTo>
                  <a:lnTo>
                    <a:pt x="1085429" y="511278"/>
                  </a:lnTo>
                  <a:lnTo>
                    <a:pt x="1047224" y="566849"/>
                  </a:lnTo>
                  <a:lnTo>
                    <a:pt x="1011183" y="622589"/>
                  </a:lnTo>
                  <a:lnTo>
                    <a:pt x="976986" y="678342"/>
                  </a:lnTo>
                  <a:lnTo>
                    <a:pt x="944316" y="733951"/>
                  </a:lnTo>
                  <a:lnTo>
                    <a:pt x="912855" y="789257"/>
                  </a:lnTo>
                  <a:lnTo>
                    <a:pt x="837403" y="925177"/>
                  </a:lnTo>
                  <a:lnTo>
                    <a:pt x="822544" y="951802"/>
                  </a:lnTo>
                  <a:lnTo>
                    <a:pt x="792737" y="1004335"/>
                  </a:lnTo>
                  <a:lnTo>
                    <a:pt x="762549" y="1055783"/>
                  </a:lnTo>
                  <a:lnTo>
                    <a:pt x="731661" y="1105988"/>
                  </a:lnTo>
                  <a:lnTo>
                    <a:pt x="699756" y="1154795"/>
                  </a:lnTo>
                  <a:lnTo>
                    <a:pt x="666515" y="1202045"/>
                  </a:lnTo>
                  <a:lnTo>
                    <a:pt x="631620" y="1247583"/>
                  </a:lnTo>
                  <a:lnTo>
                    <a:pt x="594754" y="1291251"/>
                  </a:lnTo>
                  <a:lnTo>
                    <a:pt x="555597" y="1332893"/>
                  </a:lnTo>
                  <a:lnTo>
                    <a:pt x="513833" y="1372351"/>
                  </a:lnTo>
                  <a:lnTo>
                    <a:pt x="469142" y="1409469"/>
                  </a:lnTo>
                  <a:lnTo>
                    <a:pt x="421208" y="1444091"/>
                  </a:lnTo>
                  <a:lnTo>
                    <a:pt x="369712" y="1476058"/>
                  </a:lnTo>
                  <a:lnTo>
                    <a:pt x="314335" y="1505215"/>
                  </a:lnTo>
                  <a:lnTo>
                    <a:pt x="254760" y="1531405"/>
                  </a:lnTo>
                  <a:lnTo>
                    <a:pt x="190669" y="1554470"/>
                  </a:lnTo>
                  <a:lnTo>
                    <a:pt x="121743" y="1574255"/>
                  </a:lnTo>
                  <a:lnTo>
                    <a:pt x="47665" y="1590601"/>
                  </a:lnTo>
                  <a:lnTo>
                    <a:pt x="8595" y="1597437"/>
                  </a:lnTo>
                  <a:lnTo>
                    <a:pt x="0" y="1598693"/>
                  </a:lnTo>
                  <a:close/>
                </a:path>
              </a:pathLst>
            </a:custGeom>
            <a:solidFill>
              <a:srgbClr val="FA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34400" y="1318000"/>
              <a:ext cx="7055484" cy="400685"/>
            </a:xfrm>
            <a:custGeom>
              <a:avLst/>
              <a:gdLst/>
              <a:ahLst/>
              <a:cxnLst/>
              <a:rect l="l" t="t" r="r" b="b"/>
              <a:pathLst>
                <a:path w="7055484" h="400685">
                  <a:moveTo>
                    <a:pt x="6988348" y="400499"/>
                  </a:moveTo>
                  <a:lnTo>
                    <a:pt x="66751" y="400499"/>
                  </a:lnTo>
                  <a:lnTo>
                    <a:pt x="40768" y="395254"/>
                  </a:lnTo>
                  <a:lnTo>
                    <a:pt x="19550" y="380949"/>
                  </a:lnTo>
                  <a:lnTo>
                    <a:pt x="5245" y="359731"/>
                  </a:lnTo>
                  <a:lnTo>
                    <a:pt x="0" y="333748"/>
                  </a:lnTo>
                  <a:lnTo>
                    <a:pt x="0" y="66751"/>
                  </a:lnTo>
                  <a:lnTo>
                    <a:pt x="5245" y="40768"/>
                  </a:lnTo>
                  <a:lnTo>
                    <a:pt x="19550" y="19550"/>
                  </a:lnTo>
                  <a:lnTo>
                    <a:pt x="40768" y="5245"/>
                  </a:lnTo>
                  <a:lnTo>
                    <a:pt x="66751" y="0"/>
                  </a:lnTo>
                  <a:lnTo>
                    <a:pt x="6988348" y="0"/>
                  </a:lnTo>
                  <a:lnTo>
                    <a:pt x="7025382" y="11215"/>
                  </a:lnTo>
                  <a:lnTo>
                    <a:pt x="7050018" y="41206"/>
                  </a:lnTo>
                  <a:lnTo>
                    <a:pt x="7055099" y="66751"/>
                  </a:lnTo>
                  <a:lnTo>
                    <a:pt x="7055099" y="333748"/>
                  </a:lnTo>
                  <a:lnTo>
                    <a:pt x="7049854" y="359731"/>
                  </a:lnTo>
                  <a:lnTo>
                    <a:pt x="7035548" y="380949"/>
                  </a:lnTo>
                  <a:lnTo>
                    <a:pt x="7014331" y="395254"/>
                  </a:lnTo>
                  <a:lnTo>
                    <a:pt x="6988348" y="40049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8580">
              <a:lnSpc>
                <a:spcPct val="100000"/>
              </a:lnSpc>
              <a:spcBef>
                <a:spcPts val="100"/>
              </a:spcBef>
            </a:pPr>
            <a:r>
              <a:rPr spc="-145" dirty="0"/>
              <a:t>Principales</a:t>
            </a:r>
            <a:r>
              <a:rPr spc="-200" dirty="0"/>
              <a:t> </a:t>
            </a:r>
            <a:r>
              <a:rPr spc="-95" dirty="0"/>
              <a:t>logros</a:t>
            </a:r>
            <a:r>
              <a:rPr spc="-195" dirty="0"/>
              <a:t> </a:t>
            </a:r>
            <a:r>
              <a:rPr spc="-130" dirty="0"/>
              <a:t>empresariales</a:t>
            </a:r>
          </a:p>
        </p:txBody>
      </p:sp>
      <p:sp>
        <p:nvSpPr>
          <p:cNvPr id="7" name="object 7"/>
          <p:cNvSpPr/>
          <p:nvPr/>
        </p:nvSpPr>
        <p:spPr>
          <a:xfrm>
            <a:off x="1034400" y="3579174"/>
            <a:ext cx="7035165" cy="400685"/>
          </a:xfrm>
          <a:custGeom>
            <a:avLst/>
            <a:gdLst/>
            <a:ahLst/>
            <a:cxnLst/>
            <a:rect l="l" t="t" r="r" b="b"/>
            <a:pathLst>
              <a:path w="7035165" h="400685">
                <a:moveTo>
                  <a:pt x="6967948" y="400499"/>
                </a:moveTo>
                <a:lnTo>
                  <a:pt x="66751" y="400499"/>
                </a:lnTo>
                <a:lnTo>
                  <a:pt x="40768" y="395254"/>
                </a:lnTo>
                <a:lnTo>
                  <a:pt x="19550" y="380949"/>
                </a:lnTo>
                <a:lnTo>
                  <a:pt x="5245" y="359731"/>
                </a:lnTo>
                <a:lnTo>
                  <a:pt x="0" y="333748"/>
                </a:lnTo>
                <a:lnTo>
                  <a:pt x="0" y="66751"/>
                </a:lnTo>
                <a:lnTo>
                  <a:pt x="5245" y="40768"/>
                </a:lnTo>
                <a:lnTo>
                  <a:pt x="19550" y="19550"/>
                </a:lnTo>
                <a:lnTo>
                  <a:pt x="40768" y="5245"/>
                </a:lnTo>
                <a:lnTo>
                  <a:pt x="66751" y="0"/>
                </a:lnTo>
                <a:lnTo>
                  <a:pt x="6967948" y="0"/>
                </a:lnTo>
                <a:lnTo>
                  <a:pt x="7004982" y="11215"/>
                </a:lnTo>
                <a:lnTo>
                  <a:pt x="7029618" y="41206"/>
                </a:lnTo>
                <a:lnTo>
                  <a:pt x="7034699" y="66751"/>
                </a:lnTo>
                <a:lnTo>
                  <a:pt x="7034699" y="333748"/>
                </a:lnTo>
                <a:lnTo>
                  <a:pt x="7029454" y="359731"/>
                </a:lnTo>
                <a:lnTo>
                  <a:pt x="7015148" y="380949"/>
                </a:lnTo>
                <a:lnTo>
                  <a:pt x="6993931" y="395254"/>
                </a:lnTo>
                <a:lnTo>
                  <a:pt x="6967948" y="4004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07425" y="1373597"/>
            <a:ext cx="6692900" cy="34055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">
              <a:lnSpc>
                <a:spcPct val="100000"/>
              </a:lnSpc>
              <a:spcBef>
                <a:spcPts val="100"/>
              </a:spcBef>
            </a:pPr>
            <a:r>
              <a:rPr sz="1600" b="1" spc="-110" dirty="0">
                <a:solidFill>
                  <a:srgbClr val="FFFFFF"/>
                </a:solidFill>
                <a:latin typeface="Trebuchet MS"/>
                <a:cs typeface="Trebuchet MS"/>
              </a:rPr>
              <a:t>Convenio</a:t>
            </a:r>
            <a:r>
              <a:rPr sz="16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95" dirty="0">
                <a:solidFill>
                  <a:srgbClr val="FFFFFF"/>
                </a:solidFill>
                <a:latin typeface="Trebuchet MS"/>
                <a:cs typeface="Trebuchet MS"/>
              </a:rPr>
              <a:t>Interadministrativo</a:t>
            </a:r>
            <a:r>
              <a:rPr sz="16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100" dirty="0">
                <a:solidFill>
                  <a:srgbClr val="FFFFFF"/>
                </a:solidFill>
                <a:latin typeface="Trebuchet MS"/>
                <a:cs typeface="Trebuchet MS"/>
              </a:rPr>
              <a:t>para</a:t>
            </a:r>
            <a:r>
              <a:rPr sz="16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85" dirty="0">
                <a:solidFill>
                  <a:srgbClr val="FFFFFF"/>
                </a:solidFill>
                <a:latin typeface="Trebuchet MS"/>
                <a:cs typeface="Trebuchet MS"/>
              </a:rPr>
              <a:t>Sustitución</a:t>
            </a:r>
            <a:r>
              <a:rPr sz="16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10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6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90" dirty="0">
                <a:solidFill>
                  <a:srgbClr val="FFFFFF"/>
                </a:solidFill>
                <a:latin typeface="Trebuchet MS"/>
                <a:cs typeface="Trebuchet MS"/>
              </a:rPr>
              <a:t>Cultivos</a:t>
            </a:r>
            <a:r>
              <a:rPr sz="16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rebuchet MS"/>
                <a:cs typeface="Trebuchet MS"/>
              </a:rPr>
              <a:t>Ilícitos</a:t>
            </a:r>
            <a:endParaRPr sz="16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1120"/>
              </a:spcBef>
            </a:pPr>
            <a:r>
              <a:rPr sz="1400" spc="-75" dirty="0">
                <a:latin typeface="Trebuchet MS"/>
                <a:cs typeface="Trebuchet MS"/>
              </a:rPr>
              <a:t>En </a:t>
            </a:r>
            <a:r>
              <a:rPr sz="1400" spc="-55" dirty="0">
                <a:latin typeface="Trebuchet MS"/>
                <a:cs typeface="Trebuchet MS"/>
              </a:rPr>
              <a:t>línea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Plan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Nacional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Desarrollo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"COLOMBIA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95" dirty="0">
                <a:latin typeface="Trebuchet MS"/>
                <a:cs typeface="Trebuchet MS"/>
              </a:rPr>
              <a:t>POTENCIA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MUNDIAL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DE </a:t>
            </a:r>
            <a:r>
              <a:rPr sz="1400" spc="-9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10" dirty="0">
                <a:latin typeface="Trebuchet MS"/>
                <a:cs typeface="Trebuchet MS"/>
              </a:rPr>
              <a:t>VIDA",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se </a:t>
            </a:r>
            <a:r>
              <a:rPr sz="1400" spc="-90" dirty="0">
                <a:latin typeface="Trebuchet MS"/>
                <a:cs typeface="Trebuchet MS"/>
              </a:rPr>
              <a:t>ejecutan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acciones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coordinadas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para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desarrollo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económico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social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zona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70" dirty="0">
                <a:latin typeface="Trebuchet MS"/>
                <a:cs typeface="Trebuchet MS"/>
              </a:rPr>
              <a:t> Pacífico. </a:t>
            </a:r>
            <a:r>
              <a:rPr sz="1400" spc="-50" dirty="0">
                <a:latin typeface="Trebuchet MS"/>
                <a:cs typeface="Trebuchet MS"/>
              </a:rPr>
              <a:t>Estas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incluyen</a:t>
            </a:r>
            <a:r>
              <a:rPr sz="1400" spc="-60" dirty="0">
                <a:latin typeface="Trebuchet MS"/>
                <a:cs typeface="Trebuchet MS"/>
              </a:rPr>
              <a:t> programas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servicios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para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superar la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pobreza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0" dirty="0">
                <a:latin typeface="Trebuchet MS"/>
                <a:cs typeface="Trebuchet MS"/>
              </a:rPr>
              <a:t> familias </a:t>
            </a:r>
            <a:r>
              <a:rPr sz="1400" spc="-50" dirty="0">
                <a:latin typeface="Trebuchet MS"/>
                <a:cs typeface="Trebuchet MS"/>
              </a:rPr>
              <a:t>campesinas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y </a:t>
            </a:r>
            <a:r>
              <a:rPr sz="1400" spc="-55" dirty="0">
                <a:latin typeface="Trebuchet MS"/>
                <a:cs typeface="Trebuchet MS"/>
              </a:rPr>
              <a:t>vulnerables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involucradas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economías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ilegales.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Se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priorizan</a:t>
            </a:r>
            <a:r>
              <a:rPr sz="1400" spc="-50" dirty="0">
                <a:latin typeface="Trebuchet MS"/>
                <a:cs typeface="Trebuchet MS"/>
              </a:rPr>
              <a:t> servicios</a:t>
            </a:r>
            <a:r>
              <a:rPr sz="1400" spc="-45" dirty="0">
                <a:latin typeface="Trebuchet MS"/>
                <a:cs typeface="Trebuchet MS"/>
              </a:rPr>
              <a:t> públicos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como </a:t>
            </a:r>
            <a:r>
              <a:rPr sz="1400" spc="-85" dirty="0">
                <a:latin typeface="Trebuchet MS"/>
                <a:cs typeface="Trebuchet MS"/>
              </a:rPr>
              <a:t>acueducto,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alcantarillado,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aseo,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energía,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distribución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35" dirty="0">
                <a:latin typeface="Trebuchet MS"/>
                <a:cs typeface="Trebuchet MS"/>
              </a:rPr>
              <a:t> gas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combustible,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tecnología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 </a:t>
            </a:r>
            <a:r>
              <a:rPr sz="1400" spc="-60" dirty="0">
                <a:latin typeface="Trebuchet MS"/>
                <a:cs typeface="Trebuchet MS"/>
              </a:rPr>
              <a:t>información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comunicaciones,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 </a:t>
            </a:r>
            <a:r>
              <a:rPr sz="1400" spc="-55" dirty="0">
                <a:latin typeface="Trebuchet MS"/>
                <a:cs typeface="Trebuchet MS"/>
              </a:rPr>
              <a:t>la </a:t>
            </a:r>
            <a:r>
              <a:rPr sz="1400" spc="-45" dirty="0">
                <a:latin typeface="Trebuchet MS"/>
                <a:cs typeface="Trebuchet MS"/>
              </a:rPr>
              <a:t>opción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 </a:t>
            </a:r>
            <a:r>
              <a:rPr sz="1400" spc="-85" dirty="0">
                <a:latin typeface="Trebuchet MS"/>
                <a:cs typeface="Trebuchet MS"/>
              </a:rPr>
              <a:t>ofrecer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servicios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complementarios.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45"/>
              </a:spcBef>
            </a:pPr>
            <a:endParaRPr sz="1400">
              <a:latin typeface="Trebuchet MS"/>
              <a:cs typeface="Trebuchet MS"/>
            </a:endParaRPr>
          </a:p>
          <a:p>
            <a:pPr marL="32384" indent="-1270">
              <a:lnSpc>
                <a:spcPct val="100000"/>
              </a:lnSpc>
            </a:pPr>
            <a:r>
              <a:rPr sz="1600" b="1" spc="-100" dirty="0">
                <a:solidFill>
                  <a:srgbClr val="FFFFFF"/>
                </a:solidFill>
                <a:latin typeface="Trebuchet MS"/>
                <a:cs typeface="Trebuchet MS"/>
              </a:rPr>
              <a:t>Apoyo</a:t>
            </a:r>
            <a:r>
              <a:rPr sz="1600" b="1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10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16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105" dirty="0">
                <a:solidFill>
                  <a:srgbClr val="FFFFFF"/>
                </a:solidFill>
                <a:latin typeface="Trebuchet MS"/>
                <a:cs typeface="Trebuchet MS"/>
              </a:rPr>
              <a:t>acompañamiento</a:t>
            </a:r>
            <a:r>
              <a:rPr sz="16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6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65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r>
              <a:rPr sz="1600" b="1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105" dirty="0">
                <a:solidFill>
                  <a:srgbClr val="FFFFFF"/>
                </a:solidFill>
                <a:latin typeface="Trebuchet MS"/>
                <a:cs typeface="Trebuchet MS"/>
              </a:rPr>
              <a:t>Vicepresidencia</a:t>
            </a:r>
            <a:r>
              <a:rPr sz="16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10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6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65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r>
              <a:rPr sz="16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95" dirty="0">
                <a:solidFill>
                  <a:srgbClr val="FFFFFF"/>
                </a:solidFill>
                <a:latin typeface="Trebuchet MS"/>
                <a:cs typeface="Trebuchet MS"/>
              </a:rPr>
              <a:t>República</a:t>
            </a:r>
            <a:r>
              <a:rPr sz="16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10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600" b="1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rebuchet MS"/>
                <a:cs typeface="Trebuchet MS"/>
              </a:rPr>
              <a:t>Colombia</a:t>
            </a:r>
            <a:endParaRPr sz="1600">
              <a:latin typeface="Trebuchet MS"/>
              <a:cs typeface="Trebuchet MS"/>
            </a:endParaRPr>
          </a:p>
          <a:p>
            <a:pPr marL="32384" marR="305435">
              <a:lnSpc>
                <a:spcPct val="114999"/>
              </a:lnSpc>
              <a:spcBef>
                <a:spcPts val="1095"/>
              </a:spcBef>
            </a:pPr>
            <a:r>
              <a:rPr sz="1400" spc="-50" dirty="0">
                <a:latin typeface="Trebuchet MS"/>
                <a:cs typeface="Trebuchet MS"/>
              </a:rPr>
              <a:t>Apoyo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estructuración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programa</a:t>
            </a:r>
            <a:r>
              <a:rPr sz="1400" spc="-65" dirty="0">
                <a:latin typeface="Trebuchet MS"/>
                <a:cs typeface="Trebuchet MS"/>
              </a:rPr>
              <a:t> jóvenes </a:t>
            </a:r>
            <a:r>
              <a:rPr sz="1400" spc="-50" dirty="0">
                <a:latin typeface="Trebuchet MS"/>
                <a:cs typeface="Trebuchet MS"/>
              </a:rPr>
              <a:t>guardianes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naturaleza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Plan </a:t>
            </a:r>
            <a:r>
              <a:rPr sz="1400" spc="-55" dirty="0">
                <a:latin typeface="Trebuchet MS"/>
                <a:cs typeface="Trebuchet MS"/>
              </a:rPr>
              <a:t>Nacional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Desarrollo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25" dirty="0">
                <a:latin typeface="Trebuchet MS"/>
                <a:cs typeface="Trebuchet MS"/>
              </a:rPr>
              <a:t>“</a:t>
            </a:r>
            <a:r>
              <a:rPr sz="1400" b="1" spc="-125" dirty="0">
                <a:latin typeface="Trebuchet MS"/>
                <a:cs typeface="Trebuchet MS"/>
              </a:rPr>
              <a:t>COLOMBIA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125" dirty="0">
                <a:latin typeface="Trebuchet MS"/>
                <a:cs typeface="Trebuchet MS"/>
              </a:rPr>
              <a:t>POTENCIA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90" dirty="0">
                <a:latin typeface="Trebuchet MS"/>
                <a:cs typeface="Trebuchet MS"/>
              </a:rPr>
              <a:t>MUNDIAL</a:t>
            </a:r>
            <a:r>
              <a:rPr sz="1400" b="1" spc="-110" dirty="0">
                <a:latin typeface="Trebuchet MS"/>
                <a:cs typeface="Trebuchet MS"/>
              </a:rPr>
              <a:t> DE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140" dirty="0">
                <a:latin typeface="Trebuchet MS"/>
                <a:cs typeface="Trebuchet MS"/>
              </a:rPr>
              <a:t>LA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125" dirty="0">
                <a:latin typeface="Trebuchet MS"/>
                <a:cs typeface="Trebuchet MS"/>
              </a:rPr>
              <a:t>VIDA</a:t>
            </a:r>
            <a:r>
              <a:rPr sz="1400" spc="-125" dirty="0">
                <a:latin typeface="Trebuchet MS"/>
                <a:cs typeface="Trebuchet MS"/>
              </a:rPr>
              <a:t>”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busca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impactar</a:t>
            </a:r>
            <a:endParaRPr sz="1400">
              <a:latin typeface="Trebuchet MS"/>
              <a:cs typeface="Trebuchet MS"/>
            </a:endParaRPr>
          </a:p>
          <a:p>
            <a:pPr marL="32384">
              <a:lnSpc>
                <a:spcPct val="100000"/>
              </a:lnSpc>
              <a:spcBef>
                <a:spcPts val="250"/>
              </a:spcBef>
            </a:pPr>
            <a:r>
              <a:rPr sz="1400" spc="-75" dirty="0">
                <a:latin typeface="Trebuchet MS"/>
                <a:cs typeface="Trebuchet MS"/>
              </a:rPr>
              <a:t>100.000 </a:t>
            </a:r>
            <a:r>
              <a:rPr sz="1400" spc="-85" dirty="0">
                <a:latin typeface="Trebuchet MS"/>
                <a:cs typeface="Trebuchet MS"/>
              </a:rPr>
              <a:t>jóvenes,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70" dirty="0">
                <a:latin typeface="Trebuchet MS"/>
                <a:cs typeface="Trebuchet MS"/>
              </a:rPr>
              <a:t> cual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inició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0" dirty="0">
                <a:latin typeface="Trebuchet MS"/>
                <a:cs typeface="Trebuchet MS"/>
              </a:rPr>
              <a:t> octubre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55" dirty="0">
                <a:latin typeface="Trebuchet MS"/>
                <a:cs typeface="Trebuchet MS"/>
              </a:rPr>
              <a:t>13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alcaldías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norte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cauca.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0133" y="503825"/>
            <a:ext cx="56654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Ampliación</a:t>
            </a:r>
            <a:r>
              <a:rPr spc="-229" dirty="0"/>
              <a:t> </a:t>
            </a:r>
            <a:r>
              <a:rPr spc="-130" dirty="0"/>
              <a:t>del</a:t>
            </a:r>
            <a:r>
              <a:rPr spc="-229" dirty="0"/>
              <a:t> </a:t>
            </a:r>
            <a:r>
              <a:rPr spc="-170" dirty="0"/>
              <a:t>objeto</a:t>
            </a:r>
            <a:r>
              <a:rPr spc="-229" dirty="0"/>
              <a:t> </a:t>
            </a:r>
            <a:r>
              <a:rPr spc="-110" dirty="0"/>
              <a:t>social</a:t>
            </a:r>
            <a:r>
              <a:rPr spc="-229" dirty="0"/>
              <a:t> </a:t>
            </a:r>
            <a:r>
              <a:rPr spc="-170" dirty="0"/>
              <a:t>de</a:t>
            </a:r>
            <a:r>
              <a:rPr spc="-229" dirty="0"/>
              <a:t> </a:t>
            </a:r>
            <a:r>
              <a:rPr spc="-140" dirty="0"/>
              <a:t>Emcali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8713470" cy="1469390"/>
            <a:chOff x="0" y="0"/>
            <a:chExt cx="8713470" cy="1469390"/>
          </a:xfrm>
        </p:grpSpPr>
        <p:sp>
          <p:nvSpPr>
            <p:cNvPr id="4" name="object 4"/>
            <p:cNvSpPr/>
            <p:nvPr/>
          </p:nvSpPr>
          <p:spPr>
            <a:xfrm>
              <a:off x="430653" y="1017725"/>
              <a:ext cx="8282940" cy="115570"/>
            </a:xfrm>
            <a:custGeom>
              <a:avLst/>
              <a:gdLst/>
              <a:ahLst/>
              <a:cxnLst/>
              <a:rect l="l" t="t" r="r" b="b"/>
              <a:pathLst>
                <a:path w="8282940" h="115569">
                  <a:moveTo>
                    <a:pt x="82826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8282699" y="0"/>
                  </a:lnTo>
                  <a:lnTo>
                    <a:pt x="82826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052830" cy="1469390"/>
            </a:xfrm>
            <a:custGeom>
              <a:avLst/>
              <a:gdLst/>
              <a:ahLst/>
              <a:cxnLst/>
              <a:rect l="l" t="t" r="r" b="b"/>
              <a:pathLst>
                <a:path w="1052830" h="1469390">
                  <a:moveTo>
                    <a:pt x="0" y="1469374"/>
                  </a:moveTo>
                  <a:lnTo>
                    <a:pt x="0" y="0"/>
                  </a:lnTo>
                  <a:lnTo>
                    <a:pt x="1052643" y="0"/>
                  </a:lnTo>
                  <a:lnTo>
                    <a:pt x="1034172" y="19421"/>
                  </a:lnTo>
                  <a:lnTo>
                    <a:pt x="1008409" y="47839"/>
                  </a:lnTo>
                  <a:lnTo>
                    <a:pt x="959963" y="105192"/>
                  </a:lnTo>
                  <a:lnTo>
                    <a:pt x="915345" y="163129"/>
                  </a:lnTo>
                  <a:lnTo>
                    <a:pt x="874224" y="221524"/>
                  </a:lnTo>
                  <a:lnTo>
                    <a:pt x="836267" y="280254"/>
                  </a:lnTo>
                  <a:lnTo>
                    <a:pt x="801142" y="339191"/>
                  </a:lnTo>
                  <a:lnTo>
                    <a:pt x="768519" y="398212"/>
                  </a:lnTo>
                  <a:lnTo>
                    <a:pt x="738065" y="457192"/>
                  </a:lnTo>
                  <a:lnTo>
                    <a:pt x="709448" y="516004"/>
                  </a:lnTo>
                  <a:lnTo>
                    <a:pt x="682337" y="574524"/>
                  </a:lnTo>
                  <a:lnTo>
                    <a:pt x="656399" y="632626"/>
                  </a:lnTo>
                  <a:lnTo>
                    <a:pt x="631304" y="690187"/>
                  </a:lnTo>
                  <a:lnTo>
                    <a:pt x="594513" y="775235"/>
                  </a:lnTo>
                  <a:lnTo>
                    <a:pt x="582311" y="803178"/>
                  </a:lnTo>
                  <a:lnTo>
                    <a:pt x="557751" y="858360"/>
                  </a:lnTo>
                  <a:lnTo>
                    <a:pt x="532705" y="912498"/>
                  </a:lnTo>
                  <a:lnTo>
                    <a:pt x="506843" y="965467"/>
                  </a:lnTo>
                  <a:lnTo>
                    <a:pt x="479832" y="1017143"/>
                  </a:lnTo>
                  <a:lnTo>
                    <a:pt x="451340" y="1067400"/>
                  </a:lnTo>
                  <a:lnTo>
                    <a:pt x="421035" y="1116114"/>
                  </a:lnTo>
                  <a:lnTo>
                    <a:pt x="388587" y="1163158"/>
                  </a:lnTo>
                  <a:lnTo>
                    <a:pt x="353662" y="1208407"/>
                  </a:lnTo>
                  <a:lnTo>
                    <a:pt x="315930" y="1251738"/>
                  </a:lnTo>
                  <a:lnTo>
                    <a:pt x="275058" y="1293023"/>
                  </a:lnTo>
                  <a:lnTo>
                    <a:pt x="230715" y="1332139"/>
                  </a:lnTo>
                  <a:lnTo>
                    <a:pt x="182569" y="1368960"/>
                  </a:lnTo>
                  <a:lnTo>
                    <a:pt x="130288" y="1403360"/>
                  </a:lnTo>
                  <a:lnTo>
                    <a:pt x="73539" y="1435215"/>
                  </a:lnTo>
                  <a:lnTo>
                    <a:pt x="11993" y="1464400"/>
                  </a:lnTo>
                  <a:lnTo>
                    <a:pt x="0" y="1469374"/>
                  </a:lnTo>
                  <a:close/>
                </a:path>
              </a:pathLst>
            </a:custGeom>
            <a:solidFill>
              <a:srgbClr val="FA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05000" y="1586639"/>
            <a:ext cx="3599179" cy="2322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40" dirty="0">
                <a:latin typeface="Trebuchet MS"/>
                <a:cs typeface="Trebuchet MS"/>
              </a:rPr>
              <a:t>Objeto</a:t>
            </a:r>
            <a:r>
              <a:rPr sz="2000" b="1" spc="-165" dirty="0">
                <a:latin typeface="Trebuchet MS"/>
                <a:cs typeface="Trebuchet MS"/>
              </a:rPr>
              <a:t> </a:t>
            </a:r>
            <a:r>
              <a:rPr sz="2000" b="1" spc="-80" dirty="0">
                <a:latin typeface="Trebuchet MS"/>
                <a:cs typeface="Trebuchet MS"/>
              </a:rPr>
              <a:t>social</a:t>
            </a:r>
            <a:r>
              <a:rPr sz="2000" b="1" spc="-160" dirty="0">
                <a:latin typeface="Trebuchet MS"/>
                <a:cs typeface="Trebuchet MS"/>
              </a:rPr>
              <a:t> </a:t>
            </a:r>
            <a:r>
              <a:rPr sz="2000" b="1" spc="-125" dirty="0">
                <a:latin typeface="Trebuchet MS"/>
                <a:cs typeface="Trebuchet MS"/>
              </a:rPr>
              <a:t>de</a:t>
            </a:r>
            <a:r>
              <a:rPr sz="2000" b="1" spc="-160" dirty="0">
                <a:latin typeface="Trebuchet MS"/>
                <a:cs typeface="Trebuchet MS"/>
              </a:rPr>
              <a:t> </a:t>
            </a:r>
            <a:r>
              <a:rPr sz="2000" b="1" spc="-50" dirty="0">
                <a:latin typeface="Trebuchet MS"/>
                <a:cs typeface="Trebuchet MS"/>
              </a:rPr>
              <a:t>las</a:t>
            </a:r>
            <a:r>
              <a:rPr sz="2000" b="1" spc="-160" dirty="0">
                <a:latin typeface="Trebuchet MS"/>
                <a:cs typeface="Trebuchet MS"/>
              </a:rPr>
              <a:t> </a:t>
            </a:r>
            <a:r>
              <a:rPr sz="2000" b="1" spc="-25" dirty="0">
                <a:latin typeface="Trebuchet MS"/>
                <a:cs typeface="Trebuchet MS"/>
              </a:rPr>
              <a:t>ESP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764"/>
              </a:spcBef>
            </a:pPr>
            <a:endParaRPr sz="20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5"/>
              </a:spcBef>
            </a:pPr>
            <a:r>
              <a:rPr sz="1400" b="1" spc="-90" dirty="0">
                <a:latin typeface="Trebuchet MS"/>
                <a:cs typeface="Trebuchet MS"/>
              </a:rPr>
              <a:t>Artículo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165" dirty="0">
                <a:latin typeface="Trebuchet MS"/>
                <a:cs typeface="Trebuchet MS"/>
              </a:rPr>
              <a:t>18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125" dirty="0">
                <a:latin typeface="Trebuchet MS"/>
                <a:cs typeface="Trebuchet MS"/>
              </a:rPr>
              <a:t>Ley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190" dirty="0">
                <a:latin typeface="Trebuchet MS"/>
                <a:cs typeface="Trebuchet MS"/>
              </a:rPr>
              <a:t>142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de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160" dirty="0">
                <a:latin typeface="Trebuchet MS"/>
                <a:cs typeface="Trebuchet MS"/>
              </a:rPr>
              <a:t>1994:</a:t>
            </a:r>
            <a:r>
              <a:rPr sz="1400" b="1" spc="-114" dirty="0">
                <a:latin typeface="Trebuchet MS"/>
                <a:cs typeface="Trebuchet MS"/>
              </a:rPr>
              <a:t> </a:t>
            </a:r>
            <a:r>
              <a:rPr sz="1400" spc="-120" dirty="0">
                <a:latin typeface="Trebuchet MS"/>
                <a:cs typeface="Trebuchet MS"/>
              </a:rPr>
              <a:t>“La</a:t>
            </a:r>
            <a:r>
              <a:rPr sz="1400" spc="-65" dirty="0">
                <a:latin typeface="Trebuchet MS"/>
                <a:cs typeface="Trebuchet MS"/>
              </a:rPr>
              <a:t> empresa </a:t>
            </a:r>
            <a:r>
              <a:rPr sz="1400" spc="-35" dirty="0">
                <a:latin typeface="Trebuchet MS"/>
                <a:cs typeface="Trebuchet MS"/>
              </a:rPr>
              <a:t>de </a:t>
            </a:r>
            <a:r>
              <a:rPr sz="1400" spc="-50" dirty="0">
                <a:latin typeface="Trebuchet MS"/>
                <a:cs typeface="Trebuchet MS"/>
              </a:rPr>
              <a:t>servicios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públicos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tiene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como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objeto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la </a:t>
            </a:r>
            <a:r>
              <a:rPr sz="1400" spc="-55" dirty="0">
                <a:latin typeface="Trebuchet MS"/>
                <a:cs typeface="Trebuchet MS"/>
              </a:rPr>
              <a:t>prestación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uno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o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más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servicios </a:t>
            </a:r>
            <a:r>
              <a:rPr sz="1400" spc="-45" dirty="0">
                <a:latin typeface="Trebuchet MS"/>
                <a:cs typeface="Trebuchet MS"/>
              </a:rPr>
              <a:t>públicos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aplica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esta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125" dirty="0">
                <a:latin typeface="Trebuchet MS"/>
                <a:cs typeface="Trebuchet MS"/>
              </a:rPr>
              <a:t>ley,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realizar </a:t>
            </a:r>
            <a:r>
              <a:rPr sz="1400" spc="-40" dirty="0">
                <a:latin typeface="Trebuchet MS"/>
                <a:cs typeface="Trebuchet MS"/>
              </a:rPr>
              <a:t>una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varias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actividades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complementarias, </a:t>
            </a:r>
            <a:r>
              <a:rPr sz="1400" spc="-20" dirty="0">
                <a:latin typeface="Trebuchet MS"/>
                <a:cs typeface="Trebuchet MS"/>
              </a:rPr>
              <a:t>o</a:t>
            </a:r>
            <a:r>
              <a:rPr sz="1400" spc="-9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una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otra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cosa...”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23650" y="1586642"/>
            <a:ext cx="3611879" cy="3058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40" dirty="0">
                <a:latin typeface="Trebuchet MS"/>
                <a:cs typeface="Trebuchet MS"/>
              </a:rPr>
              <a:t>Objeto</a:t>
            </a:r>
            <a:r>
              <a:rPr sz="2000" b="1" spc="-155" dirty="0">
                <a:latin typeface="Trebuchet MS"/>
                <a:cs typeface="Trebuchet MS"/>
              </a:rPr>
              <a:t> </a:t>
            </a:r>
            <a:r>
              <a:rPr sz="2000" b="1" spc="-100" dirty="0">
                <a:latin typeface="Trebuchet MS"/>
                <a:cs typeface="Trebuchet MS"/>
              </a:rPr>
              <a:t>Múltiple</a:t>
            </a:r>
            <a:r>
              <a:rPr sz="2000" b="1" spc="-150" dirty="0">
                <a:latin typeface="Trebuchet MS"/>
                <a:cs typeface="Trebuchet MS"/>
              </a:rPr>
              <a:t> </a:t>
            </a:r>
            <a:r>
              <a:rPr sz="2000" b="1" spc="-125" dirty="0">
                <a:latin typeface="Trebuchet MS"/>
                <a:cs typeface="Trebuchet MS"/>
              </a:rPr>
              <a:t>de</a:t>
            </a:r>
            <a:r>
              <a:rPr sz="2000" b="1" spc="-150" dirty="0">
                <a:latin typeface="Trebuchet MS"/>
                <a:cs typeface="Trebuchet MS"/>
              </a:rPr>
              <a:t> </a:t>
            </a:r>
            <a:r>
              <a:rPr sz="2000" b="1" spc="-50" dirty="0">
                <a:latin typeface="Trebuchet MS"/>
                <a:cs typeface="Trebuchet MS"/>
              </a:rPr>
              <a:t>las</a:t>
            </a:r>
            <a:r>
              <a:rPr sz="2000" b="1" spc="-155" dirty="0">
                <a:latin typeface="Trebuchet MS"/>
                <a:cs typeface="Trebuchet MS"/>
              </a:rPr>
              <a:t> </a:t>
            </a:r>
            <a:r>
              <a:rPr sz="2000" b="1" spc="-25" dirty="0">
                <a:latin typeface="Trebuchet MS"/>
                <a:cs typeface="Trebuchet MS"/>
              </a:rPr>
              <a:t>ESP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764"/>
              </a:spcBef>
            </a:pPr>
            <a:endParaRPr sz="20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5"/>
              </a:spcBef>
            </a:pPr>
            <a:r>
              <a:rPr sz="1400" b="1" spc="-125" dirty="0">
                <a:latin typeface="Trebuchet MS"/>
                <a:cs typeface="Trebuchet MS"/>
              </a:rPr>
              <a:t>Ley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175" dirty="0">
                <a:latin typeface="Trebuchet MS"/>
                <a:cs typeface="Trebuchet MS"/>
              </a:rPr>
              <a:t>1955,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90" dirty="0">
                <a:latin typeface="Trebuchet MS"/>
                <a:cs typeface="Trebuchet MS"/>
              </a:rPr>
              <a:t>Artículo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145" dirty="0">
                <a:latin typeface="Trebuchet MS"/>
                <a:cs typeface="Trebuchet MS"/>
              </a:rPr>
              <a:t>290.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90" dirty="0">
                <a:latin typeface="Trebuchet MS"/>
                <a:cs typeface="Trebuchet MS"/>
              </a:rPr>
              <a:t>Parágrafo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165" dirty="0">
                <a:latin typeface="Trebuchet MS"/>
                <a:cs typeface="Trebuchet MS"/>
              </a:rPr>
              <a:t>2o.</a:t>
            </a:r>
            <a:r>
              <a:rPr sz="1400" b="1" spc="-7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El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objeto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60" dirty="0">
                <a:latin typeface="Trebuchet MS"/>
                <a:cs typeface="Trebuchet MS"/>
              </a:rPr>
              <a:t> Empresas </a:t>
            </a:r>
            <a:r>
              <a:rPr sz="1400" spc="-55" dirty="0">
                <a:latin typeface="Trebuchet MS"/>
                <a:cs typeface="Trebuchet MS"/>
              </a:rPr>
              <a:t>de </a:t>
            </a:r>
            <a:r>
              <a:rPr sz="1400" spc="-50" dirty="0">
                <a:latin typeface="Trebuchet MS"/>
                <a:cs typeface="Trebuchet MS"/>
              </a:rPr>
              <a:t>Servicios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Públicos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Domiciliarios, </a:t>
            </a:r>
            <a:r>
              <a:rPr sz="1400" spc="-75" dirty="0">
                <a:latin typeface="Trebuchet MS"/>
                <a:cs typeface="Trebuchet MS"/>
              </a:rPr>
              <a:t>junto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sus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actividades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complementarias,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lo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tiene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ver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prestación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los </a:t>
            </a:r>
            <a:r>
              <a:rPr sz="1400" spc="-50" dirty="0">
                <a:latin typeface="Trebuchet MS"/>
                <a:cs typeface="Trebuchet MS"/>
              </a:rPr>
              <a:t>servicios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trata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95" dirty="0">
                <a:latin typeface="Trebuchet MS"/>
                <a:cs typeface="Trebuchet MS"/>
              </a:rPr>
              <a:t>Ley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40" dirty="0">
                <a:latin typeface="Trebuchet MS"/>
                <a:cs typeface="Trebuchet MS"/>
              </a:rPr>
              <a:t>142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1994, </a:t>
            </a:r>
            <a:r>
              <a:rPr sz="1400" spc="-65" dirty="0">
                <a:latin typeface="Trebuchet MS"/>
                <a:cs typeface="Trebuchet MS"/>
              </a:rPr>
              <a:t>continuará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siendo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prevalente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 </a:t>
            </a:r>
            <a:r>
              <a:rPr sz="1400" spc="-65" dirty="0">
                <a:latin typeface="Trebuchet MS"/>
                <a:cs typeface="Trebuchet MS"/>
              </a:rPr>
              <a:t>respecto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las </a:t>
            </a:r>
            <a:r>
              <a:rPr sz="1400" spc="-50" dirty="0">
                <a:latin typeface="Trebuchet MS"/>
                <a:cs typeface="Trebuchet MS"/>
              </a:rPr>
              <a:t>demás </a:t>
            </a:r>
            <a:r>
              <a:rPr sz="1400" spc="-60" dirty="0">
                <a:latin typeface="Trebuchet MS"/>
                <a:cs typeface="Trebuchet MS"/>
              </a:rPr>
              <a:t>actividades</a:t>
            </a:r>
            <a:r>
              <a:rPr sz="1400" spc="-45" dirty="0">
                <a:latin typeface="Trebuchet MS"/>
                <a:cs typeface="Trebuchet MS"/>
              </a:rPr>
              <a:t> desarrolladas por aquellas </a:t>
            </a:r>
            <a:r>
              <a:rPr sz="1400" spc="-25" dirty="0">
                <a:latin typeface="Trebuchet MS"/>
                <a:cs typeface="Trebuchet MS"/>
              </a:rPr>
              <a:t>en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términos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lo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dispuesto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artículos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99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y siguientes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Código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Comercio.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2108612"/>
            <a:ext cx="3465829" cy="115570"/>
          </a:xfrm>
          <a:custGeom>
            <a:avLst/>
            <a:gdLst/>
            <a:ahLst/>
            <a:cxnLst/>
            <a:rect l="l" t="t" r="r" b="b"/>
            <a:pathLst>
              <a:path w="3465829" h="115569">
                <a:moveTo>
                  <a:pt x="3465349" y="115199"/>
                </a:moveTo>
                <a:lnTo>
                  <a:pt x="0" y="115199"/>
                </a:lnTo>
                <a:lnTo>
                  <a:pt x="0" y="0"/>
                </a:lnTo>
                <a:lnTo>
                  <a:pt x="3465349" y="0"/>
                </a:lnTo>
                <a:lnTo>
                  <a:pt x="346534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35224" y="2108612"/>
            <a:ext cx="4408805" cy="115570"/>
          </a:xfrm>
          <a:custGeom>
            <a:avLst/>
            <a:gdLst/>
            <a:ahLst/>
            <a:cxnLst/>
            <a:rect l="l" t="t" r="r" b="b"/>
            <a:pathLst>
              <a:path w="4408805" h="115569">
                <a:moveTo>
                  <a:pt x="0" y="0"/>
                </a:moveTo>
                <a:lnTo>
                  <a:pt x="4408774" y="0"/>
                </a:lnTo>
                <a:lnTo>
                  <a:pt x="4408774" y="115199"/>
                </a:lnTo>
                <a:lnTo>
                  <a:pt x="0" y="115199"/>
                </a:lnTo>
                <a:lnTo>
                  <a:pt x="0" y="0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73550"/>
            <a:ext cx="3075940" cy="3870325"/>
            <a:chOff x="0" y="1273550"/>
            <a:chExt cx="3075940" cy="3870325"/>
          </a:xfrm>
        </p:grpSpPr>
        <p:sp>
          <p:nvSpPr>
            <p:cNvPr id="3" name="object 3"/>
            <p:cNvSpPr/>
            <p:nvPr/>
          </p:nvSpPr>
          <p:spPr>
            <a:xfrm>
              <a:off x="0" y="2981366"/>
              <a:ext cx="2030730" cy="2162175"/>
            </a:xfrm>
            <a:custGeom>
              <a:avLst/>
              <a:gdLst/>
              <a:ahLst/>
              <a:cxnLst/>
              <a:rect l="l" t="t" r="r" b="b"/>
              <a:pathLst>
                <a:path w="2030730" h="2162175">
                  <a:moveTo>
                    <a:pt x="2030195" y="2162132"/>
                  </a:moveTo>
                  <a:lnTo>
                    <a:pt x="0" y="2162132"/>
                  </a:lnTo>
                  <a:lnTo>
                    <a:pt x="0" y="0"/>
                  </a:lnTo>
                  <a:lnTo>
                    <a:pt x="67101" y="8068"/>
                  </a:lnTo>
                  <a:lnTo>
                    <a:pt x="117017" y="15189"/>
                  </a:lnTo>
                  <a:lnTo>
                    <a:pt x="165323" y="23012"/>
                  </a:lnTo>
                  <a:lnTo>
                    <a:pt x="212053" y="31526"/>
                  </a:lnTo>
                  <a:lnTo>
                    <a:pt x="257241" y="40721"/>
                  </a:lnTo>
                  <a:lnTo>
                    <a:pt x="300920" y="50585"/>
                  </a:lnTo>
                  <a:lnTo>
                    <a:pt x="343125" y="61108"/>
                  </a:lnTo>
                  <a:lnTo>
                    <a:pt x="383889" y="72279"/>
                  </a:lnTo>
                  <a:lnTo>
                    <a:pt x="423245" y="84088"/>
                  </a:lnTo>
                  <a:lnTo>
                    <a:pt x="461228" y="96523"/>
                  </a:lnTo>
                  <a:lnTo>
                    <a:pt x="497872" y="109574"/>
                  </a:lnTo>
                  <a:lnTo>
                    <a:pt x="567274" y="137480"/>
                  </a:lnTo>
                  <a:lnTo>
                    <a:pt x="631723" y="167721"/>
                  </a:lnTo>
                  <a:lnTo>
                    <a:pt x="691489" y="200210"/>
                  </a:lnTo>
                  <a:lnTo>
                    <a:pt x="746840" y="234861"/>
                  </a:lnTo>
                  <a:lnTo>
                    <a:pt x="798048" y="271587"/>
                  </a:lnTo>
                  <a:lnTo>
                    <a:pt x="845383" y="310304"/>
                  </a:lnTo>
                  <a:lnTo>
                    <a:pt x="889114" y="350925"/>
                  </a:lnTo>
                  <a:lnTo>
                    <a:pt x="929511" y="393364"/>
                  </a:lnTo>
                  <a:lnTo>
                    <a:pt x="966845" y="437534"/>
                  </a:lnTo>
                  <a:lnTo>
                    <a:pt x="1001386" y="483350"/>
                  </a:lnTo>
                  <a:lnTo>
                    <a:pt x="1033403" y="530726"/>
                  </a:lnTo>
                  <a:lnTo>
                    <a:pt x="1063166" y="579575"/>
                  </a:lnTo>
                  <a:lnTo>
                    <a:pt x="1090946" y="629812"/>
                  </a:lnTo>
                  <a:lnTo>
                    <a:pt x="1117013" y="681351"/>
                  </a:lnTo>
                  <a:lnTo>
                    <a:pt x="1141637" y="734105"/>
                  </a:lnTo>
                  <a:lnTo>
                    <a:pt x="1165088" y="787988"/>
                  </a:lnTo>
                  <a:lnTo>
                    <a:pt x="1187635" y="842914"/>
                  </a:lnTo>
                  <a:lnTo>
                    <a:pt x="1209549" y="898798"/>
                  </a:lnTo>
                  <a:lnTo>
                    <a:pt x="1231100" y="955553"/>
                  </a:lnTo>
                  <a:lnTo>
                    <a:pt x="1274192" y="1071332"/>
                  </a:lnTo>
                  <a:lnTo>
                    <a:pt x="1285160" y="1100687"/>
                  </a:lnTo>
                  <a:lnTo>
                    <a:pt x="1307566" y="1159814"/>
                  </a:lnTo>
                  <a:lnTo>
                    <a:pt x="1330825" y="1219424"/>
                  </a:lnTo>
                  <a:lnTo>
                    <a:pt x="1355205" y="1279432"/>
                  </a:lnTo>
                  <a:lnTo>
                    <a:pt x="1380977" y="1339752"/>
                  </a:lnTo>
                  <a:lnTo>
                    <a:pt x="1408412" y="1400298"/>
                  </a:lnTo>
                  <a:lnTo>
                    <a:pt x="1437778" y="1460983"/>
                  </a:lnTo>
                  <a:lnTo>
                    <a:pt x="1469347" y="1521722"/>
                  </a:lnTo>
                  <a:lnTo>
                    <a:pt x="1503388" y="1582428"/>
                  </a:lnTo>
                  <a:lnTo>
                    <a:pt x="1540171" y="1643016"/>
                  </a:lnTo>
                  <a:lnTo>
                    <a:pt x="1579967" y="1703399"/>
                  </a:lnTo>
                  <a:lnTo>
                    <a:pt x="1623045" y="1763492"/>
                  </a:lnTo>
                  <a:lnTo>
                    <a:pt x="1669675" y="1823208"/>
                  </a:lnTo>
                  <a:lnTo>
                    <a:pt x="1694406" y="1852898"/>
                  </a:lnTo>
                  <a:lnTo>
                    <a:pt x="1720127" y="1882461"/>
                  </a:lnTo>
                  <a:lnTo>
                    <a:pt x="1746871" y="1911887"/>
                  </a:lnTo>
                  <a:lnTo>
                    <a:pt x="1774672" y="1941166"/>
                  </a:lnTo>
                  <a:lnTo>
                    <a:pt x="1803563" y="1970285"/>
                  </a:lnTo>
                  <a:lnTo>
                    <a:pt x="1833579" y="1999235"/>
                  </a:lnTo>
                  <a:lnTo>
                    <a:pt x="1864753" y="2028005"/>
                  </a:lnTo>
                  <a:lnTo>
                    <a:pt x="1897119" y="2056584"/>
                  </a:lnTo>
                  <a:lnTo>
                    <a:pt x="1930710" y="2084961"/>
                  </a:lnTo>
                  <a:lnTo>
                    <a:pt x="1965561" y="2113125"/>
                  </a:lnTo>
                  <a:lnTo>
                    <a:pt x="2001705" y="2141066"/>
                  </a:lnTo>
                  <a:lnTo>
                    <a:pt x="2030195" y="216213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0650" y="1273550"/>
              <a:ext cx="2644799" cy="33335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8580">
              <a:lnSpc>
                <a:spcPct val="100000"/>
              </a:lnSpc>
              <a:spcBef>
                <a:spcPts val="100"/>
              </a:spcBef>
            </a:pPr>
            <a:r>
              <a:rPr spc="-145" dirty="0"/>
              <a:t>Principales</a:t>
            </a:r>
            <a:r>
              <a:rPr spc="-200" dirty="0"/>
              <a:t> </a:t>
            </a:r>
            <a:r>
              <a:rPr spc="-95" dirty="0"/>
              <a:t>logros</a:t>
            </a:r>
            <a:r>
              <a:rPr spc="-195" dirty="0"/>
              <a:t> </a:t>
            </a:r>
            <a:r>
              <a:rPr spc="-130" dirty="0"/>
              <a:t>empresariales</a:t>
            </a:r>
          </a:p>
        </p:txBody>
      </p:sp>
      <p:sp>
        <p:nvSpPr>
          <p:cNvPr id="6" name="object 6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14" dirty="0"/>
              <a:t>Proyecto</a:t>
            </a:r>
            <a:r>
              <a:rPr spc="-85" dirty="0"/>
              <a:t> </a:t>
            </a:r>
            <a:r>
              <a:rPr spc="-90" dirty="0"/>
              <a:t>Hogares</a:t>
            </a:r>
            <a:r>
              <a:rPr spc="-80" dirty="0"/>
              <a:t> </a:t>
            </a:r>
            <a:r>
              <a:rPr spc="-65" dirty="0"/>
              <a:t>Sostenibles</a:t>
            </a:r>
            <a:r>
              <a:rPr spc="-80" dirty="0"/>
              <a:t> </a:t>
            </a:r>
            <a:r>
              <a:rPr spc="-155" dirty="0"/>
              <a:t>2023-</a:t>
            </a:r>
            <a:r>
              <a:rPr spc="-130" dirty="0"/>
              <a:t>2024-</a:t>
            </a:r>
            <a:r>
              <a:rPr spc="-85" dirty="0"/>
              <a:t> </a:t>
            </a:r>
            <a:r>
              <a:rPr spc="-10" dirty="0"/>
              <a:t>FENOGE</a:t>
            </a: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pc="-10" dirty="0"/>
          </a:p>
          <a:p>
            <a:pPr marL="12700" marR="231140">
              <a:lnSpc>
                <a:spcPct val="114999"/>
              </a:lnSpc>
              <a:spcBef>
                <a:spcPts val="5"/>
              </a:spcBef>
            </a:pPr>
            <a:r>
              <a:rPr sz="1400" spc="-110" dirty="0"/>
              <a:t>EMCALI</a:t>
            </a:r>
            <a:r>
              <a:rPr sz="1400" spc="-105" dirty="0"/>
              <a:t> </a:t>
            </a:r>
            <a:r>
              <a:rPr sz="1400" b="0" spc="-45" dirty="0">
                <a:latin typeface="Trebuchet MS"/>
                <a:cs typeface="Trebuchet MS"/>
              </a:rPr>
              <a:t>busca</a:t>
            </a:r>
            <a:r>
              <a:rPr sz="1400" b="0" spc="-55" dirty="0">
                <a:latin typeface="Trebuchet MS"/>
                <a:cs typeface="Trebuchet MS"/>
              </a:rPr>
              <a:t> </a:t>
            </a:r>
            <a:r>
              <a:rPr sz="1400" b="0" spc="-70" dirty="0">
                <a:latin typeface="Trebuchet MS"/>
                <a:cs typeface="Trebuchet MS"/>
              </a:rPr>
              <a:t>implementar</a:t>
            </a:r>
            <a:r>
              <a:rPr sz="1400" b="0" spc="-55" dirty="0">
                <a:latin typeface="Trebuchet MS"/>
                <a:cs typeface="Trebuchet MS"/>
              </a:rPr>
              <a:t> </a:t>
            </a:r>
            <a:r>
              <a:rPr sz="1400" b="0" spc="-60" dirty="0">
                <a:latin typeface="Trebuchet MS"/>
                <a:cs typeface="Trebuchet MS"/>
              </a:rPr>
              <a:t>el</a:t>
            </a:r>
            <a:r>
              <a:rPr sz="1400" b="0" spc="-55" dirty="0">
                <a:latin typeface="Trebuchet MS"/>
                <a:cs typeface="Trebuchet MS"/>
              </a:rPr>
              <a:t> </a:t>
            </a:r>
            <a:r>
              <a:rPr sz="1400" b="0" spc="-70" dirty="0">
                <a:latin typeface="Trebuchet MS"/>
                <a:cs typeface="Trebuchet MS"/>
              </a:rPr>
              <a:t>programa</a:t>
            </a:r>
            <a:r>
              <a:rPr sz="1400" b="0" spc="-55" dirty="0">
                <a:latin typeface="Trebuchet MS"/>
                <a:cs typeface="Trebuchet MS"/>
              </a:rPr>
              <a:t> </a:t>
            </a:r>
            <a:r>
              <a:rPr sz="1400" b="0" spc="-60" dirty="0">
                <a:latin typeface="Trebuchet MS"/>
                <a:cs typeface="Trebuchet MS"/>
              </a:rPr>
              <a:t>Hogares</a:t>
            </a:r>
            <a:r>
              <a:rPr sz="1400" b="0" spc="-55" dirty="0">
                <a:latin typeface="Trebuchet MS"/>
                <a:cs typeface="Trebuchet MS"/>
              </a:rPr>
              <a:t> </a:t>
            </a:r>
            <a:r>
              <a:rPr sz="1400" b="0" spc="-40" dirty="0">
                <a:latin typeface="Trebuchet MS"/>
                <a:cs typeface="Trebuchet MS"/>
              </a:rPr>
              <a:t>Energéticamente Sostenibles</a:t>
            </a:r>
            <a:r>
              <a:rPr sz="1400" b="0" spc="-70" dirty="0">
                <a:latin typeface="Trebuchet MS"/>
                <a:cs typeface="Trebuchet MS"/>
              </a:rPr>
              <a:t> </a:t>
            </a:r>
            <a:r>
              <a:rPr sz="1400" b="0" spc="-55" dirty="0">
                <a:latin typeface="Trebuchet MS"/>
                <a:cs typeface="Trebuchet MS"/>
              </a:rPr>
              <a:t>en</a:t>
            </a:r>
            <a:r>
              <a:rPr sz="1400" b="0" spc="-70" dirty="0">
                <a:latin typeface="Trebuchet MS"/>
                <a:cs typeface="Trebuchet MS"/>
              </a:rPr>
              <a:t> </a:t>
            </a:r>
            <a:r>
              <a:rPr sz="1400" b="0" spc="-105" dirty="0">
                <a:latin typeface="Trebuchet MS"/>
                <a:cs typeface="Trebuchet MS"/>
              </a:rPr>
              <a:t>12,000</a:t>
            </a:r>
            <a:r>
              <a:rPr sz="1400" b="0" spc="-70" dirty="0">
                <a:latin typeface="Trebuchet MS"/>
                <a:cs typeface="Trebuchet MS"/>
              </a:rPr>
              <a:t> </a:t>
            </a:r>
            <a:r>
              <a:rPr sz="1400" b="0" spc="-50" dirty="0">
                <a:latin typeface="Trebuchet MS"/>
                <a:cs typeface="Trebuchet MS"/>
              </a:rPr>
              <a:t>viviendas</a:t>
            </a:r>
            <a:r>
              <a:rPr sz="1400" b="0" spc="-70" dirty="0">
                <a:latin typeface="Trebuchet MS"/>
                <a:cs typeface="Trebuchet MS"/>
              </a:rPr>
              <a:t> </a:t>
            </a:r>
            <a:r>
              <a:rPr sz="1400" b="0" spc="-55" dirty="0">
                <a:latin typeface="Trebuchet MS"/>
                <a:cs typeface="Trebuchet MS"/>
              </a:rPr>
              <a:t>de</a:t>
            </a:r>
            <a:r>
              <a:rPr sz="1400" b="0" spc="-70" dirty="0">
                <a:latin typeface="Trebuchet MS"/>
                <a:cs typeface="Trebuchet MS"/>
              </a:rPr>
              <a:t> </a:t>
            </a:r>
            <a:r>
              <a:rPr sz="1400" b="0" spc="-55" dirty="0">
                <a:latin typeface="Trebuchet MS"/>
                <a:cs typeface="Trebuchet MS"/>
              </a:rPr>
              <a:t>estratos</a:t>
            </a:r>
            <a:r>
              <a:rPr sz="1400" b="0" spc="-70" dirty="0">
                <a:latin typeface="Trebuchet MS"/>
                <a:cs typeface="Trebuchet MS"/>
              </a:rPr>
              <a:t> </a:t>
            </a:r>
            <a:r>
              <a:rPr sz="1400" b="0" spc="-200" dirty="0">
                <a:latin typeface="Trebuchet MS"/>
                <a:cs typeface="Trebuchet MS"/>
              </a:rPr>
              <a:t>1</a:t>
            </a:r>
            <a:r>
              <a:rPr sz="1400" b="0" spc="-70" dirty="0">
                <a:latin typeface="Trebuchet MS"/>
                <a:cs typeface="Trebuchet MS"/>
              </a:rPr>
              <a:t> </a:t>
            </a:r>
            <a:r>
              <a:rPr sz="1400" b="0" spc="-75" dirty="0">
                <a:latin typeface="Trebuchet MS"/>
                <a:cs typeface="Trebuchet MS"/>
              </a:rPr>
              <a:t>y</a:t>
            </a:r>
            <a:r>
              <a:rPr sz="1400" b="0" spc="-70" dirty="0">
                <a:latin typeface="Trebuchet MS"/>
                <a:cs typeface="Trebuchet MS"/>
              </a:rPr>
              <a:t> </a:t>
            </a:r>
            <a:r>
              <a:rPr sz="1400" b="0" spc="-135" dirty="0">
                <a:latin typeface="Trebuchet MS"/>
                <a:cs typeface="Trebuchet MS"/>
              </a:rPr>
              <a:t>2</a:t>
            </a:r>
            <a:r>
              <a:rPr sz="1400" b="0" spc="-70" dirty="0">
                <a:latin typeface="Trebuchet MS"/>
                <a:cs typeface="Trebuchet MS"/>
              </a:rPr>
              <a:t> </a:t>
            </a:r>
            <a:r>
              <a:rPr sz="1400" b="0" spc="-55" dirty="0">
                <a:latin typeface="Trebuchet MS"/>
                <a:cs typeface="Trebuchet MS"/>
              </a:rPr>
              <a:t>en</a:t>
            </a:r>
            <a:r>
              <a:rPr sz="1400" b="0" spc="-70" dirty="0">
                <a:latin typeface="Trebuchet MS"/>
                <a:cs typeface="Trebuchet MS"/>
              </a:rPr>
              <a:t> </a:t>
            </a:r>
            <a:r>
              <a:rPr sz="1400" b="0" spc="-105" dirty="0">
                <a:latin typeface="Trebuchet MS"/>
                <a:cs typeface="Trebuchet MS"/>
              </a:rPr>
              <a:t>Yumbo,</a:t>
            </a:r>
            <a:r>
              <a:rPr sz="1400" b="0" spc="-70" dirty="0">
                <a:latin typeface="Trebuchet MS"/>
                <a:cs typeface="Trebuchet MS"/>
              </a:rPr>
              <a:t> </a:t>
            </a:r>
            <a:r>
              <a:rPr sz="1400" b="0" spc="-45" dirty="0">
                <a:latin typeface="Trebuchet MS"/>
                <a:cs typeface="Trebuchet MS"/>
              </a:rPr>
              <a:t>Puerto </a:t>
            </a:r>
            <a:r>
              <a:rPr sz="1400" b="0" spc="-110" dirty="0">
                <a:latin typeface="Trebuchet MS"/>
                <a:cs typeface="Trebuchet MS"/>
              </a:rPr>
              <a:t>Tejada</a:t>
            </a:r>
            <a:r>
              <a:rPr sz="1400" b="0" spc="-75" dirty="0">
                <a:latin typeface="Trebuchet MS"/>
                <a:cs typeface="Trebuchet MS"/>
              </a:rPr>
              <a:t> y</a:t>
            </a:r>
            <a:r>
              <a:rPr sz="1400" b="0" spc="-70" dirty="0">
                <a:latin typeface="Trebuchet MS"/>
                <a:cs typeface="Trebuchet MS"/>
              </a:rPr>
              <a:t> </a:t>
            </a:r>
            <a:r>
              <a:rPr sz="1400" b="0" spc="-110" dirty="0">
                <a:latin typeface="Trebuchet MS"/>
                <a:cs typeface="Trebuchet MS"/>
              </a:rPr>
              <a:t>Cali;</a:t>
            </a:r>
            <a:r>
              <a:rPr sz="1400" b="0" spc="-70" dirty="0">
                <a:latin typeface="Trebuchet MS"/>
                <a:cs typeface="Trebuchet MS"/>
              </a:rPr>
              <a:t> </a:t>
            </a:r>
            <a:r>
              <a:rPr sz="1400" b="0" spc="-50" dirty="0">
                <a:latin typeface="Trebuchet MS"/>
                <a:cs typeface="Trebuchet MS"/>
              </a:rPr>
              <a:t>hasta</a:t>
            </a:r>
            <a:r>
              <a:rPr sz="1400" b="0" spc="-70" dirty="0">
                <a:latin typeface="Trebuchet MS"/>
                <a:cs typeface="Trebuchet MS"/>
              </a:rPr>
              <a:t> </a:t>
            </a:r>
            <a:r>
              <a:rPr sz="1400" b="0" spc="-85" dirty="0">
                <a:latin typeface="Trebuchet MS"/>
                <a:cs typeface="Trebuchet MS"/>
              </a:rPr>
              <a:t>ahora,</a:t>
            </a:r>
            <a:r>
              <a:rPr sz="1400" b="0" spc="-75" dirty="0">
                <a:latin typeface="Trebuchet MS"/>
                <a:cs typeface="Trebuchet MS"/>
              </a:rPr>
              <a:t> </a:t>
            </a:r>
            <a:r>
              <a:rPr sz="1400" b="0" spc="-55" dirty="0">
                <a:latin typeface="Trebuchet MS"/>
                <a:cs typeface="Trebuchet MS"/>
              </a:rPr>
              <a:t>en</a:t>
            </a:r>
            <a:r>
              <a:rPr sz="1400" b="0" spc="-70" dirty="0">
                <a:latin typeface="Trebuchet MS"/>
                <a:cs typeface="Trebuchet MS"/>
              </a:rPr>
              <a:t> </a:t>
            </a:r>
            <a:r>
              <a:rPr sz="1400" b="0" spc="-60" dirty="0">
                <a:latin typeface="Trebuchet MS"/>
                <a:cs typeface="Trebuchet MS"/>
              </a:rPr>
              <a:t>colaboración</a:t>
            </a:r>
            <a:r>
              <a:rPr sz="1400" b="0" spc="-70" dirty="0">
                <a:latin typeface="Trebuchet MS"/>
                <a:cs typeface="Trebuchet MS"/>
              </a:rPr>
              <a:t> </a:t>
            </a:r>
            <a:r>
              <a:rPr sz="1400" b="0" spc="-60" dirty="0">
                <a:latin typeface="Trebuchet MS"/>
                <a:cs typeface="Trebuchet MS"/>
              </a:rPr>
              <a:t>con</a:t>
            </a:r>
            <a:r>
              <a:rPr sz="1400" b="0" spc="-70" dirty="0">
                <a:latin typeface="Trebuchet MS"/>
                <a:cs typeface="Trebuchet MS"/>
              </a:rPr>
              <a:t> </a:t>
            </a:r>
            <a:r>
              <a:rPr sz="1400" b="0" spc="-125" dirty="0">
                <a:latin typeface="Trebuchet MS"/>
                <a:cs typeface="Trebuchet MS"/>
              </a:rPr>
              <a:t>FENOGE,</a:t>
            </a:r>
            <a:r>
              <a:rPr sz="1400" b="0" spc="-75" dirty="0">
                <a:latin typeface="Trebuchet MS"/>
                <a:cs typeface="Trebuchet MS"/>
              </a:rPr>
              <a:t> </a:t>
            </a:r>
            <a:r>
              <a:rPr sz="1400" b="0" spc="-20" dirty="0">
                <a:latin typeface="Trebuchet MS"/>
                <a:cs typeface="Trebuchet MS"/>
              </a:rPr>
              <a:t>se</a:t>
            </a:r>
            <a:r>
              <a:rPr sz="1400" b="0" spc="-70" dirty="0">
                <a:latin typeface="Trebuchet MS"/>
                <a:cs typeface="Trebuchet MS"/>
              </a:rPr>
              <a:t> </a:t>
            </a:r>
            <a:r>
              <a:rPr sz="1400" b="0" spc="-25" dirty="0">
                <a:latin typeface="Trebuchet MS"/>
                <a:cs typeface="Trebuchet MS"/>
              </a:rPr>
              <a:t>ha </a:t>
            </a:r>
            <a:r>
              <a:rPr sz="1400" b="0" spc="-65" dirty="0">
                <a:latin typeface="Trebuchet MS"/>
                <a:cs typeface="Trebuchet MS"/>
              </a:rPr>
              <a:t>alcanzado</a:t>
            </a:r>
            <a:r>
              <a:rPr sz="1400" b="0" spc="-60" dirty="0">
                <a:latin typeface="Trebuchet MS"/>
                <a:cs typeface="Trebuchet MS"/>
              </a:rPr>
              <a:t> </a:t>
            </a:r>
            <a:r>
              <a:rPr sz="1400" b="0" spc="-40" dirty="0">
                <a:latin typeface="Trebuchet MS"/>
                <a:cs typeface="Trebuchet MS"/>
              </a:rPr>
              <a:t>un</a:t>
            </a:r>
            <a:r>
              <a:rPr sz="1400" b="0" spc="-55" dirty="0">
                <a:latin typeface="Trebuchet MS"/>
                <a:cs typeface="Trebuchet MS"/>
              </a:rPr>
              <a:t> hito </a:t>
            </a:r>
            <a:r>
              <a:rPr sz="1400" b="0" spc="-60" dirty="0">
                <a:latin typeface="Trebuchet MS"/>
                <a:cs typeface="Trebuchet MS"/>
              </a:rPr>
              <a:t>beneficiando</a:t>
            </a:r>
            <a:r>
              <a:rPr sz="1400" b="0" spc="-55" dirty="0">
                <a:latin typeface="Trebuchet MS"/>
                <a:cs typeface="Trebuchet MS"/>
              </a:rPr>
              <a:t> </a:t>
            </a:r>
            <a:r>
              <a:rPr sz="1400" b="0" spc="-90" dirty="0">
                <a:latin typeface="Trebuchet MS"/>
                <a:cs typeface="Trebuchet MS"/>
              </a:rPr>
              <a:t>2,000</a:t>
            </a:r>
            <a:r>
              <a:rPr sz="1400" b="0" spc="-55" dirty="0">
                <a:latin typeface="Trebuchet MS"/>
                <a:cs typeface="Trebuchet MS"/>
              </a:rPr>
              <a:t> </a:t>
            </a:r>
            <a:r>
              <a:rPr sz="1400" b="0" spc="-10" dirty="0">
                <a:latin typeface="Trebuchet MS"/>
                <a:cs typeface="Trebuchet MS"/>
              </a:rPr>
              <a:t>viviendas.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</a:pPr>
            <a:r>
              <a:rPr sz="1400" b="0" spc="-30" dirty="0">
                <a:latin typeface="Trebuchet MS"/>
                <a:cs typeface="Trebuchet MS"/>
              </a:rPr>
              <a:t>Se</a:t>
            </a:r>
            <a:r>
              <a:rPr sz="1400" b="0" spc="-55" dirty="0">
                <a:latin typeface="Trebuchet MS"/>
                <a:cs typeface="Trebuchet MS"/>
              </a:rPr>
              <a:t> </a:t>
            </a:r>
            <a:r>
              <a:rPr sz="1400" b="0" spc="-75" dirty="0">
                <a:latin typeface="Trebuchet MS"/>
                <a:cs typeface="Trebuchet MS"/>
              </a:rPr>
              <a:t>implementará</a:t>
            </a:r>
            <a:r>
              <a:rPr sz="1400" b="0" spc="-50" dirty="0">
                <a:latin typeface="Trebuchet MS"/>
                <a:cs typeface="Trebuchet MS"/>
              </a:rPr>
              <a:t> </a:t>
            </a:r>
            <a:r>
              <a:rPr sz="1400" b="0" spc="-40" dirty="0">
                <a:latin typeface="Trebuchet MS"/>
                <a:cs typeface="Trebuchet MS"/>
              </a:rPr>
              <a:t>un</a:t>
            </a:r>
            <a:r>
              <a:rPr sz="1400" b="0" spc="-50" dirty="0">
                <a:latin typeface="Trebuchet MS"/>
                <a:cs typeface="Trebuchet MS"/>
              </a:rPr>
              <a:t> </a:t>
            </a:r>
            <a:r>
              <a:rPr sz="1400" b="0" spc="-55" dirty="0">
                <a:latin typeface="Trebuchet MS"/>
                <a:cs typeface="Trebuchet MS"/>
              </a:rPr>
              <a:t>piloto de</a:t>
            </a:r>
            <a:r>
              <a:rPr sz="1400" b="0" spc="-50" dirty="0">
                <a:latin typeface="Trebuchet MS"/>
                <a:cs typeface="Trebuchet MS"/>
              </a:rPr>
              <a:t> </a:t>
            </a:r>
            <a:r>
              <a:rPr sz="1400" b="0" spc="-45" dirty="0">
                <a:latin typeface="Trebuchet MS"/>
                <a:cs typeface="Trebuchet MS"/>
              </a:rPr>
              <a:t>Sistemas</a:t>
            </a:r>
            <a:r>
              <a:rPr sz="1400" b="0" spc="-50" dirty="0">
                <a:latin typeface="Trebuchet MS"/>
                <a:cs typeface="Trebuchet MS"/>
              </a:rPr>
              <a:t> </a:t>
            </a:r>
            <a:r>
              <a:rPr sz="1400" b="0" spc="-45" dirty="0">
                <a:latin typeface="Trebuchet MS"/>
                <a:cs typeface="Trebuchet MS"/>
              </a:rPr>
              <a:t>Solares</a:t>
            </a:r>
            <a:r>
              <a:rPr sz="1400" b="0" spc="-55" dirty="0">
                <a:latin typeface="Trebuchet MS"/>
                <a:cs typeface="Trebuchet MS"/>
              </a:rPr>
              <a:t> </a:t>
            </a:r>
            <a:r>
              <a:rPr sz="1400" b="0" spc="-70" dirty="0">
                <a:latin typeface="Trebuchet MS"/>
                <a:cs typeface="Trebuchet MS"/>
              </a:rPr>
              <a:t>Fotovoltaicos</a:t>
            </a:r>
            <a:r>
              <a:rPr sz="1400" b="0" spc="-50" dirty="0">
                <a:latin typeface="Trebuchet MS"/>
                <a:cs typeface="Trebuchet MS"/>
              </a:rPr>
              <a:t> </a:t>
            </a:r>
            <a:r>
              <a:rPr sz="1400" b="0" spc="-55" dirty="0">
                <a:latin typeface="Trebuchet MS"/>
                <a:cs typeface="Trebuchet MS"/>
              </a:rPr>
              <a:t>en</a:t>
            </a:r>
            <a:r>
              <a:rPr sz="1400" b="0" spc="-50" dirty="0">
                <a:latin typeface="Trebuchet MS"/>
                <a:cs typeface="Trebuchet MS"/>
              </a:rPr>
              <a:t> </a:t>
            </a:r>
            <a:r>
              <a:rPr sz="1400" b="0" spc="-20" dirty="0">
                <a:latin typeface="Trebuchet MS"/>
                <a:cs typeface="Trebuchet MS"/>
              </a:rPr>
              <a:t>2000 </a:t>
            </a:r>
            <a:r>
              <a:rPr sz="1400" b="0" spc="-50" dirty="0">
                <a:latin typeface="Trebuchet MS"/>
                <a:cs typeface="Trebuchet MS"/>
              </a:rPr>
              <a:t>viviendas</a:t>
            </a:r>
            <a:r>
              <a:rPr sz="1400" b="0" spc="-75" dirty="0">
                <a:latin typeface="Trebuchet MS"/>
                <a:cs typeface="Trebuchet MS"/>
              </a:rPr>
              <a:t> </a:t>
            </a:r>
            <a:r>
              <a:rPr sz="1400" b="0" spc="-55" dirty="0">
                <a:latin typeface="Trebuchet MS"/>
                <a:cs typeface="Trebuchet MS"/>
              </a:rPr>
              <a:t>de</a:t>
            </a:r>
            <a:r>
              <a:rPr sz="1400" b="0" spc="-75" dirty="0">
                <a:latin typeface="Trebuchet MS"/>
                <a:cs typeface="Trebuchet MS"/>
              </a:rPr>
              <a:t> </a:t>
            </a:r>
            <a:r>
              <a:rPr sz="1400" b="0" spc="-55" dirty="0">
                <a:latin typeface="Trebuchet MS"/>
                <a:cs typeface="Trebuchet MS"/>
              </a:rPr>
              <a:t>estratos</a:t>
            </a:r>
            <a:r>
              <a:rPr sz="1400" b="0" spc="-75" dirty="0">
                <a:latin typeface="Trebuchet MS"/>
                <a:cs typeface="Trebuchet MS"/>
              </a:rPr>
              <a:t> </a:t>
            </a:r>
            <a:r>
              <a:rPr sz="1400" b="0" spc="-200" dirty="0">
                <a:latin typeface="Trebuchet MS"/>
                <a:cs typeface="Trebuchet MS"/>
              </a:rPr>
              <a:t>1</a:t>
            </a:r>
            <a:r>
              <a:rPr sz="1400" b="0" spc="-75" dirty="0">
                <a:latin typeface="Trebuchet MS"/>
                <a:cs typeface="Trebuchet MS"/>
              </a:rPr>
              <a:t> y </a:t>
            </a:r>
            <a:r>
              <a:rPr sz="1400" b="0" spc="-135" dirty="0">
                <a:latin typeface="Trebuchet MS"/>
                <a:cs typeface="Trebuchet MS"/>
              </a:rPr>
              <a:t>2</a:t>
            </a:r>
            <a:r>
              <a:rPr sz="1400" b="0" spc="-75" dirty="0">
                <a:latin typeface="Trebuchet MS"/>
                <a:cs typeface="Trebuchet MS"/>
              </a:rPr>
              <a:t> </a:t>
            </a:r>
            <a:r>
              <a:rPr sz="1400" b="0" spc="-55" dirty="0">
                <a:latin typeface="Trebuchet MS"/>
                <a:cs typeface="Trebuchet MS"/>
              </a:rPr>
              <a:t>en</a:t>
            </a:r>
            <a:r>
              <a:rPr sz="1400" b="0" spc="-75" dirty="0">
                <a:latin typeface="Trebuchet MS"/>
                <a:cs typeface="Trebuchet MS"/>
              </a:rPr>
              <a:t> </a:t>
            </a:r>
            <a:r>
              <a:rPr sz="1400" b="0" spc="-50" dirty="0">
                <a:latin typeface="Trebuchet MS"/>
                <a:cs typeface="Trebuchet MS"/>
              </a:rPr>
              <a:t>6</a:t>
            </a:r>
            <a:r>
              <a:rPr sz="1400" b="0" spc="-75" dirty="0">
                <a:latin typeface="Trebuchet MS"/>
                <a:cs typeface="Trebuchet MS"/>
              </a:rPr>
              <a:t> </a:t>
            </a:r>
            <a:r>
              <a:rPr sz="1400" b="0" spc="-45" dirty="0">
                <a:latin typeface="Trebuchet MS"/>
                <a:cs typeface="Trebuchet MS"/>
              </a:rPr>
              <a:t>barrios</a:t>
            </a:r>
            <a:r>
              <a:rPr sz="1400" b="0" spc="-75" dirty="0">
                <a:latin typeface="Trebuchet MS"/>
                <a:cs typeface="Trebuchet MS"/>
              </a:rPr>
              <a:t> </a:t>
            </a:r>
            <a:r>
              <a:rPr sz="1400" b="0" spc="-55" dirty="0">
                <a:latin typeface="Trebuchet MS"/>
                <a:cs typeface="Trebuchet MS"/>
              </a:rPr>
              <a:t>de</a:t>
            </a:r>
            <a:r>
              <a:rPr sz="1400" b="0" spc="-75" dirty="0">
                <a:latin typeface="Trebuchet MS"/>
                <a:cs typeface="Trebuchet MS"/>
              </a:rPr>
              <a:t> </a:t>
            </a:r>
            <a:r>
              <a:rPr sz="1400" b="0" spc="-55" dirty="0">
                <a:latin typeface="Trebuchet MS"/>
                <a:cs typeface="Trebuchet MS"/>
              </a:rPr>
              <a:t>la</a:t>
            </a:r>
            <a:r>
              <a:rPr sz="1400" b="0" spc="-75" dirty="0">
                <a:latin typeface="Trebuchet MS"/>
                <a:cs typeface="Trebuchet MS"/>
              </a:rPr>
              <a:t> </a:t>
            </a:r>
            <a:r>
              <a:rPr sz="1400" b="0" spc="-60" dirty="0">
                <a:latin typeface="Trebuchet MS"/>
                <a:cs typeface="Trebuchet MS"/>
              </a:rPr>
              <a:t>zona</a:t>
            </a:r>
            <a:r>
              <a:rPr sz="1400" b="0" spc="-75" dirty="0">
                <a:latin typeface="Trebuchet MS"/>
                <a:cs typeface="Trebuchet MS"/>
              </a:rPr>
              <a:t> </a:t>
            </a:r>
            <a:r>
              <a:rPr sz="1400" b="0" spc="-70" dirty="0">
                <a:latin typeface="Trebuchet MS"/>
                <a:cs typeface="Trebuchet MS"/>
              </a:rPr>
              <a:t>oriente</a:t>
            </a:r>
            <a:r>
              <a:rPr sz="1400" b="0" spc="-75" dirty="0">
                <a:latin typeface="Trebuchet MS"/>
                <a:cs typeface="Trebuchet MS"/>
              </a:rPr>
              <a:t> </a:t>
            </a:r>
            <a:r>
              <a:rPr sz="1400" b="0" spc="-55" dirty="0">
                <a:latin typeface="Trebuchet MS"/>
                <a:cs typeface="Trebuchet MS"/>
              </a:rPr>
              <a:t>de</a:t>
            </a:r>
            <a:r>
              <a:rPr sz="1400" b="0" spc="-75" dirty="0">
                <a:latin typeface="Trebuchet MS"/>
                <a:cs typeface="Trebuchet MS"/>
              </a:rPr>
              <a:t> </a:t>
            </a:r>
            <a:r>
              <a:rPr sz="1400" b="0" spc="-85" dirty="0">
                <a:latin typeface="Trebuchet MS"/>
                <a:cs typeface="Trebuchet MS"/>
              </a:rPr>
              <a:t>Cali</a:t>
            </a:r>
            <a:r>
              <a:rPr sz="1400" b="0" spc="-75" dirty="0">
                <a:latin typeface="Trebuchet MS"/>
                <a:cs typeface="Trebuchet MS"/>
              </a:rPr>
              <a:t> </a:t>
            </a:r>
            <a:r>
              <a:rPr sz="1400" b="0" spc="-20" dirty="0">
                <a:latin typeface="Trebuchet MS"/>
                <a:cs typeface="Trebuchet MS"/>
              </a:rPr>
              <a:t>(Los </a:t>
            </a:r>
            <a:r>
              <a:rPr sz="1400" b="0" spc="-80" dirty="0">
                <a:latin typeface="Trebuchet MS"/>
                <a:cs typeface="Trebuchet MS"/>
              </a:rPr>
              <a:t>Lagos,</a:t>
            </a:r>
            <a:r>
              <a:rPr sz="1400" b="0" spc="-55" dirty="0">
                <a:latin typeface="Trebuchet MS"/>
                <a:cs typeface="Trebuchet MS"/>
              </a:rPr>
              <a:t> </a:t>
            </a:r>
            <a:r>
              <a:rPr sz="1400" b="0" spc="-50" dirty="0">
                <a:latin typeface="Trebuchet MS"/>
                <a:cs typeface="Trebuchet MS"/>
              </a:rPr>
              <a:t>Marroquín</a:t>
            </a:r>
            <a:r>
              <a:rPr sz="1400" b="0" spc="-55" dirty="0">
                <a:latin typeface="Trebuchet MS"/>
                <a:cs typeface="Trebuchet MS"/>
              </a:rPr>
              <a:t> </a:t>
            </a:r>
            <a:r>
              <a:rPr sz="1400" b="0" spc="-75" dirty="0">
                <a:latin typeface="Trebuchet MS"/>
                <a:cs typeface="Trebuchet MS"/>
              </a:rPr>
              <a:t>III,</a:t>
            </a:r>
            <a:r>
              <a:rPr sz="1400" b="0" spc="-55" dirty="0">
                <a:latin typeface="Trebuchet MS"/>
                <a:cs typeface="Trebuchet MS"/>
              </a:rPr>
              <a:t> Promociones Populares </a:t>
            </a:r>
            <a:r>
              <a:rPr sz="1400" b="0" spc="-125" dirty="0">
                <a:latin typeface="Trebuchet MS"/>
                <a:cs typeface="Trebuchet MS"/>
              </a:rPr>
              <a:t>B,</a:t>
            </a:r>
            <a:r>
              <a:rPr sz="1400" b="0" spc="-55" dirty="0">
                <a:latin typeface="Trebuchet MS"/>
                <a:cs typeface="Trebuchet MS"/>
              </a:rPr>
              <a:t> </a:t>
            </a:r>
            <a:r>
              <a:rPr sz="1400" b="0" spc="-50" dirty="0">
                <a:latin typeface="Trebuchet MS"/>
                <a:cs typeface="Trebuchet MS"/>
              </a:rPr>
              <a:t>Unión</a:t>
            </a:r>
            <a:r>
              <a:rPr sz="1400" b="0" spc="-55" dirty="0">
                <a:latin typeface="Trebuchet MS"/>
                <a:cs typeface="Trebuchet MS"/>
              </a:rPr>
              <a:t> de </a:t>
            </a:r>
            <a:r>
              <a:rPr sz="1400" b="0" spc="-10" dirty="0">
                <a:latin typeface="Trebuchet MS"/>
                <a:cs typeface="Trebuchet MS"/>
              </a:rPr>
              <a:t>Vivienda </a:t>
            </a:r>
            <a:r>
              <a:rPr sz="1400" b="0" spc="-90" dirty="0">
                <a:latin typeface="Trebuchet MS"/>
                <a:cs typeface="Trebuchet MS"/>
              </a:rPr>
              <a:t>Popular,</a:t>
            </a:r>
            <a:r>
              <a:rPr sz="1400" b="0" spc="-60" dirty="0">
                <a:latin typeface="Trebuchet MS"/>
                <a:cs typeface="Trebuchet MS"/>
              </a:rPr>
              <a:t> </a:t>
            </a:r>
            <a:r>
              <a:rPr sz="1400" b="0" spc="-80" dirty="0">
                <a:latin typeface="Trebuchet MS"/>
                <a:cs typeface="Trebuchet MS"/>
              </a:rPr>
              <a:t>Potrero</a:t>
            </a:r>
            <a:r>
              <a:rPr sz="1400" b="0" spc="-60" dirty="0">
                <a:latin typeface="Trebuchet MS"/>
                <a:cs typeface="Trebuchet MS"/>
              </a:rPr>
              <a:t> </a:t>
            </a:r>
            <a:r>
              <a:rPr sz="1400" b="0" spc="-80" dirty="0">
                <a:latin typeface="Trebuchet MS"/>
                <a:cs typeface="Trebuchet MS"/>
              </a:rPr>
              <a:t>Grande</a:t>
            </a:r>
            <a:r>
              <a:rPr sz="1400" b="0" spc="-60" dirty="0">
                <a:latin typeface="Trebuchet MS"/>
                <a:cs typeface="Trebuchet MS"/>
              </a:rPr>
              <a:t> </a:t>
            </a:r>
            <a:r>
              <a:rPr sz="1400" b="0" spc="-75" dirty="0">
                <a:latin typeface="Trebuchet MS"/>
                <a:cs typeface="Trebuchet MS"/>
              </a:rPr>
              <a:t>y</a:t>
            </a:r>
            <a:r>
              <a:rPr sz="1400" b="0" spc="-60" dirty="0">
                <a:latin typeface="Trebuchet MS"/>
                <a:cs typeface="Trebuchet MS"/>
              </a:rPr>
              <a:t> </a:t>
            </a:r>
            <a:r>
              <a:rPr sz="1400" b="0" spc="-55" dirty="0">
                <a:latin typeface="Trebuchet MS"/>
                <a:cs typeface="Trebuchet MS"/>
              </a:rPr>
              <a:t>Llano</a:t>
            </a:r>
            <a:r>
              <a:rPr sz="1400" b="0" spc="-60" dirty="0">
                <a:latin typeface="Trebuchet MS"/>
                <a:cs typeface="Trebuchet MS"/>
              </a:rPr>
              <a:t> </a:t>
            </a:r>
            <a:r>
              <a:rPr sz="1400" b="0" spc="-114" dirty="0">
                <a:latin typeface="Trebuchet MS"/>
                <a:cs typeface="Trebuchet MS"/>
              </a:rPr>
              <a:t>Verde).</a:t>
            </a:r>
            <a:r>
              <a:rPr sz="1400" b="0" spc="-60" dirty="0">
                <a:latin typeface="Trebuchet MS"/>
                <a:cs typeface="Trebuchet MS"/>
              </a:rPr>
              <a:t> Incluye </a:t>
            </a:r>
            <a:r>
              <a:rPr sz="1400" b="0" spc="-65" dirty="0">
                <a:latin typeface="Trebuchet MS"/>
                <a:cs typeface="Trebuchet MS"/>
              </a:rPr>
              <a:t>medición</a:t>
            </a:r>
            <a:r>
              <a:rPr sz="1400" b="0" spc="-60" dirty="0">
                <a:latin typeface="Trebuchet MS"/>
                <a:cs typeface="Trebuchet MS"/>
              </a:rPr>
              <a:t> </a:t>
            </a:r>
            <a:r>
              <a:rPr sz="1400" b="0" spc="-10" dirty="0">
                <a:latin typeface="Trebuchet MS"/>
                <a:cs typeface="Trebuchet MS"/>
              </a:rPr>
              <a:t>inteligente </a:t>
            </a:r>
            <a:r>
              <a:rPr sz="1400" b="0" spc="-70" dirty="0">
                <a:latin typeface="Trebuchet MS"/>
                <a:cs typeface="Trebuchet MS"/>
              </a:rPr>
              <a:t>para</a:t>
            </a:r>
            <a:r>
              <a:rPr sz="1400" b="0" spc="-65" dirty="0">
                <a:latin typeface="Trebuchet MS"/>
                <a:cs typeface="Trebuchet MS"/>
              </a:rPr>
              <a:t> </a:t>
            </a:r>
            <a:r>
              <a:rPr sz="1400" b="0" spc="-70" dirty="0">
                <a:latin typeface="Trebuchet MS"/>
                <a:cs typeface="Trebuchet MS"/>
              </a:rPr>
              <a:t>monitorear</a:t>
            </a:r>
            <a:r>
              <a:rPr sz="1400" b="0" spc="-60" dirty="0">
                <a:latin typeface="Trebuchet MS"/>
                <a:cs typeface="Trebuchet MS"/>
              </a:rPr>
              <a:t> el</a:t>
            </a:r>
            <a:r>
              <a:rPr sz="1400" b="0" spc="-65" dirty="0">
                <a:latin typeface="Trebuchet MS"/>
                <a:cs typeface="Trebuchet MS"/>
              </a:rPr>
              <a:t> </a:t>
            </a:r>
            <a:r>
              <a:rPr sz="1400" b="0" spc="-45" dirty="0">
                <a:latin typeface="Trebuchet MS"/>
                <a:cs typeface="Trebuchet MS"/>
              </a:rPr>
              <a:t>consumo</a:t>
            </a:r>
            <a:r>
              <a:rPr sz="1400" b="0" spc="-60" dirty="0">
                <a:latin typeface="Trebuchet MS"/>
                <a:cs typeface="Trebuchet MS"/>
              </a:rPr>
              <a:t> </a:t>
            </a:r>
            <a:r>
              <a:rPr sz="1400" b="0" spc="-75" dirty="0">
                <a:latin typeface="Trebuchet MS"/>
                <a:cs typeface="Trebuchet MS"/>
              </a:rPr>
              <a:t>y</a:t>
            </a:r>
            <a:r>
              <a:rPr sz="1400" b="0" spc="-65" dirty="0">
                <a:latin typeface="Trebuchet MS"/>
                <a:cs typeface="Trebuchet MS"/>
              </a:rPr>
              <a:t> </a:t>
            </a:r>
            <a:r>
              <a:rPr sz="1400" b="0" spc="-75" dirty="0">
                <a:latin typeface="Trebuchet MS"/>
                <a:cs typeface="Trebuchet MS"/>
              </a:rPr>
              <a:t>excedentes</a:t>
            </a:r>
            <a:r>
              <a:rPr sz="1400" b="0" spc="-60" dirty="0">
                <a:latin typeface="Trebuchet MS"/>
                <a:cs typeface="Trebuchet MS"/>
              </a:rPr>
              <a:t> </a:t>
            </a:r>
            <a:r>
              <a:rPr sz="1400" b="0" spc="-55" dirty="0">
                <a:latin typeface="Trebuchet MS"/>
                <a:cs typeface="Trebuchet MS"/>
              </a:rPr>
              <a:t>de</a:t>
            </a:r>
            <a:r>
              <a:rPr sz="1400" b="0" spc="-60" dirty="0">
                <a:latin typeface="Trebuchet MS"/>
                <a:cs typeface="Trebuchet MS"/>
              </a:rPr>
              <a:t> </a:t>
            </a:r>
            <a:r>
              <a:rPr sz="1400" b="0" spc="-80" dirty="0">
                <a:latin typeface="Trebuchet MS"/>
                <a:cs typeface="Trebuchet MS"/>
              </a:rPr>
              <a:t>generación,</a:t>
            </a:r>
            <a:r>
              <a:rPr sz="1400" b="0" spc="-65" dirty="0">
                <a:latin typeface="Trebuchet MS"/>
                <a:cs typeface="Trebuchet MS"/>
              </a:rPr>
              <a:t> </a:t>
            </a:r>
            <a:r>
              <a:rPr sz="1400" b="0" spc="-60" dirty="0">
                <a:latin typeface="Trebuchet MS"/>
                <a:cs typeface="Trebuchet MS"/>
              </a:rPr>
              <a:t>con </a:t>
            </a:r>
            <a:r>
              <a:rPr sz="1400" b="0" spc="-25" dirty="0">
                <a:latin typeface="Trebuchet MS"/>
                <a:cs typeface="Trebuchet MS"/>
              </a:rPr>
              <a:t>el </a:t>
            </a:r>
            <a:r>
              <a:rPr sz="1400" b="0" spc="-70" dirty="0">
                <a:latin typeface="Trebuchet MS"/>
                <a:cs typeface="Trebuchet MS"/>
              </a:rPr>
              <a:t>objetivo</a:t>
            </a:r>
            <a:r>
              <a:rPr sz="1400" b="0" spc="-65" dirty="0">
                <a:latin typeface="Trebuchet MS"/>
                <a:cs typeface="Trebuchet MS"/>
              </a:rPr>
              <a:t> </a:t>
            </a:r>
            <a:r>
              <a:rPr sz="1400" b="0" spc="-55" dirty="0">
                <a:latin typeface="Trebuchet MS"/>
                <a:cs typeface="Trebuchet MS"/>
              </a:rPr>
              <a:t>de</a:t>
            </a:r>
            <a:r>
              <a:rPr sz="1400" b="0" spc="-60" dirty="0">
                <a:latin typeface="Trebuchet MS"/>
                <a:cs typeface="Trebuchet MS"/>
              </a:rPr>
              <a:t> </a:t>
            </a:r>
            <a:r>
              <a:rPr sz="1400" b="0" spc="-70" dirty="0">
                <a:latin typeface="Trebuchet MS"/>
                <a:cs typeface="Trebuchet MS"/>
              </a:rPr>
              <a:t>reducir</a:t>
            </a:r>
            <a:r>
              <a:rPr sz="1400" b="0" spc="-65" dirty="0">
                <a:latin typeface="Trebuchet MS"/>
                <a:cs typeface="Trebuchet MS"/>
              </a:rPr>
              <a:t> </a:t>
            </a:r>
            <a:r>
              <a:rPr sz="1400" b="0" spc="-60" dirty="0">
                <a:latin typeface="Trebuchet MS"/>
                <a:cs typeface="Trebuchet MS"/>
              </a:rPr>
              <a:t>el </a:t>
            </a:r>
            <a:r>
              <a:rPr sz="1400" b="0" spc="-55" dirty="0">
                <a:latin typeface="Trebuchet MS"/>
                <a:cs typeface="Trebuchet MS"/>
              </a:rPr>
              <a:t>pago</a:t>
            </a:r>
            <a:r>
              <a:rPr sz="1400" b="0" spc="-65" dirty="0">
                <a:latin typeface="Trebuchet MS"/>
                <a:cs typeface="Trebuchet MS"/>
              </a:rPr>
              <a:t> </a:t>
            </a:r>
            <a:r>
              <a:rPr sz="1400" b="0" spc="-55" dirty="0">
                <a:latin typeface="Trebuchet MS"/>
                <a:cs typeface="Trebuchet MS"/>
              </a:rPr>
              <a:t>del</a:t>
            </a:r>
            <a:r>
              <a:rPr sz="1400" b="0" spc="-60" dirty="0">
                <a:latin typeface="Trebuchet MS"/>
                <a:cs typeface="Trebuchet MS"/>
              </a:rPr>
              <a:t> </a:t>
            </a:r>
            <a:r>
              <a:rPr sz="1400" b="0" spc="-55" dirty="0">
                <a:latin typeface="Trebuchet MS"/>
                <a:cs typeface="Trebuchet MS"/>
              </a:rPr>
              <a:t>servicio</a:t>
            </a:r>
            <a:r>
              <a:rPr sz="1400" b="0" spc="-65" dirty="0">
                <a:latin typeface="Trebuchet MS"/>
                <a:cs typeface="Trebuchet MS"/>
              </a:rPr>
              <a:t> </a:t>
            </a:r>
            <a:r>
              <a:rPr sz="1400" b="0" spc="-55" dirty="0">
                <a:latin typeface="Trebuchet MS"/>
                <a:cs typeface="Trebuchet MS"/>
              </a:rPr>
              <a:t>de</a:t>
            </a:r>
            <a:r>
              <a:rPr sz="1400" b="0" spc="-60" dirty="0">
                <a:latin typeface="Trebuchet MS"/>
                <a:cs typeface="Trebuchet MS"/>
              </a:rPr>
              <a:t> </a:t>
            </a:r>
            <a:r>
              <a:rPr sz="1400" b="0" spc="-90" dirty="0">
                <a:latin typeface="Trebuchet MS"/>
                <a:cs typeface="Trebuchet MS"/>
              </a:rPr>
              <a:t>energía. </a:t>
            </a:r>
            <a:r>
              <a:rPr sz="1400" spc="-105" dirty="0"/>
              <a:t>La</a:t>
            </a:r>
            <a:r>
              <a:rPr sz="1400" spc="-110" dirty="0"/>
              <a:t> </a:t>
            </a:r>
            <a:r>
              <a:rPr sz="1400" spc="-80" dirty="0"/>
              <a:t>inversión</a:t>
            </a:r>
            <a:r>
              <a:rPr sz="1400" spc="-105" dirty="0"/>
              <a:t> </a:t>
            </a:r>
            <a:r>
              <a:rPr sz="1400" spc="-25" dirty="0"/>
              <a:t>de </a:t>
            </a:r>
            <a:r>
              <a:rPr sz="1400" spc="-60" dirty="0"/>
              <a:t>esta</a:t>
            </a:r>
            <a:r>
              <a:rPr sz="1400" spc="-105" dirty="0"/>
              <a:t> </a:t>
            </a:r>
            <a:r>
              <a:rPr sz="1400" spc="-70" dirty="0"/>
              <a:t>fase</a:t>
            </a:r>
            <a:r>
              <a:rPr sz="1400" spc="-105" dirty="0"/>
              <a:t> </a:t>
            </a:r>
            <a:r>
              <a:rPr sz="1400" spc="-70" dirty="0"/>
              <a:t>del</a:t>
            </a:r>
            <a:r>
              <a:rPr sz="1400" spc="-110" dirty="0"/>
              <a:t> </a:t>
            </a:r>
            <a:r>
              <a:rPr sz="1400" spc="-85" dirty="0"/>
              <a:t>programa</a:t>
            </a:r>
            <a:r>
              <a:rPr sz="1400" spc="-105" dirty="0"/>
              <a:t> </a:t>
            </a:r>
            <a:r>
              <a:rPr sz="1400" spc="-160" dirty="0"/>
              <a:t>2023</a:t>
            </a:r>
            <a:r>
              <a:rPr sz="1400" spc="-105" dirty="0"/>
              <a:t> </a:t>
            </a:r>
            <a:r>
              <a:rPr sz="1400" spc="145" dirty="0"/>
              <a:t>–</a:t>
            </a:r>
            <a:r>
              <a:rPr sz="1400" spc="-105" dirty="0"/>
              <a:t> </a:t>
            </a:r>
            <a:r>
              <a:rPr sz="1400" spc="-155" dirty="0"/>
              <a:t>2024</a:t>
            </a:r>
            <a:r>
              <a:rPr sz="1400" spc="-105" dirty="0"/>
              <a:t> </a:t>
            </a:r>
            <a:r>
              <a:rPr sz="1400" spc="-50" dirty="0"/>
              <a:t>es</a:t>
            </a:r>
            <a:r>
              <a:rPr sz="1400" spc="-105" dirty="0"/>
              <a:t> </a:t>
            </a:r>
            <a:r>
              <a:rPr sz="1400" spc="-80" dirty="0"/>
              <a:t>de</a:t>
            </a:r>
            <a:r>
              <a:rPr sz="1400" spc="-105" dirty="0"/>
              <a:t> </a:t>
            </a:r>
            <a:r>
              <a:rPr sz="1400" spc="-125" dirty="0"/>
              <a:t>37MM</a:t>
            </a:r>
            <a:r>
              <a:rPr sz="1400" spc="-105" dirty="0"/>
              <a:t> </a:t>
            </a:r>
            <a:r>
              <a:rPr sz="1400" spc="-20" dirty="0"/>
              <a:t>COP.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8580">
              <a:lnSpc>
                <a:spcPct val="100000"/>
              </a:lnSpc>
              <a:spcBef>
                <a:spcPts val="100"/>
              </a:spcBef>
            </a:pPr>
            <a:r>
              <a:rPr spc="-145" dirty="0"/>
              <a:t>Principales</a:t>
            </a:r>
            <a:r>
              <a:rPr spc="-200" dirty="0"/>
              <a:t> </a:t>
            </a:r>
            <a:r>
              <a:rPr spc="-95" dirty="0"/>
              <a:t>logros</a:t>
            </a:r>
            <a:r>
              <a:rPr spc="-195" dirty="0"/>
              <a:t> </a:t>
            </a:r>
            <a:r>
              <a:rPr spc="-130" dirty="0"/>
              <a:t>empresariales</a:t>
            </a:r>
          </a:p>
        </p:txBody>
      </p:sp>
      <p:sp>
        <p:nvSpPr>
          <p:cNvPr id="3" name="object 3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4075" y="1346872"/>
            <a:ext cx="4551045" cy="3331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14" dirty="0">
                <a:latin typeface="Trebuchet MS"/>
                <a:cs typeface="Trebuchet MS"/>
              </a:rPr>
              <a:t>Proyecto</a:t>
            </a:r>
            <a:r>
              <a:rPr sz="1600" b="1" spc="-85" dirty="0">
                <a:latin typeface="Trebuchet MS"/>
                <a:cs typeface="Trebuchet MS"/>
              </a:rPr>
              <a:t> </a:t>
            </a:r>
            <a:r>
              <a:rPr sz="1600" b="1" spc="-90" dirty="0">
                <a:latin typeface="Trebuchet MS"/>
                <a:cs typeface="Trebuchet MS"/>
              </a:rPr>
              <a:t>Hogares</a:t>
            </a:r>
            <a:r>
              <a:rPr sz="1600" b="1" spc="-80" dirty="0">
                <a:latin typeface="Trebuchet MS"/>
                <a:cs typeface="Trebuchet MS"/>
              </a:rPr>
              <a:t> </a:t>
            </a:r>
            <a:r>
              <a:rPr sz="1600" b="1" spc="-65" dirty="0">
                <a:latin typeface="Trebuchet MS"/>
                <a:cs typeface="Trebuchet MS"/>
              </a:rPr>
              <a:t>Sostenibles</a:t>
            </a:r>
            <a:r>
              <a:rPr sz="1600" b="1" spc="-80" dirty="0">
                <a:latin typeface="Trebuchet MS"/>
                <a:cs typeface="Trebuchet MS"/>
              </a:rPr>
              <a:t> </a:t>
            </a:r>
            <a:r>
              <a:rPr sz="1600" b="1" spc="-155" dirty="0">
                <a:latin typeface="Trebuchet MS"/>
                <a:cs typeface="Trebuchet MS"/>
              </a:rPr>
              <a:t>2023-</a:t>
            </a:r>
            <a:r>
              <a:rPr sz="1600" b="1" spc="-130" dirty="0">
                <a:latin typeface="Trebuchet MS"/>
                <a:cs typeface="Trebuchet MS"/>
              </a:rPr>
              <a:t>2024-</a:t>
            </a:r>
            <a:r>
              <a:rPr sz="1600" b="1" spc="-85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FENOGE</a:t>
            </a:r>
            <a:endParaRPr sz="16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930"/>
              </a:spcBef>
            </a:pPr>
            <a:r>
              <a:rPr sz="1400" spc="-75" dirty="0">
                <a:latin typeface="Trebuchet MS"/>
                <a:cs typeface="Trebuchet MS"/>
              </a:rPr>
              <a:t>En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línea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 </a:t>
            </a:r>
            <a:r>
              <a:rPr sz="1400" dirty="0">
                <a:latin typeface="Trebuchet MS"/>
                <a:cs typeface="Trebuchet MS"/>
              </a:rPr>
              <a:t>su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Plan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Estratégico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Corporativo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2018-</a:t>
            </a:r>
            <a:r>
              <a:rPr sz="1400" spc="-130" dirty="0">
                <a:latin typeface="Trebuchet MS"/>
                <a:cs typeface="Trebuchet MS"/>
              </a:rPr>
              <a:t>2023,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EMCALI desarrolló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desde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2018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hoja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ruta</a:t>
            </a:r>
            <a:r>
              <a:rPr sz="1400" spc="-70" dirty="0">
                <a:latin typeface="Trebuchet MS"/>
                <a:cs typeface="Trebuchet MS"/>
              </a:rPr>
              <a:t> para implementar </a:t>
            </a:r>
            <a:r>
              <a:rPr sz="1400" spc="-25" dirty="0">
                <a:latin typeface="Trebuchet MS"/>
                <a:cs typeface="Trebuchet MS"/>
              </a:rPr>
              <a:t>un </a:t>
            </a:r>
            <a:r>
              <a:rPr sz="1400" spc="-50" dirty="0">
                <a:latin typeface="Trebuchet MS"/>
                <a:cs typeface="Trebuchet MS"/>
              </a:rPr>
              <a:t>Sistema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Integral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Gestión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Activos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certificable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bajo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la </a:t>
            </a:r>
            <a:r>
              <a:rPr sz="1400" spc="-55" dirty="0">
                <a:latin typeface="Trebuchet MS"/>
                <a:cs typeface="Trebuchet MS"/>
              </a:rPr>
              <a:t>norma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ISO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0" dirty="0">
                <a:latin typeface="Trebuchet MS"/>
                <a:cs typeface="Trebuchet MS"/>
              </a:rPr>
              <a:t>55001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todas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sus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unidades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negocio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el </a:t>
            </a:r>
            <a:r>
              <a:rPr sz="1400" spc="-80" dirty="0">
                <a:latin typeface="Trebuchet MS"/>
                <a:cs typeface="Trebuchet MS"/>
              </a:rPr>
              <a:t>corporativo.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En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30" dirty="0">
                <a:latin typeface="Trebuchet MS"/>
                <a:cs typeface="Trebuchet MS"/>
              </a:rPr>
              <a:t>2022,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proyecto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SIGA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fue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reconocido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por </a:t>
            </a:r>
            <a:r>
              <a:rPr sz="1400" spc="-75" dirty="0">
                <a:latin typeface="Trebuchet MS"/>
                <a:cs typeface="Trebuchet MS"/>
              </a:rPr>
              <a:t>MINCIENCIAS,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obteniendo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beneficios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tributarios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y </a:t>
            </a:r>
            <a:r>
              <a:rPr sz="1400" spc="-70" dirty="0">
                <a:latin typeface="Trebuchet MS"/>
                <a:cs typeface="Trebuchet MS"/>
              </a:rPr>
              <a:t>categorizando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como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innovador</a:t>
            </a:r>
            <a:r>
              <a:rPr sz="1400" spc="-55" dirty="0">
                <a:latin typeface="Trebuchet MS"/>
                <a:cs typeface="Trebuchet MS"/>
              </a:rPr>
              <a:t> en la </a:t>
            </a:r>
            <a:r>
              <a:rPr sz="1400" spc="-50" dirty="0">
                <a:latin typeface="Trebuchet MS"/>
                <a:cs typeface="Trebuchet MS"/>
              </a:rPr>
              <a:t>gestión</a:t>
            </a:r>
            <a:r>
              <a:rPr sz="1400" spc="-55" dirty="0">
                <a:latin typeface="Trebuchet MS"/>
                <a:cs typeface="Trebuchet MS"/>
              </a:rPr>
              <a:t> de </a:t>
            </a:r>
            <a:r>
              <a:rPr sz="1400" spc="-80" dirty="0">
                <a:latin typeface="Trebuchet MS"/>
                <a:cs typeface="Trebuchet MS"/>
              </a:rPr>
              <a:t>activos.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El </a:t>
            </a:r>
            <a:r>
              <a:rPr sz="1400" spc="-45" dirty="0">
                <a:latin typeface="Trebuchet MS"/>
                <a:cs typeface="Trebuchet MS"/>
              </a:rPr>
              <a:t>Subproceso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Distribución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Energía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logró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Certificación </a:t>
            </a:r>
            <a:r>
              <a:rPr sz="1400" spc="-25" dirty="0">
                <a:latin typeface="Trebuchet MS"/>
                <a:cs typeface="Trebuchet MS"/>
              </a:rPr>
              <a:t>ISO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20" dirty="0">
                <a:latin typeface="Trebuchet MS"/>
                <a:cs typeface="Trebuchet MS"/>
              </a:rPr>
              <a:t>55001,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resultando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reconocimiento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tarifario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</a:t>
            </a:r>
            <a:endParaRPr sz="1400">
              <a:latin typeface="Trebuchet MS"/>
              <a:cs typeface="Trebuchet MS"/>
            </a:endParaRPr>
          </a:p>
          <a:p>
            <a:pPr marL="12700" marR="103505">
              <a:lnSpc>
                <a:spcPct val="114999"/>
              </a:lnSpc>
            </a:pPr>
            <a:r>
              <a:rPr sz="1400" spc="-90" dirty="0">
                <a:latin typeface="Trebuchet MS"/>
                <a:cs typeface="Trebuchet MS"/>
              </a:rPr>
              <a:t>$33.000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millones.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Esto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llevó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EMCALI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ser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invitada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primer </a:t>
            </a:r>
            <a:r>
              <a:rPr sz="1400" spc="-55" dirty="0">
                <a:latin typeface="Trebuchet MS"/>
                <a:cs typeface="Trebuchet MS"/>
              </a:rPr>
              <a:t>congreso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Mantenimiento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&amp;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Confiabilidad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Colombia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en </a:t>
            </a:r>
            <a:r>
              <a:rPr sz="1400" spc="-70" dirty="0">
                <a:latin typeface="Trebuchet MS"/>
                <a:cs typeface="Trebuchet MS"/>
              </a:rPr>
              <a:t>julio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0" dirty="0">
                <a:latin typeface="Trebuchet MS"/>
                <a:cs typeface="Trebuchet MS"/>
              </a:rPr>
              <a:t>2024</a:t>
            </a:r>
            <a:r>
              <a:rPr sz="1400" spc="-70" dirty="0">
                <a:latin typeface="Trebuchet MS"/>
                <a:cs typeface="Trebuchet MS"/>
              </a:rPr>
              <a:t> para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compartir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su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experiencia.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659729" y="1281975"/>
            <a:ext cx="3484879" cy="3862070"/>
            <a:chOff x="5659729" y="1281975"/>
            <a:chExt cx="3484879" cy="3862070"/>
          </a:xfrm>
        </p:grpSpPr>
        <p:sp>
          <p:nvSpPr>
            <p:cNvPr id="6" name="object 6"/>
            <p:cNvSpPr/>
            <p:nvPr/>
          </p:nvSpPr>
          <p:spPr>
            <a:xfrm>
              <a:off x="7267248" y="2949913"/>
              <a:ext cx="1877060" cy="2193925"/>
            </a:xfrm>
            <a:custGeom>
              <a:avLst/>
              <a:gdLst/>
              <a:ahLst/>
              <a:cxnLst/>
              <a:rect l="l" t="t" r="r" b="b"/>
              <a:pathLst>
                <a:path w="1877059" h="2193925">
                  <a:moveTo>
                    <a:pt x="1876750" y="2193586"/>
                  </a:moveTo>
                  <a:lnTo>
                    <a:pt x="0" y="2193586"/>
                  </a:lnTo>
                  <a:lnTo>
                    <a:pt x="9459" y="2186615"/>
                  </a:lnTo>
                  <a:lnTo>
                    <a:pt x="45823" y="2158639"/>
                  </a:lnTo>
                  <a:lnTo>
                    <a:pt x="80927" y="2130445"/>
                  </a:lnTo>
                  <a:lnTo>
                    <a:pt x="114802" y="2102043"/>
                  </a:lnTo>
                  <a:lnTo>
                    <a:pt x="147481" y="2073443"/>
                  </a:lnTo>
                  <a:lnTo>
                    <a:pt x="178996" y="2044655"/>
                  </a:lnTo>
                  <a:lnTo>
                    <a:pt x="209378" y="2015690"/>
                  </a:lnTo>
                  <a:lnTo>
                    <a:pt x="238658" y="1986557"/>
                  </a:lnTo>
                  <a:lnTo>
                    <a:pt x="266870" y="1957266"/>
                  </a:lnTo>
                  <a:lnTo>
                    <a:pt x="294044" y="1927829"/>
                  </a:lnTo>
                  <a:lnTo>
                    <a:pt x="320212" y="1898254"/>
                  </a:lnTo>
                  <a:lnTo>
                    <a:pt x="345406" y="1868553"/>
                  </a:lnTo>
                  <a:lnTo>
                    <a:pt x="369658" y="1838734"/>
                  </a:lnTo>
                  <a:lnTo>
                    <a:pt x="415463" y="1778787"/>
                  </a:lnTo>
                  <a:lnTo>
                    <a:pt x="457880" y="1718494"/>
                  </a:lnTo>
                  <a:lnTo>
                    <a:pt x="497163" y="1657936"/>
                  </a:lnTo>
                  <a:lnTo>
                    <a:pt x="533567" y="1597194"/>
                  </a:lnTo>
                  <a:lnTo>
                    <a:pt x="567346" y="1536348"/>
                  </a:lnTo>
                  <a:lnTo>
                    <a:pt x="598753" y="1475481"/>
                  </a:lnTo>
                  <a:lnTo>
                    <a:pt x="628044" y="1414673"/>
                  </a:lnTo>
                  <a:lnTo>
                    <a:pt x="655472" y="1354004"/>
                  </a:lnTo>
                  <a:lnTo>
                    <a:pt x="681291" y="1293557"/>
                  </a:lnTo>
                  <a:lnTo>
                    <a:pt x="705755" y="1233411"/>
                  </a:lnTo>
                  <a:lnTo>
                    <a:pt x="729119" y="1173649"/>
                  </a:lnTo>
                  <a:lnTo>
                    <a:pt x="751636" y="1114350"/>
                  </a:lnTo>
                  <a:lnTo>
                    <a:pt x="795149" y="997468"/>
                  </a:lnTo>
                  <a:lnTo>
                    <a:pt x="805895" y="968664"/>
                  </a:lnTo>
                  <a:lnTo>
                    <a:pt x="827452" y="911627"/>
                  </a:lnTo>
                  <a:lnTo>
                    <a:pt x="849306" y="855418"/>
                  </a:lnTo>
                  <a:lnTo>
                    <a:pt x="871711" y="800119"/>
                  </a:lnTo>
                  <a:lnTo>
                    <a:pt x="894922" y="745810"/>
                  </a:lnTo>
                  <a:lnTo>
                    <a:pt x="919193" y="692572"/>
                  </a:lnTo>
                  <a:lnTo>
                    <a:pt x="944777" y="640487"/>
                  </a:lnTo>
                  <a:lnTo>
                    <a:pt x="971929" y="589635"/>
                  </a:lnTo>
                  <a:lnTo>
                    <a:pt x="1000904" y="540097"/>
                  </a:lnTo>
                  <a:lnTo>
                    <a:pt x="1031954" y="491955"/>
                  </a:lnTo>
                  <a:lnTo>
                    <a:pt x="1065335" y="445289"/>
                  </a:lnTo>
                  <a:lnTo>
                    <a:pt x="1101300" y="400180"/>
                  </a:lnTo>
                  <a:lnTo>
                    <a:pt x="1140103" y="356709"/>
                  </a:lnTo>
                  <a:lnTo>
                    <a:pt x="1182000" y="314958"/>
                  </a:lnTo>
                  <a:lnTo>
                    <a:pt x="1227243" y="275007"/>
                  </a:lnTo>
                  <a:lnTo>
                    <a:pt x="1276087" y="236938"/>
                  </a:lnTo>
                  <a:lnTo>
                    <a:pt x="1328787" y="200830"/>
                  </a:lnTo>
                  <a:lnTo>
                    <a:pt x="1385595" y="166766"/>
                  </a:lnTo>
                  <a:lnTo>
                    <a:pt x="1446767" y="134826"/>
                  </a:lnTo>
                  <a:lnTo>
                    <a:pt x="1512556" y="105092"/>
                  </a:lnTo>
                  <a:lnTo>
                    <a:pt x="1583217" y="77643"/>
                  </a:lnTo>
                  <a:lnTo>
                    <a:pt x="1620454" y="64802"/>
                  </a:lnTo>
                  <a:lnTo>
                    <a:pt x="1659004" y="52562"/>
                  </a:lnTo>
                  <a:lnTo>
                    <a:pt x="1698899" y="40935"/>
                  </a:lnTo>
                  <a:lnTo>
                    <a:pt x="1740170" y="29929"/>
                  </a:lnTo>
                  <a:lnTo>
                    <a:pt x="1782851" y="19556"/>
                  </a:lnTo>
                  <a:lnTo>
                    <a:pt x="1826971" y="9826"/>
                  </a:lnTo>
                  <a:lnTo>
                    <a:pt x="1872564" y="748"/>
                  </a:lnTo>
                  <a:lnTo>
                    <a:pt x="1876750" y="0"/>
                  </a:lnTo>
                  <a:lnTo>
                    <a:pt x="1876750" y="219358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9729" y="1281975"/>
              <a:ext cx="2933099" cy="34184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0940">
              <a:lnSpc>
                <a:spcPct val="100000"/>
              </a:lnSpc>
              <a:spcBef>
                <a:spcPts val="100"/>
              </a:spcBef>
            </a:pPr>
            <a:r>
              <a:rPr spc="-180" dirty="0"/>
              <a:t>Recomendaciones</a:t>
            </a:r>
            <a:r>
              <a:rPr spc="-170" dirty="0"/>
              <a:t> </a:t>
            </a:r>
            <a:r>
              <a:rPr spc="-215" dirty="0"/>
              <a:t>Gerente</a:t>
            </a:r>
            <a:r>
              <a:rPr spc="-165" dirty="0"/>
              <a:t> </a:t>
            </a:r>
            <a:r>
              <a:rPr spc="-140" dirty="0"/>
              <a:t>General</a:t>
            </a:r>
          </a:p>
        </p:txBody>
      </p:sp>
      <p:sp>
        <p:nvSpPr>
          <p:cNvPr id="3" name="object 3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68000" y="1678225"/>
            <a:ext cx="3264299" cy="32642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034400" y="2326950"/>
            <a:ext cx="4417695" cy="1770380"/>
          </a:xfrm>
          <a:custGeom>
            <a:avLst/>
            <a:gdLst/>
            <a:ahLst/>
            <a:cxnLst/>
            <a:rect l="l" t="t" r="r" b="b"/>
            <a:pathLst>
              <a:path w="4417695" h="1770379">
                <a:moveTo>
                  <a:pt x="4239279" y="1769999"/>
                </a:moveTo>
                <a:lnTo>
                  <a:pt x="177920" y="1769999"/>
                </a:lnTo>
                <a:lnTo>
                  <a:pt x="130622" y="1763644"/>
                </a:lnTo>
                <a:lnTo>
                  <a:pt x="88120" y="1745708"/>
                </a:lnTo>
                <a:lnTo>
                  <a:pt x="52111" y="1717888"/>
                </a:lnTo>
                <a:lnTo>
                  <a:pt x="24291" y="1681879"/>
                </a:lnTo>
                <a:lnTo>
                  <a:pt x="6355" y="1639377"/>
                </a:lnTo>
                <a:lnTo>
                  <a:pt x="0" y="1592079"/>
                </a:lnTo>
                <a:lnTo>
                  <a:pt x="0" y="177920"/>
                </a:lnTo>
                <a:lnTo>
                  <a:pt x="6355" y="130622"/>
                </a:lnTo>
                <a:lnTo>
                  <a:pt x="24291" y="88120"/>
                </a:lnTo>
                <a:lnTo>
                  <a:pt x="52111" y="52111"/>
                </a:lnTo>
                <a:lnTo>
                  <a:pt x="88120" y="24291"/>
                </a:lnTo>
                <a:lnTo>
                  <a:pt x="130622" y="6355"/>
                </a:lnTo>
                <a:lnTo>
                  <a:pt x="177920" y="0"/>
                </a:lnTo>
                <a:lnTo>
                  <a:pt x="4239279" y="0"/>
                </a:lnTo>
                <a:lnTo>
                  <a:pt x="4307366" y="13543"/>
                </a:lnTo>
                <a:lnTo>
                  <a:pt x="4365088" y="52111"/>
                </a:lnTo>
                <a:lnTo>
                  <a:pt x="4403656" y="109833"/>
                </a:lnTo>
                <a:lnTo>
                  <a:pt x="4417199" y="177920"/>
                </a:lnTo>
                <a:lnTo>
                  <a:pt x="4417199" y="1592079"/>
                </a:lnTo>
                <a:lnTo>
                  <a:pt x="4410844" y="1639377"/>
                </a:lnTo>
                <a:lnTo>
                  <a:pt x="4392908" y="1681879"/>
                </a:lnTo>
                <a:lnTo>
                  <a:pt x="4365088" y="1717888"/>
                </a:lnTo>
                <a:lnTo>
                  <a:pt x="4329079" y="1745708"/>
                </a:lnTo>
                <a:lnTo>
                  <a:pt x="4286577" y="1763644"/>
                </a:lnTo>
                <a:lnTo>
                  <a:pt x="4239279" y="1769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07425" y="1396133"/>
            <a:ext cx="4173854" cy="2520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1594">
              <a:lnSpc>
                <a:spcPct val="114999"/>
              </a:lnSpc>
              <a:spcBef>
                <a:spcPts val="100"/>
              </a:spcBef>
            </a:pPr>
            <a:r>
              <a:rPr sz="1400" spc="-90" dirty="0">
                <a:latin typeface="Trebuchet MS"/>
                <a:cs typeface="Trebuchet MS"/>
              </a:rPr>
              <a:t>Para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hacer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EMCALI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sea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rentable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para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70" dirty="0">
                <a:latin typeface="Trebuchet MS"/>
                <a:cs typeface="Trebuchet MS"/>
              </a:rPr>
              <a:t> caleños,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las </a:t>
            </a:r>
            <a:r>
              <a:rPr sz="1400" spc="-55" dirty="0">
                <a:latin typeface="Trebuchet MS"/>
                <a:cs typeface="Trebuchet MS"/>
              </a:rPr>
              <a:t>administraciones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futuras</a:t>
            </a:r>
            <a:r>
              <a:rPr sz="1400" spc="-50" dirty="0">
                <a:latin typeface="Trebuchet MS"/>
                <a:cs typeface="Trebuchet MS"/>
              </a:rPr>
              <a:t> deben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enfocarse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tres </a:t>
            </a:r>
            <a:r>
              <a:rPr sz="1400" spc="-50" dirty="0">
                <a:latin typeface="Trebuchet MS"/>
                <a:cs typeface="Trebuchet MS"/>
              </a:rPr>
              <a:t>aspectos</a:t>
            </a:r>
            <a:r>
              <a:rPr sz="1400" spc="-1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corporativos</a:t>
            </a:r>
            <a:r>
              <a:rPr sz="1400" spc="-1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internos: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195"/>
              </a:spcBef>
            </a:pPr>
            <a:endParaRPr sz="1400">
              <a:latin typeface="Trebuchet MS"/>
              <a:cs typeface="Trebuchet MS"/>
            </a:endParaRPr>
          </a:p>
          <a:p>
            <a:pPr marL="64769" marR="5080">
              <a:lnSpc>
                <a:spcPct val="101000"/>
              </a:lnSpc>
            </a:pPr>
            <a:r>
              <a:rPr sz="1300" b="1" spc="-80" dirty="0">
                <a:latin typeface="Trebuchet MS"/>
                <a:cs typeface="Trebuchet MS"/>
              </a:rPr>
              <a:t>Infraestructura</a:t>
            </a:r>
            <a:r>
              <a:rPr sz="1300" b="1" spc="-75" dirty="0">
                <a:latin typeface="Trebuchet MS"/>
                <a:cs typeface="Trebuchet MS"/>
              </a:rPr>
              <a:t> </a:t>
            </a:r>
            <a:r>
              <a:rPr sz="1300" b="1" spc="-95" dirty="0">
                <a:latin typeface="Trebuchet MS"/>
                <a:cs typeface="Trebuchet MS"/>
              </a:rPr>
              <a:t>Física:</a:t>
            </a:r>
            <a:r>
              <a:rPr sz="1300" b="1" spc="-30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Se </a:t>
            </a:r>
            <a:r>
              <a:rPr sz="1300" spc="-70" dirty="0">
                <a:latin typeface="Trebuchet MS"/>
                <a:cs typeface="Trebuchet MS"/>
              </a:rPr>
              <a:t>requiere</a:t>
            </a:r>
            <a:r>
              <a:rPr sz="1300" spc="-3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una</a:t>
            </a:r>
            <a:r>
              <a:rPr sz="1300" spc="-3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inversión</a:t>
            </a:r>
            <a:r>
              <a:rPr sz="1300" spc="-3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significativa </a:t>
            </a:r>
            <a:r>
              <a:rPr sz="1300" spc="-70" dirty="0">
                <a:latin typeface="Trebuchet MS"/>
                <a:cs typeface="Trebuchet MS"/>
              </a:rPr>
              <a:t>para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fortalecer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95" dirty="0">
                <a:latin typeface="Trebuchet MS"/>
                <a:cs typeface="Trebuchet MS"/>
              </a:rPr>
              <a:t>EMCALI,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abordando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deterioro</a:t>
            </a:r>
            <a:r>
              <a:rPr sz="1300" spc="-55" dirty="0">
                <a:latin typeface="Trebuchet MS"/>
                <a:cs typeface="Trebuchet MS"/>
              </a:rPr>
              <a:t> en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plantas, </a:t>
            </a:r>
            <a:r>
              <a:rPr sz="1300" spc="-50" dirty="0">
                <a:latin typeface="Trebuchet MS"/>
                <a:cs typeface="Trebuchet MS"/>
              </a:rPr>
              <a:t>estaciones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55" dirty="0">
                <a:latin typeface="Trebuchet MS"/>
                <a:cs typeface="Trebuchet MS"/>
              </a:rPr>
              <a:t> subestaciones. </a:t>
            </a:r>
            <a:r>
              <a:rPr sz="1300" spc="-85" dirty="0">
                <a:latin typeface="Trebuchet MS"/>
                <a:cs typeface="Trebuchet MS"/>
              </a:rPr>
              <a:t>La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intervención</a:t>
            </a:r>
            <a:r>
              <a:rPr sz="1300" spc="-55" dirty="0">
                <a:latin typeface="Trebuchet MS"/>
                <a:cs typeface="Trebuchet MS"/>
              </a:rPr>
              <a:t> de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empresa </a:t>
            </a:r>
            <a:r>
              <a:rPr sz="1300" spc="-30" dirty="0">
                <a:latin typeface="Trebuchet MS"/>
                <a:cs typeface="Trebuchet MS"/>
              </a:rPr>
              <a:t>no</a:t>
            </a:r>
            <a:r>
              <a:rPr sz="1300" spc="-60" dirty="0">
                <a:latin typeface="Trebuchet MS"/>
                <a:cs typeface="Trebuchet MS"/>
              </a:rPr>
              <a:t> atendió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funcionamiento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35" dirty="0">
                <a:latin typeface="Trebuchet MS"/>
                <a:cs typeface="Trebuchet MS"/>
              </a:rPr>
              <a:t>las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locaciones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están </a:t>
            </a:r>
            <a:r>
              <a:rPr sz="1300" spc="-65" dirty="0">
                <a:latin typeface="Trebuchet MS"/>
                <a:cs typeface="Trebuchet MS"/>
              </a:rPr>
              <a:t>debilitadas.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55" dirty="0">
                <a:latin typeface="Trebuchet MS"/>
                <a:cs typeface="Trebuchet MS"/>
              </a:rPr>
              <a:t> deben </a:t>
            </a:r>
            <a:r>
              <a:rPr sz="1300" spc="-85" dirty="0">
                <a:latin typeface="Trebuchet MS"/>
                <a:cs typeface="Trebuchet MS"/>
              </a:rPr>
              <a:t>mejorar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35" dirty="0">
                <a:latin typeface="Trebuchet MS"/>
                <a:cs typeface="Trebuchet MS"/>
              </a:rPr>
              <a:t>las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condiciones</a:t>
            </a:r>
            <a:r>
              <a:rPr sz="1300" spc="-55" dirty="0">
                <a:latin typeface="Trebuchet MS"/>
                <a:cs typeface="Trebuchet MS"/>
              </a:rPr>
              <a:t> del </a:t>
            </a:r>
            <a:r>
              <a:rPr sz="1300" spc="-10" dirty="0">
                <a:latin typeface="Trebuchet MS"/>
                <a:cs typeface="Trebuchet MS"/>
              </a:rPr>
              <a:t>edificio </a:t>
            </a:r>
            <a:r>
              <a:rPr sz="1300" spc="-55" dirty="0">
                <a:latin typeface="Trebuchet MS"/>
                <a:cs typeface="Trebuchet MS"/>
              </a:rPr>
              <a:t>del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110" dirty="0">
                <a:latin typeface="Trebuchet MS"/>
                <a:cs typeface="Trebuchet MS"/>
              </a:rPr>
              <a:t>CAM,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 </a:t>
            </a:r>
            <a:r>
              <a:rPr sz="1300" spc="-70" dirty="0">
                <a:latin typeface="Trebuchet MS"/>
                <a:cs typeface="Trebuchet MS"/>
              </a:rPr>
              <a:t>mobiliario,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los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parqueaderos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 </a:t>
            </a:r>
            <a:r>
              <a:rPr sz="1300" spc="-35" dirty="0">
                <a:latin typeface="Trebuchet MS"/>
                <a:cs typeface="Trebuchet MS"/>
              </a:rPr>
              <a:t>las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herramientas </a:t>
            </a:r>
            <a:r>
              <a:rPr sz="1300" spc="-55" dirty="0">
                <a:latin typeface="Trebuchet MS"/>
                <a:cs typeface="Trebuchet MS"/>
              </a:rPr>
              <a:t>de </a:t>
            </a:r>
            <a:r>
              <a:rPr sz="1300" spc="-80" dirty="0">
                <a:latin typeface="Trebuchet MS"/>
                <a:cs typeface="Trebuchet MS"/>
              </a:rPr>
              <a:t>trabajo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para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garantizar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prestación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del</a:t>
            </a:r>
            <a:r>
              <a:rPr sz="1300" spc="-50" dirty="0">
                <a:latin typeface="Trebuchet MS"/>
                <a:cs typeface="Trebuchet MS"/>
              </a:rPr>
              <a:t> servicio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público.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4009258"/>
            <a:ext cx="3042285" cy="1134745"/>
          </a:xfrm>
          <a:custGeom>
            <a:avLst/>
            <a:gdLst/>
            <a:ahLst/>
            <a:cxnLst/>
            <a:rect l="l" t="t" r="r" b="b"/>
            <a:pathLst>
              <a:path w="3042285" h="1134745">
                <a:moveTo>
                  <a:pt x="3041785" y="1134241"/>
                </a:moveTo>
                <a:lnTo>
                  <a:pt x="0" y="1134241"/>
                </a:lnTo>
                <a:lnTo>
                  <a:pt x="0" y="62987"/>
                </a:lnTo>
                <a:lnTo>
                  <a:pt x="65509" y="45740"/>
                </a:lnTo>
                <a:lnTo>
                  <a:pt x="102924" y="37053"/>
                </a:lnTo>
                <a:lnTo>
                  <a:pt x="175998" y="22542"/>
                </a:lnTo>
                <a:lnTo>
                  <a:pt x="246823" y="11733"/>
                </a:lnTo>
                <a:lnTo>
                  <a:pt x="315509" y="4487"/>
                </a:lnTo>
                <a:lnTo>
                  <a:pt x="382168" y="668"/>
                </a:lnTo>
                <a:lnTo>
                  <a:pt x="414773" y="0"/>
                </a:lnTo>
                <a:lnTo>
                  <a:pt x="446912" y="136"/>
                </a:lnTo>
                <a:lnTo>
                  <a:pt x="509850" y="2754"/>
                </a:lnTo>
                <a:lnTo>
                  <a:pt x="571094" y="8384"/>
                </a:lnTo>
                <a:lnTo>
                  <a:pt x="630755" y="16888"/>
                </a:lnTo>
                <a:lnTo>
                  <a:pt x="688944" y="28128"/>
                </a:lnTo>
                <a:lnTo>
                  <a:pt x="745773" y="41966"/>
                </a:lnTo>
                <a:lnTo>
                  <a:pt x="801352" y="58265"/>
                </a:lnTo>
                <a:lnTo>
                  <a:pt x="855792" y="76885"/>
                </a:lnTo>
                <a:lnTo>
                  <a:pt x="909205" y="97690"/>
                </a:lnTo>
                <a:lnTo>
                  <a:pt x="961702" y="120540"/>
                </a:lnTo>
                <a:lnTo>
                  <a:pt x="1013393" y="145299"/>
                </a:lnTo>
                <a:lnTo>
                  <a:pt x="1064390" y="171829"/>
                </a:lnTo>
                <a:lnTo>
                  <a:pt x="1114804" y="199990"/>
                </a:lnTo>
                <a:lnTo>
                  <a:pt x="1164746" y="229646"/>
                </a:lnTo>
                <a:lnTo>
                  <a:pt x="1214327" y="260659"/>
                </a:lnTo>
                <a:lnTo>
                  <a:pt x="1263658" y="292889"/>
                </a:lnTo>
                <a:lnTo>
                  <a:pt x="1337428" y="343218"/>
                </a:lnTo>
                <a:lnTo>
                  <a:pt x="1386620" y="377892"/>
                </a:lnTo>
                <a:lnTo>
                  <a:pt x="1662636" y="578045"/>
                </a:lnTo>
                <a:lnTo>
                  <a:pt x="1714716" y="615033"/>
                </a:lnTo>
                <a:lnTo>
                  <a:pt x="1767657" y="651861"/>
                </a:lnTo>
                <a:lnTo>
                  <a:pt x="1821570" y="688389"/>
                </a:lnTo>
                <a:lnTo>
                  <a:pt x="1876566" y="724480"/>
                </a:lnTo>
                <a:lnTo>
                  <a:pt x="1932756" y="759996"/>
                </a:lnTo>
                <a:lnTo>
                  <a:pt x="1990251" y="794799"/>
                </a:lnTo>
                <a:lnTo>
                  <a:pt x="2049163" y="828752"/>
                </a:lnTo>
                <a:lnTo>
                  <a:pt x="2109601" y="861715"/>
                </a:lnTo>
                <a:lnTo>
                  <a:pt x="2171679" y="893551"/>
                </a:lnTo>
                <a:lnTo>
                  <a:pt x="2235505" y="924123"/>
                </a:lnTo>
                <a:lnTo>
                  <a:pt x="2301193" y="953291"/>
                </a:lnTo>
                <a:lnTo>
                  <a:pt x="2368851" y="980919"/>
                </a:lnTo>
                <a:lnTo>
                  <a:pt x="2438593" y="1006868"/>
                </a:lnTo>
                <a:lnTo>
                  <a:pt x="2510529" y="1031001"/>
                </a:lnTo>
                <a:lnTo>
                  <a:pt x="2547354" y="1042342"/>
                </a:lnTo>
                <a:lnTo>
                  <a:pt x="2584769" y="1053178"/>
                </a:lnTo>
                <a:lnTo>
                  <a:pt x="2622788" y="1063491"/>
                </a:lnTo>
                <a:lnTo>
                  <a:pt x="2661425" y="1073263"/>
                </a:lnTo>
                <a:lnTo>
                  <a:pt x="2700694" y="1082478"/>
                </a:lnTo>
                <a:lnTo>
                  <a:pt x="2740609" y="1091118"/>
                </a:lnTo>
                <a:lnTo>
                  <a:pt x="2781183" y="1099166"/>
                </a:lnTo>
                <a:lnTo>
                  <a:pt x="2822430" y="1106604"/>
                </a:lnTo>
                <a:lnTo>
                  <a:pt x="2864365" y="1113416"/>
                </a:lnTo>
                <a:lnTo>
                  <a:pt x="2907001" y="1119583"/>
                </a:lnTo>
                <a:lnTo>
                  <a:pt x="2950352" y="1125090"/>
                </a:lnTo>
                <a:lnTo>
                  <a:pt x="2994432" y="1129918"/>
                </a:lnTo>
                <a:lnTo>
                  <a:pt x="3039255" y="1134051"/>
                </a:lnTo>
                <a:lnTo>
                  <a:pt x="3041785" y="113424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83921" y="4369101"/>
            <a:ext cx="43180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spc="-375" dirty="0">
                <a:solidFill>
                  <a:srgbClr val="EEEEEE"/>
                </a:solidFill>
                <a:latin typeface="Trebuchet MS"/>
                <a:cs typeface="Trebuchet MS"/>
              </a:rPr>
              <a:t>10</a:t>
            </a:r>
            <a:endParaRPr sz="3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34750" y="1416599"/>
            <a:ext cx="8009255" cy="3727450"/>
            <a:chOff x="1134750" y="1416599"/>
            <a:chExt cx="8009255" cy="3727450"/>
          </a:xfrm>
        </p:grpSpPr>
        <p:sp>
          <p:nvSpPr>
            <p:cNvPr id="3" name="object 3"/>
            <p:cNvSpPr/>
            <p:nvPr/>
          </p:nvSpPr>
          <p:spPr>
            <a:xfrm>
              <a:off x="6613203" y="2424932"/>
              <a:ext cx="2531110" cy="2719070"/>
            </a:xfrm>
            <a:custGeom>
              <a:avLst/>
              <a:gdLst/>
              <a:ahLst/>
              <a:cxnLst/>
              <a:rect l="l" t="t" r="r" b="b"/>
              <a:pathLst>
                <a:path w="2531109" h="2719070">
                  <a:moveTo>
                    <a:pt x="2530795" y="2718567"/>
                  </a:moveTo>
                  <a:lnTo>
                    <a:pt x="13358" y="2718567"/>
                  </a:lnTo>
                  <a:lnTo>
                    <a:pt x="0" y="2698372"/>
                  </a:lnTo>
                  <a:lnTo>
                    <a:pt x="40454" y="2671117"/>
                  </a:lnTo>
                  <a:lnTo>
                    <a:pt x="79750" y="2643650"/>
                  </a:lnTo>
                  <a:lnTo>
                    <a:pt x="117912" y="2615977"/>
                  </a:lnTo>
                  <a:lnTo>
                    <a:pt x="154962" y="2588106"/>
                  </a:lnTo>
                  <a:lnTo>
                    <a:pt x="190924" y="2560044"/>
                  </a:lnTo>
                  <a:lnTo>
                    <a:pt x="225820" y="2531799"/>
                  </a:lnTo>
                  <a:lnTo>
                    <a:pt x="259674" y="2503378"/>
                  </a:lnTo>
                  <a:lnTo>
                    <a:pt x="292508" y="2474788"/>
                  </a:lnTo>
                  <a:lnTo>
                    <a:pt x="324345" y="2446036"/>
                  </a:lnTo>
                  <a:lnTo>
                    <a:pt x="355209" y="2417130"/>
                  </a:lnTo>
                  <a:lnTo>
                    <a:pt x="385122" y="2388077"/>
                  </a:lnTo>
                  <a:lnTo>
                    <a:pt x="414107" y="2358885"/>
                  </a:lnTo>
                  <a:lnTo>
                    <a:pt x="442188" y="2329561"/>
                  </a:lnTo>
                  <a:lnTo>
                    <a:pt x="469388" y="2300112"/>
                  </a:lnTo>
                  <a:lnTo>
                    <a:pt x="495729" y="2270545"/>
                  </a:lnTo>
                  <a:lnTo>
                    <a:pt x="521234" y="2240868"/>
                  </a:lnTo>
                  <a:lnTo>
                    <a:pt x="545927" y="2211089"/>
                  </a:lnTo>
                  <a:lnTo>
                    <a:pt x="569831" y="2181213"/>
                  </a:lnTo>
                  <a:lnTo>
                    <a:pt x="615361" y="2121206"/>
                  </a:lnTo>
                  <a:lnTo>
                    <a:pt x="658010" y="2060905"/>
                  </a:lnTo>
                  <a:lnTo>
                    <a:pt x="697960" y="2000368"/>
                  </a:lnTo>
                  <a:lnTo>
                    <a:pt x="735397" y="1939655"/>
                  </a:lnTo>
                  <a:lnTo>
                    <a:pt x="770505" y="1878824"/>
                  </a:lnTo>
                  <a:lnTo>
                    <a:pt x="803466" y="1817934"/>
                  </a:lnTo>
                  <a:lnTo>
                    <a:pt x="834466" y="1757043"/>
                  </a:lnTo>
                  <a:lnTo>
                    <a:pt x="863689" y="1696210"/>
                  </a:lnTo>
                  <a:lnTo>
                    <a:pt x="891318" y="1635493"/>
                  </a:lnTo>
                  <a:lnTo>
                    <a:pt x="917538" y="1574952"/>
                  </a:lnTo>
                  <a:lnTo>
                    <a:pt x="942533" y="1514645"/>
                  </a:lnTo>
                  <a:lnTo>
                    <a:pt x="966487" y="1454631"/>
                  </a:lnTo>
                  <a:lnTo>
                    <a:pt x="989583" y="1394968"/>
                  </a:lnTo>
                  <a:lnTo>
                    <a:pt x="1012007" y="1335716"/>
                  </a:lnTo>
                  <a:lnTo>
                    <a:pt x="1066329" y="1189762"/>
                  </a:lnTo>
                  <a:lnTo>
                    <a:pt x="1077080" y="1161004"/>
                  </a:lnTo>
                  <a:lnTo>
                    <a:pt x="1098652" y="1103978"/>
                  </a:lnTo>
                  <a:lnTo>
                    <a:pt x="1120472" y="1047655"/>
                  </a:lnTo>
                  <a:lnTo>
                    <a:pt x="1142723" y="992095"/>
                  </a:lnTo>
                  <a:lnTo>
                    <a:pt x="1165589" y="937355"/>
                  </a:lnTo>
                  <a:lnTo>
                    <a:pt x="1189255" y="883494"/>
                  </a:lnTo>
                  <a:lnTo>
                    <a:pt x="1213905" y="830571"/>
                  </a:lnTo>
                  <a:lnTo>
                    <a:pt x="1239722" y="778645"/>
                  </a:lnTo>
                  <a:lnTo>
                    <a:pt x="1266891" y="727775"/>
                  </a:lnTo>
                  <a:lnTo>
                    <a:pt x="1295596" y="678018"/>
                  </a:lnTo>
                  <a:lnTo>
                    <a:pt x="1326021" y="629434"/>
                  </a:lnTo>
                  <a:lnTo>
                    <a:pt x="1358350" y="582082"/>
                  </a:lnTo>
                  <a:lnTo>
                    <a:pt x="1392767" y="536019"/>
                  </a:lnTo>
                  <a:lnTo>
                    <a:pt x="1429457" y="491305"/>
                  </a:lnTo>
                  <a:lnTo>
                    <a:pt x="1468602" y="447999"/>
                  </a:lnTo>
                  <a:lnTo>
                    <a:pt x="1510388" y="406158"/>
                  </a:lnTo>
                  <a:lnTo>
                    <a:pt x="1554998" y="365842"/>
                  </a:lnTo>
                  <a:lnTo>
                    <a:pt x="1602617" y="327110"/>
                  </a:lnTo>
                  <a:lnTo>
                    <a:pt x="1653428" y="290019"/>
                  </a:lnTo>
                  <a:lnTo>
                    <a:pt x="1707615" y="254629"/>
                  </a:lnTo>
                  <a:lnTo>
                    <a:pt x="1765364" y="220999"/>
                  </a:lnTo>
                  <a:lnTo>
                    <a:pt x="1826857" y="189186"/>
                  </a:lnTo>
                  <a:lnTo>
                    <a:pt x="1892279" y="159250"/>
                  </a:lnTo>
                  <a:lnTo>
                    <a:pt x="1961814" y="131249"/>
                  </a:lnTo>
                  <a:lnTo>
                    <a:pt x="1998181" y="117993"/>
                  </a:lnTo>
                  <a:lnTo>
                    <a:pt x="2035645" y="105243"/>
                  </a:lnTo>
                  <a:lnTo>
                    <a:pt x="2074230" y="93006"/>
                  </a:lnTo>
                  <a:lnTo>
                    <a:pt x="2113958" y="81289"/>
                  </a:lnTo>
                  <a:lnTo>
                    <a:pt x="2154852" y="70100"/>
                  </a:lnTo>
                  <a:lnTo>
                    <a:pt x="2196936" y="59446"/>
                  </a:lnTo>
                  <a:lnTo>
                    <a:pt x="2240232" y="49335"/>
                  </a:lnTo>
                  <a:lnTo>
                    <a:pt x="2284763" y="39773"/>
                  </a:lnTo>
                  <a:lnTo>
                    <a:pt x="2330553" y="30769"/>
                  </a:lnTo>
                  <a:lnTo>
                    <a:pt x="2377623" y="22329"/>
                  </a:lnTo>
                  <a:lnTo>
                    <a:pt x="2425999" y="14461"/>
                  </a:lnTo>
                  <a:lnTo>
                    <a:pt x="2475701" y="7173"/>
                  </a:lnTo>
                  <a:lnTo>
                    <a:pt x="2526754" y="470"/>
                  </a:lnTo>
                  <a:lnTo>
                    <a:pt x="2530795" y="0"/>
                  </a:lnTo>
                  <a:lnTo>
                    <a:pt x="2530795" y="271856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4750" y="1416599"/>
              <a:ext cx="6874509" cy="3287395"/>
            </a:xfrm>
            <a:custGeom>
              <a:avLst/>
              <a:gdLst/>
              <a:ahLst/>
              <a:cxnLst/>
              <a:rect l="l" t="t" r="r" b="b"/>
              <a:pathLst>
                <a:path w="6874509" h="3287395">
                  <a:moveTo>
                    <a:pt x="6544050" y="3287399"/>
                  </a:moveTo>
                  <a:lnTo>
                    <a:pt x="330449" y="3287399"/>
                  </a:lnTo>
                  <a:lnTo>
                    <a:pt x="281618" y="3283817"/>
                  </a:lnTo>
                  <a:lnTo>
                    <a:pt x="235011" y="3273409"/>
                  </a:lnTo>
                  <a:lnTo>
                    <a:pt x="191140" y="3256687"/>
                  </a:lnTo>
                  <a:lnTo>
                    <a:pt x="150516" y="3234162"/>
                  </a:lnTo>
                  <a:lnTo>
                    <a:pt x="113650" y="3206346"/>
                  </a:lnTo>
                  <a:lnTo>
                    <a:pt x="81053" y="3173749"/>
                  </a:lnTo>
                  <a:lnTo>
                    <a:pt x="53237" y="3136883"/>
                  </a:lnTo>
                  <a:lnTo>
                    <a:pt x="30712" y="3096259"/>
                  </a:lnTo>
                  <a:lnTo>
                    <a:pt x="13990" y="3052388"/>
                  </a:lnTo>
                  <a:lnTo>
                    <a:pt x="3582" y="3005781"/>
                  </a:lnTo>
                  <a:lnTo>
                    <a:pt x="0" y="2956950"/>
                  </a:lnTo>
                  <a:lnTo>
                    <a:pt x="0" y="330449"/>
                  </a:lnTo>
                  <a:lnTo>
                    <a:pt x="3582" y="281618"/>
                  </a:lnTo>
                  <a:lnTo>
                    <a:pt x="13990" y="235011"/>
                  </a:lnTo>
                  <a:lnTo>
                    <a:pt x="30712" y="191140"/>
                  </a:lnTo>
                  <a:lnTo>
                    <a:pt x="53237" y="150516"/>
                  </a:lnTo>
                  <a:lnTo>
                    <a:pt x="81053" y="113650"/>
                  </a:lnTo>
                  <a:lnTo>
                    <a:pt x="113650" y="81053"/>
                  </a:lnTo>
                  <a:lnTo>
                    <a:pt x="150516" y="53237"/>
                  </a:lnTo>
                  <a:lnTo>
                    <a:pt x="191140" y="30712"/>
                  </a:lnTo>
                  <a:lnTo>
                    <a:pt x="235011" y="13990"/>
                  </a:lnTo>
                  <a:lnTo>
                    <a:pt x="281618" y="3582"/>
                  </a:lnTo>
                  <a:lnTo>
                    <a:pt x="330449" y="0"/>
                  </a:lnTo>
                  <a:lnTo>
                    <a:pt x="6544050" y="0"/>
                  </a:lnTo>
                  <a:lnTo>
                    <a:pt x="6596056" y="4116"/>
                  </a:lnTo>
                  <a:lnTo>
                    <a:pt x="6646313" y="16221"/>
                  </a:lnTo>
                  <a:lnTo>
                    <a:pt x="6693933" y="35946"/>
                  </a:lnTo>
                  <a:lnTo>
                    <a:pt x="6738029" y="62923"/>
                  </a:lnTo>
                  <a:lnTo>
                    <a:pt x="6777713" y="96786"/>
                  </a:lnTo>
                  <a:lnTo>
                    <a:pt x="6811576" y="136470"/>
                  </a:lnTo>
                  <a:lnTo>
                    <a:pt x="6838553" y="180566"/>
                  </a:lnTo>
                  <a:lnTo>
                    <a:pt x="6858278" y="228187"/>
                  </a:lnTo>
                  <a:lnTo>
                    <a:pt x="6870383" y="278443"/>
                  </a:lnTo>
                  <a:lnTo>
                    <a:pt x="6874499" y="330449"/>
                  </a:lnTo>
                  <a:lnTo>
                    <a:pt x="6874499" y="2956950"/>
                  </a:lnTo>
                  <a:lnTo>
                    <a:pt x="6870917" y="3005781"/>
                  </a:lnTo>
                  <a:lnTo>
                    <a:pt x="6860509" y="3052388"/>
                  </a:lnTo>
                  <a:lnTo>
                    <a:pt x="6843787" y="3096259"/>
                  </a:lnTo>
                  <a:lnTo>
                    <a:pt x="6821262" y="3136883"/>
                  </a:lnTo>
                  <a:lnTo>
                    <a:pt x="6793446" y="3173749"/>
                  </a:lnTo>
                  <a:lnTo>
                    <a:pt x="6760849" y="3206346"/>
                  </a:lnTo>
                  <a:lnTo>
                    <a:pt x="6723983" y="3234162"/>
                  </a:lnTo>
                  <a:lnTo>
                    <a:pt x="6683359" y="3256687"/>
                  </a:lnTo>
                  <a:lnTo>
                    <a:pt x="6639488" y="3273409"/>
                  </a:lnTo>
                  <a:lnTo>
                    <a:pt x="6592882" y="3283817"/>
                  </a:lnTo>
                  <a:lnTo>
                    <a:pt x="6544050" y="3287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0940">
              <a:lnSpc>
                <a:spcPct val="100000"/>
              </a:lnSpc>
              <a:spcBef>
                <a:spcPts val="100"/>
              </a:spcBef>
            </a:pPr>
            <a:r>
              <a:rPr spc="-180" dirty="0"/>
              <a:t>Recomendaciones</a:t>
            </a:r>
            <a:r>
              <a:rPr spc="-170" dirty="0"/>
              <a:t> </a:t>
            </a:r>
            <a:r>
              <a:rPr spc="-215" dirty="0"/>
              <a:t>Gerente</a:t>
            </a:r>
            <a:r>
              <a:rPr spc="-165" dirty="0"/>
              <a:t> </a:t>
            </a:r>
            <a:r>
              <a:rPr spc="-140" dirty="0"/>
              <a:t>General</a:t>
            </a:r>
          </a:p>
        </p:txBody>
      </p:sp>
      <p:sp>
        <p:nvSpPr>
          <p:cNvPr id="6" name="object 6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04560" y="1740833"/>
            <a:ext cx="6512559" cy="262382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5"/>
              </a:spcBef>
            </a:pPr>
            <a:r>
              <a:rPr sz="1300" b="1" spc="-85" dirty="0">
                <a:latin typeface="Trebuchet MS"/>
                <a:cs typeface="Trebuchet MS"/>
              </a:rPr>
              <a:t>Renovación</a:t>
            </a:r>
            <a:r>
              <a:rPr sz="1300" b="1" spc="-95" dirty="0">
                <a:latin typeface="Trebuchet MS"/>
                <a:cs typeface="Trebuchet MS"/>
              </a:rPr>
              <a:t> </a:t>
            </a:r>
            <a:r>
              <a:rPr sz="1300" b="1" spc="-65" dirty="0">
                <a:latin typeface="Trebuchet MS"/>
                <a:cs typeface="Trebuchet MS"/>
              </a:rPr>
              <a:t>del</a:t>
            </a:r>
            <a:r>
              <a:rPr sz="1300" b="1" spc="-95" dirty="0">
                <a:latin typeface="Trebuchet MS"/>
                <a:cs typeface="Trebuchet MS"/>
              </a:rPr>
              <a:t> </a:t>
            </a:r>
            <a:r>
              <a:rPr sz="1300" b="1" spc="-90" dirty="0">
                <a:latin typeface="Trebuchet MS"/>
                <a:cs typeface="Trebuchet MS"/>
              </a:rPr>
              <a:t>Parque </a:t>
            </a:r>
            <a:r>
              <a:rPr sz="1300" b="1" spc="-100" dirty="0">
                <a:latin typeface="Trebuchet MS"/>
                <a:cs typeface="Trebuchet MS"/>
              </a:rPr>
              <a:t>Automotor:</a:t>
            </a:r>
            <a:r>
              <a:rPr sz="1300" b="1" spc="-10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Existe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un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atraso del </a:t>
            </a:r>
            <a:r>
              <a:rPr sz="1300" spc="-20" dirty="0">
                <a:latin typeface="Trebuchet MS"/>
                <a:cs typeface="Trebuchet MS"/>
              </a:rPr>
              <a:t>76%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en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parque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85" dirty="0">
                <a:latin typeface="Trebuchet MS"/>
                <a:cs typeface="Trebuchet MS"/>
              </a:rPr>
              <a:t>automotor,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con </a:t>
            </a:r>
            <a:r>
              <a:rPr sz="1300" spc="-50" dirty="0">
                <a:latin typeface="Trebuchet MS"/>
                <a:cs typeface="Trebuchet MS"/>
              </a:rPr>
              <a:t>vehículos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hasta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100" dirty="0">
                <a:latin typeface="Trebuchet MS"/>
                <a:cs typeface="Trebuchet MS"/>
              </a:rPr>
              <a:t>35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años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5" dirty="0">
                <a:latin typeface="Trebuchet MS"/>
                <a:cs typeface="Trebuchet MS"/>
              </a:rPr>
              <a:t> uso.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propone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una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inversión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100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a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100" dirty="0">
                <a:latin typeface="Trebuchet MS"/>
                <a:cs typeface="Trebuchet MS"/>
              </a:rPr>
              <a:t>150</a:t>
            </a:r>
            <a:r>
              <a:rPr sz="1300" spc="-65" dirty="0">
                <a:latin typeface="Trebuchet MS"/>
                <a:cs typeface="Trebuchet MS"/>
              </a:rPr>
              <a:t> mil </a:t>
            </a:r>
            <a:r>
              <a:rPr sz="1300" spc="-50" dirty="0">
                <a:latin typeface="Trebuchet MS"/>
                <a:cs typeface="Trebuchet MS"/>
              </a:rPr>
              <a:t>millones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pesos </a:t>
            </a:r>
            <a:r>
              <a:rPr sz="1300" spc="-70" dirty="0">
                <a:latin typeface="Trebuchet MS"/>
                <a:cs typeface="Trebuchet MS"/>
              </a:rPr>
              <a:t>para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renovar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vehículos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grúas,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maquinaria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amarilla,</a:t>
            </a:r>
            <a:r>
              <a:rPr sz="1300" spc="-50" dirty="0">
                <a:latin typeface="Trebuchet MS"/>
                <a:cs typeface="Trebuchet MS"/>
              </a:rPr>
              <a:t> vehículos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45" dirty="0">
                <a:latin typeface="Trebuchet MS"/>
                <a:cs typeface="Trebuchet MS"/>
              </a:rPr>
              <a:t> presión </a:t>
            </a:r>
            <a:r>
              <a:rPr sz="1300" spc="-70" dirty="0">
                <a:latin typeface="Trebuchet MS"/>
                <a:cs typeface="Trebuchet MS"/>
              </a:rPr>
              <a:t>succión,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carros </a:t>
            </a:r>
            <a:r>
              <a:rPr sz="1300" spc="-70" dirty="0">
                <a:latin typeface="Trebuchet MS"/>
                <a:cs typeface="Trebuchet MS"/>
              </a:rPr>
              <a:t>canastas,</a:t>
            </a:r>
            <a:r>
              <a:rPr sz="1300" spc="-65" dirty="0">
                <a:latin typeface="Trebuchet MS"/>
                <a:cs typeface="Trebuchet MS"/>
              </a:rPr>
              <a:t> y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85" dirty="0">
                <a:latin typeface="Trebuchet MS"/>
                <a:cs typeface="Trebuchet MS"/>
              </a:rPr>
              <a:t>más.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sugiere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realizar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una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subasta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vehículos</a:t>
            </a:r>
            <a:r>
              <a:rPr sz="1300" spc="-60" dirty="0">
                <a:latin typeface="Trebuchet MS"/>
                <a:cs typeface="Trebuchet MS"/>
              </a:rPr>
              <a:t> actuales </a:t>
            </a:r>
            <a:r>
              <a:rPr sz="1300" spc="-70" dirty="0">
                <a:latin typeface="Trebuchet MS"/>
                <a:cs typeface="Trebuchet MS"/>
              </a:rPr>
              <a:t>para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generar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ingresos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no </a:t>
            </a:r>
            <a:r>
              <a:rPr sz="1300" spc="-55" dirty="0">
                <a:latin typeface="Trebuchet MS"/>
                <a:cs typeface="Trebuchet MS"/>
              </a:rPr>
              <a:t>operacionales</a:t>
            </a:r>
            <a:r>
              <a:rPr sz="1300" spc="-65" dirty="0">
                <a:latin typeface="Trebuchet MS"/>
                <a:cs typeface="Trebuchet MS"/>
              </a:rPr>
              <a:t> y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establecer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un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plan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00" dirty="0">
                <a:latin typeface="Trebuchet MS"/>
                <a:cs typeface="Trebuchet MS"/>
              </a:rPr>
              <a:t>10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años</a:t>
            </a:r>
            <a:r>
              <a:rPr sz="1300" spc="-60" dirty="0">
                <a:latin typeface="Trebuchet MS"/>
                <a:cs typeface="Trebuchet MS"/>
              </a:rPr>
              <a:t> con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inversiones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140" dirty="0">
                <a:latin typeface="Trebuchet MS"/>
                <a:cs typeface="Trebuchet MS"/>
              </a:rPr>
              <a:t>15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mil </a:t>
            </a:r>
            <a:r>
              <a:rPr sz="1300" spc="-50" dirty="0">
                <a:latin typeface="Trebuchet MS"/>
                <a:cs typeface="Trebuchet MS"/>
              </a:rPr>
              <a:t>millones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pesos </a:t>
            </a:r>
            <a:r>
              <a:rPr sz="1300" spc="-70" dirty="0">
                <a:latin typeface="Trebuchet MS"/>
                <a:cs typeface="Trebuchet MS"/>
              </a:rPr>
              <a:t>anuales,</a:t>
            </a:r>
            <a:r>
              <a:rPr sz="1300" spc="-60" dirty="0">
                <a:latin typeface="Trebuchet MS"/>
                <a:cs typeface="Trebuchet MS"/>
              </a:rPr>
              <a:t> posiblemente</a:t>
            </a:r>
            <a:r>
              <a:rPr sz="1300" spc="-55" dirty="0">
                <a:latin typeface="Trebuchet MS"/>
                <a:cs typeface="Trebuchet MS"/>
              </a:rPr>
              <a:t> a </a:t>
            </a:r>
            <a:r>
              <a:rPr sz="1300" spc="-70" dirty="0">
                <a:latin typeface="Trebuchet MS"/>
                <a:cs typeface="Trebuchet MS"/>
              </a:rPr>
              <a:t>través</a:t>
            </a:r>
            <a:r>
              <a:rPr sz="1300" spc="-55" dirty="0">
                <a:latin typeface="Trebuchet MS"/>
                <a:cs typeface="Trebuchet MS"/>
              </a:rPr>
              <a:t> de </a:t>
            </a:r>
            <a:r>
              <a:rPr sz="1300" spc="-70" dirty="0">
                <a:latin typeface="Trebuchet MS"/>
                <a:cs typeface="Trebuchet MS"/>
              </a:rPr>
              <a:t>leasing.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prevé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realizar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un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leasing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para</a:t>
            </a:r>
            <a:r>
              <a:rPr sz="1300" spc="-55" dirty="0">
                <a:latin typeface="Trebuchet MS"/>
                <a:cs typeface="Trebuchet MS"/>
              </a:rPr>
              <a:t> 200 </a:t>
            </a:r>
            <a:r>
              <a:rPr sz="1300" spc="-50" dirty="0">
                <a:latin typeface="Trebuchet MS"/>
                <a:cs typeface="Trebuchet MS"/>
              </a:rPr>
              <a:t>vehículos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antes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finalizar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año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con </a:t>
            </a:r>
            <a:r>
              <a:rPr sz="1300" spc="-65" dirty="0">
                <a:latin typeface="Trebuchet MS"/>
                <a:cs typeface="Trebuchet MS"/>
              </a:rPr>
              <a:t>entregas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parciales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en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100" dirty="0">
                <a:latin typeface="Trebuchet MS"/>
                <a:cs typeface="Trebuchet MS"/>
              </a:rPr>
              <a:t>2023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2024.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300">
              <a:latin typeface="Trebuchet MS"/>
              <a:cs typeface="Trebuchet MS"/>
            </a:endParaRPr>
          </a:p>
          <a:p>
            <a:pPr marL="12700" marR="5080">
              <a:lnSpc>
                <a:spcPct val="101000"/>
              </a:lnSpc>
              <a:spcBef>
                <a:spcPts val="5"/>
              </a:spcBef>
            </a:pPr>
            <a:r>
              <a:rPr sz="1300" b="1" spc="-85" dirty="0">
                <a:latin typeface="Trebuchet MS"/>
                <a:cs typeface="Trebuchet MS"/>
              </a:rPr>
              <a:t>Recurso</a:t>
            </a:r>
            <a:r>
              <a:rPr sz="1300" b="1" spc="-90" dirty="0">
                <a:latin typeface="Trebuchet MS"/>
                <a:cs typeface="Trebuchet MS"/>
              </a:rPr>
              <a:t> </a:t>
            </a:r>
            <a:r>
              <a:rPr sz="1300" b="1" spc="-105" dirty="0">
                <a:latin typeface="Trebuchet MS"/>
                <a:cs typeface="Trebuchet MS"/>
              </a:rPr>
              <a:t>humano:</a:t>
            </a:r>
            <a:r>
              <a:rPr sz="1300" b="1" spc="-55" dirty="0">
                <a:latin typeface="Trebuchet MS"/>
                <a:cs typeface="Trebuchet MS"/>
              </a:rPr>
              <a:t> </a:t>
            </a:r>
            <a:r>
              <a:rPr sz="1300" spc="-85" dirty="0">
                <a:latin typeface="Trebuchet MS"/>
                <a:cs typeface="Trebuchet MS"/>
              </a:rPr>
              <a:t>Emcali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cuenta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con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95" dirty="0">
                <a:latin typeface="Trebuchet MS"/>
                <a:cs typeface="Trebuchet MS"/>
              </a:rPr>
              <a:t>2,500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trabajadores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80" dirty="0">
                <a:latin typeface="Trebuchet MS"/>
                <a:cs typeface="Trebuchet MS"/>
              </a:rPr>
              <a:t>oficiales,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en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su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mayoría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edades </a:t>
            </a:r>
            <a:r>
              <a:rPr sz="1300" spc="-75" dirty="0">
                <a:latin typeface="Trebuchet MS"/>
                <a:cs typeface="Trebuchet MS"/>
              </a:rPr>
              <a:t>avanzadas,</a:t>
            </a:r>
            <a:r>
              <a:rPr sz="1300" spc="-45" dirty="0">
                <a:latin typeface="Trebuchet MS"/>
                <a:cs typeface="Trebuchet MS"/>
              </a:rPr>
              <a:t> lo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que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dificulta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operatividad.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Más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del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dirty="0">
                <a:latin typeface="Trebuchet MS"/>
                <a:cs typeface="Trebuchet MS"/>
              </a:rPr>
              <a:t>60%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tiene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restricciones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médicas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sugiere </a:t>
            </a:r>
            <a:r>
              <a:rPr sz="1300" spc="-40" dirty="0">
                <a:latin typeface="Trebuchet MS"/>
                <a:cs typeface="Trebuchet MS"/>
              </a:rPr>
              <a:t>un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plan</a:t>
            </a:r>
            <a:r>
              <a:rPr sz="1300" spc="-55" dirty="0">
                <a:latin typeface="Trebuchet MS"/>
                <a:cs typeface="Trebuchet MS"/>
              </a:rPr>
              <a:t> de </a:t>
            </a:r>
            <a:r>
              <a:rPr sz="1300" spc="-75" dirty="0">
                <a:latin typeface="Trebuchet MS"/>
                <a:cs typeface="Trebuchet MS"/>
              </a:rPr>
              <a:t>relevo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generacional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retiro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voluntario.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En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componente</a:t>
            </a:r>
            <a:r>
              <a:rPr sz="1300" spc="-55" dirty="0">
                <a:latin typeface="Trebuchet MS"/>
                <a:cs typeface="Trebuchet MS"/>
              </a:rPr>
              <a:t> 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telecomunicaciones, </a:t>
            </a:r>
            <a:r>
              <a:rPr sz="1300" spc="-60" dirty="0">
                <a:latin typeface="Trebuchet MS"/>
                <a:cs typeface="Trebuchet MS"/>
              </a:rPr>
              <a:t>hay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un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exceso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personal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que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80" dirty="0">
                <a:latin typeface="Trebuchet MS"/>
                <a:cs typeface="Trebuchet MS"/>
              </a:rPr>
              <a:t>afecta</a:t>
            </a:r>
            <a:r>
              <a:rPr sz="1300" spc="-60" dirty="0">
                <a:latin typeface="Trebuchet MS"/>
                <a:cs typeface="Trebuchet MS"/>
              </a:rPr>
              <a:t> la operación </a:t>
            </a:r>
            <a:r>
              <a:rPr sz="1300" spc="-95" dirty="0">
                <a:latin typeface="Trebuchet MS"/>
                <a:cs typeface="Trebuchet MS"/>
              </a:rPr>
              <a:t>eficiente.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80" dirty="0">
                <a:latin typeface="Trebuchet MS"/>
                <a:cs typeface="Trebuchet MS"/>
              </a:rPr>
              <a:t>Además,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debe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5" dirty="0">
                <a:latin typeface="Trebuchet MS"/>
                <a:cs typeface="Trebuchet MS"/>
              </a:rPr>
              <a:t>realizar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un</a:t>
            </a:r>
            <a:r>
              <a:rPr sz="1300" spc="50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estudio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detallado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bienes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inmuebles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no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utilizados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para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reducir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costos.</a:t>
            </a:r>
            <a:endParaRPr sz="1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643024"/>
            <a:ext cx="4264025" cy="3500754"/>
            <a:chOff x="0" y="1643024"/>
            <a:chExt cx="4264025" cy="3500754"/>
          </a:xfrm>
        </p:grpSpPr>
        <p:sp>
          <p:nvSpPr>
            <p:cNvPr id="3" name="object 3"/>
            <p:cNvSpPr/>
            <p:nvPr/>
          </p:nvSpPr>
          <p:spPr>
            <a:xfrm>
              <a:off x="0" y="3121050"/>
              <a:ext cx="2146935" cy="2022475"/>
            </a:xfrm>
            <a:custGeom>
              <a:avLst/>
              <a:gdLst/>
              <a:ahLst/>
              <a:cxnLst/>
              <a:rect l="l" t="t" r="r" b="b"/>
              <a:pathLst>
                <a:path w="2146935" h="2022475">
                  <a:moveTo>
                    <a:pt x="2146928" y="2022449"/>
                  </a:moveTo>
                  <a:lnTo>
                    <a:pt x="0" y="2022449"/>
                  </a:lnTo>
                  <a:lnTo>
                    <a:pt x="0" y="0"/>
                  </a:lnTo>
                  <a:lnTo>
                    <a:pt x="30463" y="38485"/>
                  </a:lnTo>
                  <a:lnTo>
                    <a:pt x="63518" y="78849"/>
                  </a:lnTo>
                  <a:lnTo>
                    <a:pt x="96483" y="117750"/>
                  </a:lnTo>
                  <a:lnTo>
                    <a:pt x="129355" y="155229"/>
                  </a:lnTo>
                  <a:lnTo>
                    <a:pt x="162132" y="191328"/>
                  </a:lnTo>
                  <a:lnTo>
                    <a:pt x="194810" y="226088"/>
                  </a:lnTo>
                  <a:lnTo>
                    <a:pt x="227388" y="259550"/>
                  </a:lnTo>
                  <a:lnTo>
                    <a:pt x="259860" y="291756"/>
                  </a:lnTo>
                  <a:lnTo>
                    <a:pt x="292226" y="322747"/>
                  </a:lnTo>
                  <a:lnTo>
                    <a:pt x="324482" y="352565"/>
                  </a:lnTo>
                  <a:lnTo>
                    <a:pt x="356626" y="381251"/>
                  </a:lnTo>
                  <a:lnTo>
                    <a:pt x="388653" y="408847"/>
                  </a:lnTo>
                  <a:lnTo>
                    <a:pt x="420562" y="435394"/>
                  </a:lnTo>
                  <a:lnTo>
                    <a:pt x="452350" y="460932"/>
                  </a:lnTo>
                  <a:lnTo>
                    <a:pt x="484013" y="485505"/>
                  </a:lnTo>
                  <a:lnTo>
                    <a:pt x="515549" y="509153"/>
                  </a:lnTo>
                  <a:lnTo>
                    <a:pt x="546955" y="531917"/>
                  </a:lnTo>
                  <a:lnTo>
                    <a:pt x="578228" y="553840"/>
                  </a:lnTo>
                  <a:lnTo>
                    <a:pt x="640364" y="595324"/>
                  </a:lnTo>
                  <a:lnTo>
                    <a:pt x="701933" y="633937"/>
                  </a:lnTo>
                  <a:lnTo>
                    <a:pt x="762913" y="670011"/>
                  </a:lnTo>
                  <a:lnTo>
                    <a:pt x="823281" y="703877"/>
                  </a:lnTo>
                  <a:lnTo>
                    <a:pt x="883014" y="735865"/>
                  </a:lnTo>
                  <a:lnTo>
                    <a:pt x="942088" y="766308"/>
                  </a:lnTo>
                  <a:lnTo>
                    <a:pt x="1226781" y="906935"/>
                  </a:lnTo>
                  <a:lnTo>
                    <a:pt x="1281422" y="935062"/>
                  </a:lnTo>
                  <a:lnTo>
                    <a:pt x="1335244" y="963962"/>
                  </a:lnTo>
                  <a:lnTo>
                    <a:pt x="1388224" y="993968"/>
                  </a:lnTo>
                  <a:lnTo>
                    <a:pt x="1440339" y="1025410"/>
                  </a:lnTo>
                  <a:lnTo>
                    <a:pt x="1491565" y="1058620"/>
                  </a:lnTo>
                  <a:lnTo>
                    <a:pt x="1541879" y="1093929"/>
                  </a:lnTo>
                  <a:lnTo>
                    <a:pt x="1591260" y="1131669"/>
                  </a:lnTo>
                  <a:lnTo>
                    <a:pt x="1639683" y="1172170"/>
                  </a:lnTo>
                  <a:lnTo>
                    <a:pt x="1687125" y="1215764"/>
                  </a:lnTo>
                  <a:lnTo>
                    <a:pt x="1733564" y="1262782"/>
                  </a:lnTo>
                  <a:lnTo>
                    <a:pt x="1778977" y="1313556"/>
                  </a:lnTo>
                  <a:lnTo>
                    <a:pt x="1823340" y="1368418"/>
                  </a:lnTo>
                  <a:lnTo>
                    <a:pt x="1866631" y="1427697"/>
                  </a:lnTo>
                  <a:lnTo>
                    <a:pt x="1908826" y="1491726"/>
                  </a:lnTo>
                  <a:lnTo>
                    <a:pt x="1929506" y="1525626"/>
                  </a:lnTo>
                  <a:lnTo>
                    <a:pt x="1949903" y="1560837"/>
                  </a:lnTo>
                  <a:lnTo>
                    <a:pt x="1970015" y="1597401"/>
                  </a:lnTo>
                  <a:lnTo>
                    <a:pt x="1989838" y="1635360"/>
                  </a:lnTo>
                  <a:lnTo>
                    <a:pt x="2009371" y="1674754"/>
                  </a:lnTo>
                  <a:lnTo>
                    <a:pt x="2028609" y="1715626"/>
                  </a:lnTo>
                  <a:lnTo>
                    <a:pt x="2047551" y="1758017"/>
                  </a:lnTo>
                  <a:lnTo>
                    <a:pt x="2066192" y="1801967"/>
                  </a:lnTo>
                  <a:lnTo>
                    <a:pt x="2084532" y="1847520"/>
                  </a:lnTo>
                  <a:lnTo>
                    <a:pt x="2102565" y="1894715"/>
                  </a:lnTo>
                  <a:lnTo>
                    <a:pt x="2120291" y="1943595"/>
                  </a:lnTo>
                  <a:lnTo>
                    <a:pt x="2137705" y="1994201"/>
                  </a:lnTo>
                  <a:lnTo>
                    <a:pt x="2146928" y="2022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4500" y="1643024"/>
              <a:ext cx="3428999" cy="26852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0940">
              <a:lnSpc>
                <a:spcPct val="100000"/>
              </a:lnSpc>
              <a:spcBef>
                <a:spcPts val="100"/>
              </a:spcBef>
            </a:pPr>
            <a:r>
              <a:rPr spc="-180" dirty="0"/>
              <a:t>Recomendaciones</a:t>
            </a:r>
            <a:r>
              <a:rPr spc="-170" dirty="0"/>
              <a:t> </a:t>
            </a:r>
            <a:r>
              <a:rPr spc="-215" dirty="0"/>
              <a:t>Gerente</a:t>
            </a:r>
            <a:r>
              <a:rPr spc="-165" dirty="0"/>
              <a:t> </a:t>
            </a:r>
            <a:r>
              <a:rPr spc="-140" dirty="0"/>
              <a:t>General</a:t>
            </a:r>
          </a:p>
        </p:txBody>
      </p:sp>
      <p:sp>
        <p:nvSpPr>
          <p:cNvPr id="6" name="object 6"/>
          <p:cNvSpPr/>
          <p:nvPr/>
        </p:nvSpPr>
        <p:spPr>
          <a:xfrm>
            <a:off x="538800" y="1017724"/>
            <a:ext cx="8066405" cy="115570"/>
          </a:xfrm>
          <a:custGeom>
            <a:avLst/>
            <a:gdLst/>
            <a:ahLst/>
            <a:cxnLst/>
            <a:rect l="l" t="t" r="r" b="b"/>
            <a:pathLst>
              <a:path w="8066405" h="115569">
                <a:moveTo>
                  <a:pt x="80663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066399" y="0"/>
                </a:lnTo>
                <a:lnTo>
                  <a:pt x="80663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530100" y="1396133"/>
            <a:ext cx="3435350" cy="3215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5250">
              <a:lnSpc>
                <a:spcPct val="114999"/>
              </a:lnSpc>
              <a:spcBef>
                <a:spcPts val="100"/>
              </a:spcBef>
            </a:pPr>
            <a:r>
              <a:rPr sz="1400" spc="-80" dirty="0">
                <a:latin typeface="Trebuchet MS"/>
                <a:cs typeface="Trebuchet MS"/>
              </a:rPr>
              <a:t>El</a:t>
            </a:r>
            <a:r>
              <a:rPr sz="1400" spc="-55" dirty="0">
                <a:latin typeface="Trebuchet MS"/>
                <a:cs typeface="Trebuchet MS"/>
              </a:rPr>
              <a:t> Plan </a:t>
            </a:r>
            <a:r>
              <a:rPr sz="1400" spc="-75" dirty="0">
                <a:latin typeface="Trebuchet MS"/>
                <a:cs typeface="Trebuchet MS"/>
              </a:rPr>
              <a:t>Estratégico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Corporativo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2018-</a:t>
            </a:r>
            <a:r>
              <a:rPr sz="1400" spc="-100" dirty="0">
                <a:latin typeface="Trebuchet MS"/>
                <a:cs typeface="Trebuchet MS"/>
              </a:rPr>
              <a:t>2023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está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su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fase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95" dirty="0">
                <a:latin typeface="Trebuchet MS"/>
                <a:cs typeface="Trebuchet MS"/>
              </a:rPr>
              <a:t>final,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está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construyendo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un </a:t>
            </a:r>
            <a:r>
              <a:rPr sz="1400" spc="-50" dirty="0">
                <a:latin typeface="Trebuchet MS"/>
                <a:cs typeface="Trebuchet MS"/>
              </a:rPr>
              <a:t>nuevo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plan</a:t>
            </a:r>
            <a:r>
              <a:rPr sz="1400" spc="-70" dirty="0">
                <a:latin typeface="Trebuchet MS"/>
                <a:cs typeface="Trebuchet MS"/>
              </a:rPr>
              <a:t> para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0" dirty="0">
                <a:latin typeface="Trebuchet MS"/>
                <a:cs typeface="Trebuchet MS"/>
              </a:rPr>
              <a:t>2024-</a:t>
            </a:r>
            <a:r>
              <a:rPr sz="1400" spc="-85" dirty="0">
                <a:latin typeface="Trebuchet MS"/>
                <a:cs typeface="Trebuchet MS"/>
              </a:rPr>
              <a:t>2028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debe </a:t>
            </a:r>
            <a:r>
              <a:rPr sz="1400" spc="-60" dirty="0">
                <a:latin typeface="Trebuchet MS"/>
                <a:cs typeface="Trebuchet MS"/>
              </a:rPr>
              <a:t>incorporar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indicadores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0" dirty="0">
                <a:latin typeface="Trebuchet MS"/>
                <a:cs typeface="Trebuchet MS"/>
              </a:rPr>
              <a:t> objetivos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nuevo </a:t>
            </a:r>
            <a:r>
              <a:rPr sz="1400" spc="-70" dirty="0">
                <a:latin typeface="Trebuchet MS"/>
                <a:cs typeface="Trebuchet MS"/>
              </a:rPr>
              <a:t>gobierno.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Para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mejorar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rentabilidad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 </a:t>
            </a:r>
            <a:r>
              <a:rPr sz="1400" spc="-105" dirty="0">
                <a:latin typeface="Trebuchet MS"/>
                <a:cs typeface="Trebuchet MS"/>
              </a:rPr>
              <a:t>Emcali,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es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crucial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fortalecer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unidades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 </a:t>
            </a:r>
            <a:r>
              <a:rPr sz="1400" spc="-60" dirty="0">
                <a:latin typeface="Trebuchet MS"/>
                <a:cs typeface="Trebuchet MS"/>
              </a:rPr>
              <a:t>negocio </a:t>
            </a:r>
            <a:r>
              <a:rPr sz="1400" spc="-70" dirty="0">
                <a:latin typeface="Trebuchet MS"/>
                <a:cs typeface="Trebuchet MS"/>
              </a:rPr>
              <a:t>como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acueducto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alcantarillado, </a:t>
            </a:r>
            <a:r>
              <a:rPr sz="1400" spc="-70" dirty="0">
                <a:latin typeface="Trebuchet MS"/>
                <a:cs typeface="Trebuchet MS"/>
              </a:rPr>
              <a:t>reducir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pérdidas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agua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 </a:t>
            </a:r>
            <a:r>
              <a:rPr sz="1400" spc="-10" dirty="0">
                <a:latin typeface="Trebuchet MS"/>
                <a:cs typeface="Trebuchet MS"/>
              </a:rPr>
              <a:t>realizar </a:t>
            </a:r>
            <a:r>
              <a:rPr sz="1400" spc="-45" dirty="0">
                <a:latin typeface="Trebuchet MS"/>
                <a:cs typeface="Trebuchet MS"/>
              </a:rPr>
              <a:t>inversiones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infraestructuras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obsoletas.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</a:pPr>
            <a:r>
              <a:rPr sz="1400" spc="-85" dirty="0">
                <a:latin typeface="Trebuchet MS"/>
                <a:cs typeface="Trebuchet MS"/>
              </a:rPr>
              <a:t>Además,</a:t>
            </a:r>
            <a:r>
              <a:rPr sz="1400" spc="-55" dirty="0">
                <a:latin typeface="Trebuchet MS"/>
                <a:cs typeface="Trebuchet MS"/>
              </a:rPr>
              <a:t> la </a:t>
            </a:r>
            <a:r>
              <a:rPr sz="1400" spc="-50" dirty="0">
                <a:latin typeface="Trebuchet MS"/>
                <a:cs typeface="Trebuchet MS"/>
              </a:rPr>
              <a:t>expansión </a:t>
            </a:r>
            <a:r>
              <a:rPr sz="1400" spc="-60" dirty="0">
                <a:latin typeface="Trebuchet MS"/>
                <a:cs typeface="Trebuchet MS"/>
              </a:rPr>
              <a:t>hacia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nuevas viviendas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y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fortalecimiento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Planta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Tratamiento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Aguas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Residuales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son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aspectos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importantes </a:t>
            </a:r>
            <a:r>
              <a:rPr sz="1400" spc="-70" dirty="0">
                <a:latin typeface="Trebuchet MS"/>
                <a:cs typeface="Trebuchet MS"/>
              </a:rPr>
              <a:t>para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considerar.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0940">
              <a:lnSpc>
                <a:spcPct val="100000"/>
              </a:lnSpc>
              <a:spcBef>
                <a:spcPts val="100"/>
              </a:spcBef>
            </a:pPr>
            <a:r>
              <a:rPr spc="-180" dirty="0"/>
              <a:t>Recomendaciones</a:t>
            </a:r>
            <a:r>
              <a:rPr spc="-170" dirty="0"/>
              <a:t> </a:t>
            </a:r>
            <a:r>
              <a:rPr spc="-215" dirty="0"/>
              <a:t>Gerente</a:t>
            </a:r>
            <a:r>
              <a:rPr spc="-165" dirty="0"/>
              <a:t> </a:t>
            </a:r>
            <a:r>
              <a:rPr spc="-140" dirty="0"/>
              <a:t>General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38800" y="0"/>
            <a:ext cx="8605520" cy="2635250"/>
            <a:chOff x="538800" y="0"/>
            <a:chExt cx="8605520" cy="2635250"/>
          </a:xfrm>
        </p:grpSpPr>
        <p:sp>
          <p:nvSpPr>
            <p:cNvPr id="4" name="object 4"/>
            <p:cNvSpPr/>
            <p:nvPr/>
          </p:nvSpPr>
          <p:spPr>
            <a:xfrm>
              <a:off x="538800" y="1017725"/>
              <a:ext cx="8066405" cy="115570"/>
            </a:xfrm>
            <a:custGeom>
              <a:avLst/>
              <a:gdLst/>
              <a:ahLst/>
              <a:cxnLst/>
              <a:rect l="l" t="t" r="r" b="b"/>
              <a:pathLst>
                <a:path w="8066405" h="115569">
                  <a:moveTo>
                    <a:pt x="80663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8066399" y="0"/>
                  </a:lnTo>
                  <a:lnTo>
                    <a:pt x="80663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93849" y="0"/>
              <a:ext cx="650240" cy="2635250"/>
            </a:xfrm>
            <a:custGeom>
              <a:avLst/>
              <a:gdLst/>
              <a:ahLst/>
              <a:cxnLst/>
              <a:rect l="l" t="t" r="r" b="b"/>
              <a:pathLst>
                <a:path w="650240" h="2635250">
                  <a:moveTo>
                    <a:pt x="650150" y="2634814"/>
                  </a:moveTo>
                  <a:lnTo>
                    <a:pt x="583767" y="2583734"/>
                  </a:lnTo>
                  <a:lnTo>
                    <a:pt x="549130" y="2555353"/>
                  </a:lnTo>
                  <a:lnTo>
                    <a:pt x="516107" y="2527044"/>
                  </a:lnTo>
                  <a:lnTo>
                    <a:pt x="484662" y="2498800"/>
                  </a:lnTo>
                  <a:lnTo>
                    <a:pt x="454761" y="2470617"/>
                  </a:lnTo>
                  <a:lnTo>
                    <a:pt x="426368" y="2442488"/>
                  </a:lnTo>
                  <a:lnTo>
                    <a:pt x="399449" y="2414409"/>
                  </a:lnTo>
                  <a:lnTo>
                    <a:pt x="349892" y="2358377"/>
                  </a:lnTo>
                  <a:lnTo>
                    <a:pt x="305809" y="2302475"/>
                  </a:lnTo>
                  <a:lnTo>
                    <a:pt x="266921" y="2246662"/>
                  </a:lnTo>
                  <a:lnTo>
                    <a:pt x="232948" y="2190892"/>
                  </a:lnTo>
                  <a:lnTo>
                    <a:pt x="203609" y="2135121"/>
                  </a:lnTo>
                  <a:lnTo>
                    <a:pt x="178625" y="2079305"/>
                  </a:lnTo>
                  <a:lnTo>
                    <a:pt x="157716" y="2023401"/>
                  </a:lnTo>
                  <a:lnTo>
                    <a:pt x="140601" y="1967365"/>
                  </a:lnTo>
                  <a:lnTo>
                    <a:pt x="127001" y="1911152"/>
                  </a:lnTo>
                  <a:lnTo>
                    <a:pt x="116635" y="1854718"/>
                  </a:lnTo>
                  <a:lnTo>
                    <a:pt x="109225" y="1798020"/>
                  </a:lnTo>
                  <a:lnTo>
                    <a:pt x="104489" y="1741014"/>
                  </a:lnTo>
                  <a:lnTo>
                    <a:pt x="102147" y="1683655"/>
                  </a:lnTo>
                  <a:lnTo>
                    <a:pt x="101787" y="1654830"/>
                  </a:lnTo>
                  <a:lnTo>
                    <a:pt x="101921" y="1625900"/>
                  </a:lnTo>
                  <a:lnTo>
                    <a:pt x="103529" y="1567704"/>
                  </a:lnTo>
                  <a:lnTo>
                    <a:pt x="106692" y="1509024"/>
                  </a:lnTo>
                  <a:lnTo>
                    <a:pt x="111130" y="1449816"/>
                  </a:lnTo>
                  <a:lnTo>
                    <a:pt x="116563" y="1390035"/>
                  </a:lnTo>
                  <a:lnTo>
                    <a:pt x="122710" y="1329638"/>
                  </a:lnTo>
                  <a:lnTo>
                    <a:pt x="136030" y="1206819"/>
                  </a:lnTo>
                  <a:lnTo>
                    <a:pt x="139369" y="1175661"/>
                  </a:lnTo>
                  <a:lnTo>
                    <a:pt x="145814" y="1112760"/>
                  </a:lnTo>
                  <a:lnTo>
                    <a:pt x="151713" y="1049046"/>
                  </a:lnTo>
                  <a:lnTo>
                    <a:pt x="156788" y="984473"/>
                  </a:lnTo>
                  <a:lnTo>
                    <a:pt x="160757" y="918998"/>
                  </a:lnTo>
                  <a:lnTo>
                    <a:pt x="163342" y="852577"/>
                  </a:lnTo>
                  <a:lnTo>
                    <a:pt x="164261" y="785165"/>
                  </a:lnTo>
                  <a:lnTo>
                    <a:pt x="164009" y="751075"/>
                  </a:lnTo>
                  <a:lnTo>
                    <a:pt x="161906" y="682096"/>
                  </a:lnTo>
                  <a:lnTo>
                    <a:pt x="157438" y="612017"/>
                  </a:lnTo>
                  <a:lnTo>
                    <a:pt x="150325" y="540793"/>
                  </a:lnTo>
                  <a:lnTo>
                    <a:pt x="140287" y="468382"/>
                  </a:lnTo>
                  <a:lnTo>
                    <a:pt x="127044" y="394739"/>
                  </a:lnTo>
                  <a:lnTo>
                    <a:pt x="119133" y="357442"/>
                  </a:lnTo>
                  <a:lnTo>
                    <a:pt x="110316" y="319820"/>
                  </a:lnTo>
                  <a:lnTo>
                    <a:pt x="100558" y="281868"/>
                  </a:lnTo>
                  <a:lnTo>
                    <a:pt x="89824" y="243580"/>
                  </a:lnTo>
                  <a:lnTo>
                    <a:pt x="78078" y="204952"/>
                  </a:lnTo>
                  <a:lnTo>
                    <a:pt x="65286" y="165977"/>
                  </a:lnTo>
                  <a:lnTo>
                    <a:pt x="51413" y="126650"/>
                  </a:lnTo>
                  <a:lnTo>
                    <a:pt x="36424" y="86966"/>
                  </a:lnTo>
                  <a:lnTo>
                    <a:pt x="20283" y="46919"/>
                  </a:lnTo>
                  <a:lnTo>
                    <a:pt x="2957" y="6503"/>
                  </a:lnTo>
                  <a:lnTo>
                    <a:pt x="0" y="0"/>
                  </a:lnTo>
                  <a:lnTo>
                    <a:pt x="650150" y="0"/>
                  </a:lnTo>
                  <a:lnTo>
                    <a:pt x="650150" y="263481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57374" y="1320283"/>
            <a:ext cx="6661784" cy="3460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7955">
              <a:lnSpc>
                <a:spcPct val="114999"/>
              </a:lnSpc>
              <a:spcBef>
                <a:spcPts val="100"/>
              </a:spcBef>
            </a:pPr>
            <a:r>
              <a:rPr sz="1400" spc="-75" dirty="0">
                <a:latin typeface="Trebuchet MS"/>
                <a:cs typeface="Trebuchet MS"/>
              </a:rPr>
              <a:t>En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sector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energía,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Emcali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enfrenta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desafíos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normativos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limitan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su </a:t>
            </a:r>
            <a:r>
              <a:rPr sz="1400" spc="-75" dirty="0">
                <a:latin typeface="Trebuchet MS"/>
                <a:cs typeface="Trebuchet MS"/>
              </a:rPr>
              <a:t>participación.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Se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busca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avanzar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legislación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para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permitir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generación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través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de </a:t>
            </a:r>
            <a:r>
              <a:rPr sz="1400" spc="-60" dirty="0">
                <a:latin typeface="Trebuchet MS"/>
                <a:cs typeface="Trebuchet MS"/>
              </a:rPr>
              <a:t>fuentes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no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convencionales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reducir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dependencia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mercado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regulado.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En </a:t>
            </a:r>
            <a:r>
              <a:rPr sz="1400" spc="-75" dirty="0">
                <a:latin typeface="Trebuchet MS"/>
                <a:cs typeface="Trebuchet MS"/>
              </a:rPr>
              <a:t>telecomunicaciones,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destaca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 necesidad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comercializar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productos de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10" dirty="0">
                <a:latin typeface="Trebuchet MS"/>
                <a:cs typeface="Trebuchet MS"/>
              </a:rPr>
              <a:t>Telco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para </a:t>
            </a:r>
            <a:r>
              <a:rPr sz="1400" spc="-55" dirty="0">
                <a:latin typeface="Trebuchet MS"/>
                <a:cs typeface="Trebuchet MS"/>
              </a:rPr>
              <a:t>asegurar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ingresos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reducir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pérdidas.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Se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menciona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inversión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14" dirty="0">
                <a:latin typeface="Trebuchet MS"/>
                <a:cs typeface="Trebuchet MS"/>
              </a:rPr>
              <a:t>120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mil </a:t>
            </a:r>
            <a:r>
              <a:rPr sz="1400" spc="-50" dirty="0">
                <a:latin typeface="Trebuchet MS"/>
                <a:cs typeface="Trebuchet MS"/>
              </a:rPr>
              <a:t>millones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para </a:t>
            </a:r>
            <a:r>
              <a:rPr sz="1400" spc="-60" dirty="0">
                <a:latin typeface="Trebuchet MS"/>
                <a:cs typeface="Trebuchet MS"/>
              </a:rPr>
              <a:t>ampliar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cobertura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fibra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óptica.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5"/>
              </a:spcBef>
            </a:pP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</a:pPr>
            <a:r>
              <a:rPr sz="1400" spc="-30" dirty="0">
                <a:latin typeface="Trebuchet MS"/>
                <a:cs typeface="Trebuchet MS"/>
              </a:rPr>
              <a:t>Se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propone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ajuste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planta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cargos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corporativo</a:t>
            </a:r>
            <a:r>
              <a:rPr sz="1400" spc="-70" dirty="0">
                <a:latin typeface="Trebuchet MS"/>
                <a:cs typeface="Trebuchet MS"/>
              </a:rPr>
              <a:t> para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equilibrar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costos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 </a:t>
            </a:r>
            <a:r>
              <a:rPr sz="1400" spc="-30" dirty="0">
                <a:latin typeface="Trebuchet MS"/>
                <a:cs typeface="Trebuchet MS"/>
              </a:rPr>
              <a:t>gastos. Se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aborda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iniciativa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SAG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para</a:t>
            </a:r>
            <a:r>
              <a:rPr sz="1400" spc="-65" dirty="0">
                <a:latin typeface="Trebuchet MS"/>
                <a:cs typeface="Trebuchet MS"/>
              </a:rPr>
              <a:t> sistematizar</a:t>
            </a:r>
            <a:r>
              <a:rPr sz="1400" spc="-60" dirty="0">
                <a:latin typeface="Trebuchet MS"/>
                <a:cs typeface="Trebuchet MS"/>
              </a:rPr>
              <a:t> información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reducir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carga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laboral.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Se </a:t>
            </a:r>
            <a:r>
              <a:rPr sz="1400" spc="-60" dirty="0">
                <a:latin typeface="Trebuchet MS"/>
                <a:cs typeface="Trebuchet MS"/>
              </a:rPr>
              <a:t>destaca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oportunidad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atender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necesidades</a:t>
            </a:r>
            <a:r>
              <a:rPr sz="1400" spc="-60" dirty="0">
                <a:latin typeface="Trebuchet MS"/>
                <a:cs typeface="Trebuchet MS"/>
              </a:rPr>
              <a:t> tecnológicas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60" dirty="0">
                <a:latin typeface="Trebuchet MS"/>
                <a:cs typeface="Trebuchet MS"/>
              </a:rPr>
              <a:t> Distrito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generar </a:t>
            </a:r>
            <a:r>
              <a:rPr sz="1400" spc="-40" dirty="0">
                <a:latin typeface="Trebuchet MS"/>
                <a:cs typeface="Trebuchet MS"/>
              </a:rPr>
              <a:t>ingresos</a:t>
            </a:r>
            <a:r>
              <a:rPr sz="1400" spc="-65" dirty="0">
                <a:latin typeface="Trebuchet MS"/>
                <a:cs typeface="Trebuchet MS"/>
              </a:rPr>
              <a:t> adicionales. </a:t>
            </a:r>
            <a:r>
              <a:rPr sz="1400" spc="-30" dirty="0">
                <a:latin typeface="Trebuchet MS"/>
                <a:cs typeface="Trebuchet MS"/>
              </a:rPr>
              <a:t>Se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propone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reforma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gerencia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comercial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5" dirty="0">
                <a:latin typeface="Trebuchet MS"/>
                <a:cs typeface="Trebuchet MS"/>
              </a:rPr>
              <a:t> atención </a:t>
            </a:r>
            <a:r>
              <a:rPr sz="1400" spc="-60" dirty="0">
                <a:latin typeface="Trebuchet MS"/>
                <a:cs typeface="Trebuchet MS"/>
              </a:rPr>
              <a:t>al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cliente </a:t>
            </a:r>
            <a:r>
              <a:rPr sz="1400" spc="-70" dirty="0">
                <a:latin typeface="Trebuchet MS"/>
                <a:cs typeface="Trebuchet MS"/>
              </a:rPr>
              <a:t>para </a:t>
            </a:r>
            <a:r>
              <a:rPr sz="1400" spc="-80" dirty="0">
                <a:latin typeface="Trebuchet MS"/>
                <a:cs typeface="Trebuchet MS"/>
              </a:rPr>
              <a:t>fortalecer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ventas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independientes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5" dirty="0">
                <a:latin typeface="Trebuchet MS"/>
                <a:cs typeface="Trebuchet MS"/>
              </a:rPr>
              <a:t> cada </a:t>
            </a:r>
            <a:r>
              <a:rPr sz="1400" spc="-40" dirty="0">
                <a:latin typeface="Trebuchet MS"/>
                <a:cs typeface="Trebuchet MS"/>
              </a:rPr>
              <a:t>unidad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negocios. </a:t>
            </a:r>
            <a:r>
              <a:rPr sz="1400" spc="-90" dirty="0">
                <a:latin typeface="Trebuchet MS"/>
                <a:cs typeface="Trebuchet MS"/>
              </a:rPr>
              <a:t>Para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mejorar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la </a:t>
            </a:r>
            <a:r>
              <a:rPr sz="1400" spc="-75" dirty="0">
                <a:latin typeface="Trebuchet MS"/>
                <a:cs typeface="Trebuchet MS"/>
              </a:rPr>
              <a:t>rentabilidad,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enfatiza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importancia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</a:t>
            </a:r>
            <a:r>
              <a:rPr sz="1400" spc="-65" dirty="0">
                <a:latin typeface="Trebuchet MS"/>
                <a:cs typeface="Trebuchet MS"/>
              </a:rPr>
              <a:t> control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más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preciso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costos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insumos,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así </a:t>
            </a:r>
            <a:r>
              <a:rPr sz="1400" spc="-70" dirty="0">
                <a:latin typeface="Trebuchet MS"/>
                <a:cs typeface="Trebuchet MS"/>
              </a:rPr>
              <a:t>como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reforma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gestión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adquisiciones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contrataciones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públicas.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01775" y="0"/>
              <a:ext cx="4042224" cy="51434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01775" y="0"/>
              <a:ext cx="4042410" cy="5143500"/>
            </a:xfrm>
            <a:custGeom>
              <a:avLst/>
              <a:gdLst/>
              <a:ahLst/>
              <a:cxnLst/>
              <a:rect l="l" t="t" r="r" b="b"/>
              <a:pathLst>
                <a:path w="4042410" h="5143500">
                  <a:moveTo>
                    <a:pt x="0" y="5143499"/>
                  </a:moveTo>
                  <a:lnTo>
                    <a:pt x="0" y="0"/>
                  </a:lnTo>
                  <a:lnTo>
                    <a:pt x="4042224" y="0"/>
                  </a:lnTo>
                  <a:lnTo>
                    <a:pt x="4042224" y="5143499"/>
                  </a:lnTo>
                  <a:lnTo>
                    <a:pt x="0" y="5143499"/>
                  </a:lnTo>
                  <a:close/>
                </a:path>
              </a:pathLst>
            </a:custGeom>
            <a:solidFill>
              <a:srgbClr val="F1C131">
                <a:alpha val="618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99"/>
              <a:ext cx="6689725" cy="5143500"/>
            </a:xfrm>
            <a:custGeom>
              <a:avLst/>
              <a:gdLst/>
              <a:ahLst/>
              <a:cxnLst/>
              <a:rect l="l" t="t" r="r" b="b"/>
              <a:pathLst>
                <a:path w="6689725" h="5143500">
                  <a:moveTo>
                    <a:pt x="5429333" y="5142899"/>
                  </a:moveTo>
                  <a:lnTo>
                    <a:pt x="0" y="5142899"/>
                  </a:lnTo>
                  <a:lnTo>
                    <a:pt x="0" y="0"/>
                  </a:lnTo>
                  <a:lnTo>
                    <a:pt x="6326705" y="0"/>
                  </a:lnTo>
                  <a:lnTo>
                    <a:pt x="6350351" y="52123"/>
                  </a:lnTo>
                  <a:lnTo>
                    <a:pt x="6373103" y="103542"/>
                  </a:lnTo>
                  <a:lnTo>
                    <a:pt x="6394969" y="154266"/>
                  </a:lnTo>
                  <a:lnTo>
                    <a:pt x="6415962" y="204306"/>
                  </a:lnTo>
                  <a:lnTo>
                    <a:pt x="6436089" y="253670"/>
                  </a:lnTo>
                  <a:lnTo>
                    <a:pt x="6455362" y="302369"/>
                  </a:lnTo>
                  <a:lnTo>
                    <a:pt x="6473791" y="350412"/>
                  </a:lnTo>
                  <a:lnTo>
                    <a:pt x="6491385" y="397810"/>
                  </a:lnTo>
                  <a:lnTo>
                    <a:pt x="6508156" y="444571"/>
                  </a:lnTo>
                  <a:lnTo>
                    <a:pt x="6524112" y="490705"/>
                  </a:lnTo>
                  <a:lnTo>
                    <a:pt x="6539264" y="536223"/>
                  </a:lnTo>
                  <a:lnTo>
                    <a:pt x="6553622" y="581133"/>
                  </a:lnTo>
                  <a:lnTo>
                    <a:pt x="6567196" y="625446"/>
                  </a:lnTo>
                  <a:lnTo>
                    <a:pt x="6579996" y="669171"/>
                  </a:lnTo>
                  <a:lnTo>
                    <a:pt x="6592033" y="712319"/>
                  </a:lnTo>
                  <a:lnTo>
                    <a:pt x="6603316" y="754898"/>
                  </a:lnTo>
                  <a:lnTo>
                    <a:pt x="6613855" y="796918"/>
                  </a:lnTo>
                  <a:lnTo>
                    <a:pt x="6623661" y="838390"/>
                  </a:lnTo>
                  <a:lnTo>
                    <a:pt x="6632744" y="879322"/>
                  </a:lnTo>
                  <a:lnTo>
                    <a:pt x="6641113" y="919725"/>
                  </a:lnTo>
                  <a:lnTo>
                    <a:pt x="6648779" y="959609"/>
                  </a:lnTo>
                  <a:lnTo>
                    <a:pt x="6655751" y="998982"/>
                  </a:lnTo>
                  <a:lnTo>
                    <a:pt x="6662041" y="1037855"/>
                  </a:lnTo>
                  <a:lnTo>
                    <a:pt x="6667658" y="1076238"/>
                  </a:lnTo>
                  <a:lnTo>
                    <a:pt x="6672611" y="1114139"/>
                  </a:lnTo>
                  <a:lnTo>
                    <a:pt x="6680570" y="1188539"/>
                  </a:lnTo>
                  <a:lnTo>
                    <a:pt x="6685998" y="1261132"/>
                  </a:lnTo>
                  <a:lnTo>
                    <a:pt x="6688976" y="1331995"/>
                  </a:lnTo>
                  <a:lnTo>
                    <a:pt x="6689585" y="1401207"/>
                  </a:lnTo>
                  <a:lnTo>
                    <a:pt x="6689026" y="1435218"/>
                  </a:lnTo>
                  <a:lnTo>
                    <a:pt x="6686232" y="1502099"/>
                  </a:lnTo>
                  <a:lnTo>
                    <a:pt x="6681270" y="1567523"/>
                  </a:lnTo>
                  <a:lnTo>
                    <a:pt x="6674220" y="1631567"/>
                  </a:lnTo>
                  <a:lnTo>
                    <a:pt x="6665165" y="1694310"/>
                  </a:lnTo>
                  <a:lnTo>
                    <a:pt x="6654183" y="1755828"/>
                  </a:lnTo>
                  <a:lnTo>
                    <a:pt x="6641356" y="1816200"/>
                  </a:lnTo>
                  <a:lnTo>
                    <a:pt x="6626764" y="1875504"/>
                  </a:lnTo>
                  <a:lnTo>
                    <a:pt x="6610489" y="1933817"/>
                  </a:lnTo>
                  <a:lnTo>
                    <a:pt x="6592610" y="1991217"/>
                  </a:lnTo>
                  <a:lnTo>
                    <a:pt x="6573209" y="2047781"/>
                  </a:lnTo>
                  <a:lnTo>
                    <a:pt x="6552365" y="2103587"/>
                  </a:lnTo>
                  <a:lnTo>
                    <a:pt x="6530160" y="2158714"/>
                  </a:lnTo>
                  <a:lnTo>
                    <a:pt x="6506675" y="2213238"/>
                  </a:lnTo>
                  <a:lnTo>
                    <a:pt x="6481989" y="2267238"/>
                  </a:lnTo>
                  <a:lnTo>
                    <a:pt x="6456184" y="2320791"/>
                  </a:lnTo>
                  <a:lnTo>
                    <a:pt x="6429340" y="2373975"/>
                  </a:lnTo>
                  <a:lnTo>
                    <a:pt x="6401538" y="2426867"/>
                  </a:lnTo>
                  <a:lnTo>
                    <a:pt x="6372859" y="2479545"/>
                  </a:lnTo>
                  <a:lnTo>
                    <a:pt x="6343383" y="2532088"/>
                  </a:lnTo>
                  <a:lnTo>
                    <a:pt x="6313190" y="2584572"/>
                  </a:lnTo>
                  <a:lnTo>
                    <a:pt x="6282362" y="2637076"/>
                  </a:lnTo>
                  <a:lnTo>
                    <a:pt x="6235105" y="2716038"/>
                  </a:lnTo>
                  <a:lnTo>
                    <a:pt x="6088565" y="2956858"/>
                  </a:lnTo>
                  <a:lnTo>
                    <a:pt x="6055546" y="3011674"/>
                  </a:lnTo>
                  <a:lnTo>
                    <a:pt x="6022537" y="3067131"/>
                  </a:lnTo>
                  <a:lnTo>
                    <a:pt x="5989618" y="3123307"/>
                  </a:lnTo>
                  <a:lnTo>
                    <a:pt x="5956871" y="3180279"/>
                  </a:lnTo>
                  <a:lnTo>
                    <a:pt x="5924374" y="3238125"/>
                  </a:lnTo>
                  <a:lnTo>
                    <a:pt x="5892210" y="3296924"/>
                  </a:lnTo>
                  <a:lnTo>
                    <a:pt x="5860459" y="3356752"/>
                  </a:lnTo>
                  <a:lnTo>
                    <a:pt x="5829202" y="3417688"/>
                  </a:lnTo>
                  <a:lnTo>
                    <a:pt x="5798518" y="3479809"/>
                  </a:lnTo>
                  <a:lnTo>
                    <a:pt x="5768490" y="3543192"/>
                  </a:lnTo>
                  <a:lnTo>
                    <a:pt x="5739196" y="3607916"/>
                  </a:lnTo>
                  <a:lnTo>
                    <a:pt x="5710719" y="3674059"/>
                  </a:lnTo>
                  <a:lnTo>
                    <a:pt x="5683139" y="3741697"/>
                  </a:lnTo>
                  <a:lnTo>
                    <a:pt x="5656536" y="3810910"/>
                  </a:lnTo>
                  <a:lnTo>
                    <a:pt x="5630991" y="3881773"/>
                  </a:lnTo>
                  <a:lnTo>
                    <a:pt x="5618641" y="3917849"/>
                  </a:lnTo>
                  <a:lnTo>
                    <a:pt x="5606585" y="3954366"/>
                  </a:lnTo>
                  <a:lnTo>
                    <a:pt x="5594834" y="3991335"/>
                  </a:lnTo>
                  <a:lnTo>
                    <a:pt x="5583398" y="4028765"/>
                  </a:lnTo>
                  <a:lnTo>
                    <a:pt x="5572287" y="4066667"/>
                  </a:lnTo>
                  <a:lnTo>
                    <a:pt x="5561511" y="4105050"/>
                  </a:lnTo>
                  <a:lnTo>
                    <a:pt x="5551081" y="4143923"/>
                  </a:lnTo>
                  <a:lnTo>
                    <a:pt x="5541005" y="4183296"/>
                  </a:lnTo>
                  <a:lnTo>
                    <a:pt x="5531295" y="4223179"/>
                  </a:lnTo>
                  <a:lnTo>
                    <a:pt x="5521960" y="4263582"/>
                  </a:lnTo>
                  <a:lnTo>
                    <a:pt x="5513011" y="4304515"/>
                  </a:lnTo>
                  <a:lnTo>
                    <a:pt x="5504457" y="4345986"/>
                  </a:lnTo>
                  <a:lnTo>
                    <a:pt x="5496309" y="4388007"/>
                  </a:lnTo>
                  <a:lnTo>
                    <a:pt x="5488577" y="4430586"/>
                  </a:lnTo>
                  <a:lnTo>
                    <a:pt x="5481270" y="4473733"/>
                  </a:lnTo>
                  <a:lnTo>
                    <a:pt x="5474399" y="4517459"/>
                  </a:lnTo>
                  <a:lnTo>
                    <a:pt x="5467975" y="4561772"/>
                  </a:lnTo>
                  <a:lnTo>
                    <a:pt x="5462006" y="4606682"/>
                  </a:lnTo>
                  <a:lnTo>
                    <a:pt x="5456503" y="4652200"/>
                  </a:lnTo>
                  <a:lnTo>
                    <a:pt x="5451477" y="4698334"/>
                  </a:lnTo>
                  <a:lnTo>
                    <a:pt x="5446937" y="4745095"/>
                  </a:lnTo>
                  <a:lnTo>
                    <a:pt x="5442893" y="4792492"/>
                  </a:lnTo>
                  <a:lnTo>
                    <a:pt x="5439356" y="4840536"/>
                  </a:lnTo>
                  <a:lnTo>
                    <a:pt x="5436335" y="4889235"/>
                  </a:lnTo>
                  <a:lnTo>
                    <a:pt x="5433841" y="4938599"/>
                  </a:lnTo>
                  <a:lnTo>
                    <a:pt x="5431884" y="4988639"/>
                  </a:lnTo>
                  <a:lnTo>
                    <a:pt x="5430473" y="5039363"/>
                  </a:lnTo>
                  <a:lnTo>
                    <a:pt x="5429620" y="5090782"/>
                  </a:lnTo>
                  <a:lnTo>
                    <a:pt x="5429333" y="514289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4465">
              <a:lnSpc>
                <a:spcPct val="100000"/>
              </a:lnSpc>
              <a:spcBef>
                <a:spcPts val="100"/>
              </a:spcBef>
            </a:pPr>
            <a:r>
              <a:rPr spc="-180" dirty="0"/>
              <a:t>Recomendaciones</a:t>
            </a:r>
            <a:r>
              <a:rPr spc="-170" dirty="0"/>
              <a:t> </a:t>
            </a:r>
            <a:r>
              <a:rPr spc="-215" dirty="0"/>
              <a:t>Gerente</a:t>
            </a:r>
            <a:r>
              <a:rPr spc="-165" dirty="0"/>
              <a:t> </a:t>
            </a:r>
            <a:r>
              <a:rPr spc="-140" dirty="0"/>
              <a:t>General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6701790" cy="1772285"/>
            <a:chOff x="0" y="0"/>
            <a:chExt cx="6701790" cy="1772285"/>
          </a:xfrm>
        </p:grpSpPr>
        <p:sp>
          <p:nvSpPr>
            <p:cNvPr id="8" name="object 8"/>
            <p:cNvSpPr/>
            <p:nvPr/>
          </p:nvSpPr>
          <p:spPr>
            <a:xfrm>
              <a:off x="430650" y="1017725"/>
              <a:ext cx="6270625" cy="115570"/>
            </a:xfrm>
            <a:custGeom>
              <a:avLst/>
              <a:gdLst/>
              <a:ahLst/>
              <a:cxnLst/>
              <a:rect l="l" t="t" r="r" b="b"/>
              <a:pathLst>
                <a:path w="6270625" h="115569">
                  <a:moveTo>
                    <a:pt x="6270599" y="115199"/>
                  </a:moveTo>
                  <a:lnTo>
                    <a:pt x="0" y="115199"/>
                  </a:lnTo>
                  <a:lnTo>
                    <a:pt x="0" y="0"/>
                  </a:lnTo>
                  <a:lnTo>
                    <a:pt x="6270599" y="0"/>
                  </a:lnTo>
                  <a:lnTo>
                    <a:pt x="6270599" y="115199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0"/>
              <a:ext cx="4789805" cy="1772285"/>
            </a:xfrm>
            <a:custGeom>
              <a:avLst/>
              <a:gdLst/>
              <a:ahLst/>
              <a:cxnLst/>
              <a:rect l="l" t="t" r="r" b="b"/>
              <a:pathLst>
                <a:path w="4789805" h="1772285">
                  <a:moveTo>
                    <a:pt x="1289329" y="0"/>
                  </a:moveTo>
                  <a:lnTo>
                    <a:pt x="0" y="0"/>
                  </a:lnTo>
                  <a:lnTo>
                    <a:pt x="0" y="1020597"/>
                  </a:lnTo>
                  <a:lnTo>
                    <a:pt x="40982" y="1006449"/>
                  </a:lnTo>
                  <a:lnTo>
                    <a:pt x="108077" y="979271"/>
                  </a:lnTo>
                  <a:lnTo>
                    <a:pt x="170078" y="949261"/>
                  </a:lnTo>
                  <a:lnTo>
                    <a:pt x="227507" y="916622"/>
                  </a:lnTo>
                  <a:lnTo>
                    <a:pt x="280962" y="881519"/>
                  </a:lnTo>
                  <a:lnTo>
                    <a:pt x="330974" y="844156"/>
                  </a:lnTo>
                  <a:lnTo>
                    <a:pt x="378117" y="804735"/>
                  </a:lnTo>
                  <a:lnTo>
                    <a:pt x="422935" y="763435"/>
                  </a:lnTo>
                  <a:lnTo>
                    <a:pt x="466001" y="720445"/>
                  </a:lnTo>
                  <a:lnTo>
                    <a:pt x="507860" y="675970"/>
                  </a:lnTo>
                  <a:lnTo>
                    <a:pt x="549071" y="630199"/>
                  </a:lnTo>
                  <a:lnTo>
                    <a:pt x="652970" y="511352"/>
                  </a:lnTo>
                  <a:lnTo>
                    <a:pt x="674446" y="487019"/>
                  </a:lnTo>
                  <a:lnTo>
                    <a:pt x="718680" y="437984"/>
                  </a:lnTo>
                  <a:lnTo>
                    <a:pt x="765048" y="388607"/>
                  </a:lnTo>
                  <a:lnTo>
                    <a:pt x="814133" y="339077"/>
                  </a:lnTo>
                  <a:lnTo>
                    <a:pt x="866470" y="289598"/>
                  </a:lnTo>
                  <a:lnTo>
                    <a:pt x="922642" y="240360"/>
                  </a:lnTo>
                  <a:lnTo>
                    <a:pt x="952334" y="215887"/>
                  </a:lnTo>
                  <a:lnTo>
                    <a:pt x="983183" y="191554"/>
                  </a:lnTo>
                  <a:lnTo>
                    <a:pt x="1015276" y="167373"/>
                  </a:lnTo>
                  <a:lnTo>
                    <a:pt x="1048664" y="143370"/>
                  </a:lnTo>
                  <a:lnTo>
                    <a:pt x="1083437" y="119570"/>
                  </a:lnTo>
                  <a:lnTo>
                    <a:pt x="1119644" y="95999"/>
                  </a:lnTo>
                  <a:lnTo>
                    <a:pt x="1157363" y="72682"/>
                  </a:lnTo>
                  <a:lnTo>
                    <a:pt x="1196682" y="49631"/>
                  </a:lnTo>
                  <a:lnTo>
                    <a:pt x="1237640" y="26885"/>
                  </a:lnTo>
                  <a:lnTo>
                    <a:pt x="1280325" y="4470"/>
                  </a:lnTo>
                  <a:lnTo>
                    <a:pt x="1289329" y="0"/>
                  </a:lnTo>
                  <a:close/>
                </a:path>
                <a:path w="4789805" h="1772285">
                  <a:moveTo>
                    <a:pt x="4789195" y="1342263"/>
                  </a:moveTo>
                  <a:lnTo>
                    <a:pt x="4774755" y="1294599"/>
                  </a:lnTo>
                  <a:lnTo>
                    <a:pt x="4736160" y="1262900"/>
                  </a:lnTo>
                  <a:lnTo>
                    <a:pt x="4703292" y="1256360"/>
                  </a:lnTo>
                  <a:lnTo>
                    <a:pt x="832891" y="1256360"/>
                  </a:lnTo>
                  <a:lnTo>
                    <a:pt x="799452" y="1263103"/>
                  </a:lnTo>
                  <a:lnTo>
                    <a:pt x="772160" y="1281518"/>
                  </a:lnTo>
                  <a:lnTo>
                    <a:pt x="753745" y="1308823"/>
                  </a:lnTo>
                  <a:lnTo>
                    <a:pt x="746988" y="1342263"/>
                  </a:lnTo>
                  <a:lnTo>
                    <a:pt x="746988" y="1685848"/>
                  </a:lnTo>
                  <a:lnTo>
                    <a:pt x="753745" y="1719287"/>
                  </a:lnTo>
                  <a:lnTo>
                    <a:pt x="772160" y="1746592"/>
                  </a:lnTo>
                  <a:lnTo>
                    <a:pt x="799452" y="1765007"/>
                  </a:lnTo>
                  <a:lnTo>
                    <a:pt x="832891" y="1771751"/>
                  </a:lnTo>
                  <a:lnTo>
                    <a:pt x="4703292" y="1771751"/>
                  </a:lnTo>
                  <a:lnTo>
                    <a:pt x="4736731" y="1765007"/>
                  </a:lnTo>
                  <a:lnTo>
                    <a:pt x="4764036" y="1746592"/>
                  </a:lnTo>
                  <a:lnTo>
                    <a:pt x="4782439" y="1719287"/>
                  </a:lnTo>
                  <a:lnTo>
                    <a:pt x="4789195" y="1685848"/>
                  </a:lnTo>
                  <a:lnTo>
                    <a:pt x="4789195" y="134226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45184" y="1369397"/>
            <a:ext cx="12331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14" dirty="0">
                <a:solidFill>
                  <a:srgbClr val="FFFFFF"/>
                </a:solidFill>
                <a:latin typeface="Trebuchet MS"/>
                <a:cs typeface="Trebuchet MS"/>
              </a:rPr>
              <a:t>Cartera </a:t>
            </a:r>
            <a:r>
              <a:rPr sz="1600" b="1" spc="-95" dirty="0">
                <a:solidFill>
                  <a:srgbClr val="FFFFFF"/>
                </a:solidFill>
                <a:latin typeface="Trebuchet MS"/>
                <a:cs typeface="Trebuchet MS"/>
              </a:rPr>
              <a:t>EmcaIi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4850" y="1846174"/>
            <a:ext cx="4126865" cy="3000375"/>
          </a:xfrm>
          <a:custGeom>
            <a:avLst/>
            <a:gdLst/>
            <a:ahLst/>
            <a:cxnLst/>
            <a:rect l="l" t="t" r="r" b="b"/>
            <a:pathLst>
              <a:path w="4126865" h="3000375">
                <a:moveTo>
                  <a:pt x="3995386" y="3000299"/>
                </a:moveTo>
                <a:lnTo>
                  <a:pt x="131113" y="3000299"/>
                </a:lnTo>
                <a:lnTo>
                  <a:pt x="80077" y="2989996"/>
                </a:lnTo>
                <a:lnTo>
                  <a:pt x="38402" y="2961897"/>
                </a:lnTo>
                <a:lnTo>
                  <a:pt x="10303" y="2920221"/>
                </a:lnTo>
                <a:lnTo>
                  <a:pt x="0" y="2869186"/>
                </a:lnTo>
                <a:lnTo>
                  <a:pt x="0" y="131112"/>
                </a:lnTo>
                <a:lnTo>
                  <a:pt x="10303" y="80077"/>
                </a:lnTo>
                <a:lnTo>
                  <a:pt x="38402" y="38402"/>
                </a:lnTo>
                <a:lnTo>
                  <a:pt x="80077" y="10303"/>
                </a:lnTo>
                <a:lnTo>
                  <a:pt x="131113" y="0"/>
                </a:lnTo>
                <a:lnTo>
                  <a:pt x="3995386" y="0"/>
                </a:lnTo>
                <a:lnTo>
                  <a:pt x="4045561" y="9980"/>
                </a:lnTo>
                <a:lnTo>
                  <a:pt x="4088097" y="38402"/>
                </a:lnTo>
                <a:lnTo>
                  <a:pt x="4116519" y="80938"/>
                </a:lnTo>
                <a:lnTo>
                  <a:pt x="4126499" y="131112"/>
                </a:lnTo>
                <a:lnTo>
                  <a:pt x="4126499" y="2869186"/>
                </a:lnTo>
                <a:lnTo>
                  <a:pt x="4116196" y="2920221"/>
                </a:lnTo>
                <a:lnTo>
                  <a:pt x="4088097" y="2961897"/>
                </a:lnTo>
                <a:lnTo>
                  <a:pt x="4046421" y="2989996"/>
                </a:lnTo>
                <a:lnTo>
                  <a:pt x="3995386" y="30002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16276" y="2026858"/>
            <a:ext cx="3782060" cy="262382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15240">
              <a:lnSpc>
                <a:spcPct val="101000"/>
              </a:lnSpc>
              <a:spcBef>
                <a:spcPts val="85"/>
              </a:spcBef>
            </a:pPr>
            <a:r>
              <a:rPr sz="1300" spc="-40" dirty="0">
                <a:latin typeface="Trebuchet MS"/>
                <a:cs typeface="Trebuchet MS"/>
              </a:rPr>
              <a:t>Es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necesario</a:t>
            </a:r>
            <a:r>
              <a:rPr sz="1300" spc="-60" dirty="0">
                <a:latin typeface="Trebuchet MS"/>
                <a:cs typeface="Trebuchet MS"/>
              </a:rPr>
              <a:t> revisar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cobro </a:t>
            </a:r>
            <a:r>
              <a:rPr sz="1300" spc="-40" dirty="0">
                <a:latin typeface="Trebuchet MS"/>
                <a:cs typeface="Trebuchet MS"/>
              </a:rPr>
              <a:t>persuasivo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55" dirty="0">
                <a:latin typeface="Trebuchet MS"/>
                <a:cs typeface="Trebuchet MS"/>
              </a:rPr>
              <a:t> abordar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las </a:t>
            </a:r>
            <a:r>
              <a:rPr sz="1300" spc="-50" dirty="0">
                <a:latin typeface="Trebuchet MS"/>
                <a:cs typeface="Trebuchet MS"/>
              </a:rPr>
              <a:t>pérdidas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no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80" dirty="0">
                <a:latin typeface="Trebuchet MS"/>
                <a:cs typeface="Trebuchet MS"/>
              </a:rPr>
              <a:t>técnicas.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80" dirty="0">
                <a:latin typeface="Trebuchet MS"/>
                <a:cs typeface="Trebuchet MS"/>
              </a:rPr>
              <a:t>El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alcalde</a:t>
            </a:r>
            <a:r>
              <a:rPr sz="1300" spc="-65" dirty="0">
                <a:latin typeface="Trebuchet MS"/>
                <a:cs typeface="Trebuchet MS"/>
              </a:rPr>
              <a:t> y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gobierno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nacional </a:t>
            </a:r>
            <a:r>
              <a:rPr sz="1300" spc="-70" dirty="0">
                <a:latin typeface="Trebuchet MS"/>
                <a:cs typeface="Trebuchet MS"/>
              </a:rPr>
              <a:t>enfrentan</a:t>
            </a:r>
            <a:r>
              <a:rPr sz="1300" spc="-65" dirty="0">
                <a:latin typeface="Trebuchet MS"/>
                <a:cs typeface="Trebuchet MS"/>
              </a:rPr>
              <a:t> el </a:t>
            </a:r>
            <a:r>
              <a:rPr sz="1300" spc="-35" dirty="0">
                <a:latin typeface="Trebuchet MS"/>
                <a:cs typeface="Trebuchet MS"/>
              </a:rPr>
              <a:t>desafío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deuda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100" dirty="0">
                <a:latin typeface="Trebuchet MS"/>
                <a:cs typeface="Trebuchet MS"/>
              </a:rPr>
              <a:t>Emcali,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habiéndo </a:t>
            </a:r>
            <a:r>
              <a:rPr sz="1300" spc="-55" dirty="0">
                <a:latin typeface="Trebuchet MS"/>
                <a:cs typeface="Trebuchet MS"/>
              </a:rPr>
              <a:t>pagado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800</a:t>
            </a:r>
            <a:r>
              <a:rPr sz="1300" spc="-65" dirty="0">
                <a:latin typeface="Trebuchet MS"/>
                <a:cs typeface="Trebuchet MS"/>
              </a:rPr>
              <a:t> mil </a:t>
            </a:r>
            <a:r>
              <a:rPr sz="1300" spc="-50" dirty="0">
                <a:latin typeface="Trebuchet MS"/>
                <a:cs typeface="Trebuchet MS"/>
              </a:rPr>
              <a:t>millones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pesos,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pero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busca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una </a:t>
            </a:r>
            <a:r>
              <a:rPr sz="1300" spc="-60" dirty="0">
                <a:latin typeface="Trebuchet MS"/>
                <a:cs typeface="Trebuchet MS"/>
              </a:rPr>
              <a:t>renegociación </a:t>
            </a:r>
            <a:r>
              <a:rPr sz="1300" spc="-70" dirty="0">
                <a:latin typeface="Trebuchet MS"/>
                <a:cs typeface="Trebuchet MS"/>
              </a:rPr>
              <a:t>para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oxigenar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 </a:t>
            </a:r>
            <a:r>
              <a:rPr sz="1300" spc="-80" dirty="0">
                <a:latin typeface="Trebuchet MS"/>
                <a:cs typeface="Trebuchet MS"/>
              </a:rPr>
              <a:t>empresa.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30" dirty="0">
                <a:latin typeface="Trebuchet MS"/>
                <a:cs typeface="Trebuchet MS"/>
              </a:rPr>
              <a:t>Se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propone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un </a:t>
            </a:r>
            <a:r>
              <a:rPr sz="1300" spc="-50" dirty="0">
                <a:latin typeface="Trebuchet MS"/>
                <a:cs typeface="Trebuchet MS"/>
              </a:rPr>
              <a:t>plan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inversiones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robusto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fortalecimiento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de </a:t>
            </a:r>
            <a:r>
              <a:rPr sz="1300" spc="-65" dirty="0">
                <a:latin typeface="Trebuchet MS"/>
                <a:cs typeface="Trebuchet MS"/>
              </a:rPr>
              <a:t>infraestructura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60" dirty="0">
                <a:latin typeface="Trebuchet MS"/>
                <a:cs typeface="Trebuchet MS"/>
              </a:rPr>
              <a:t> planta</a:t>
            </a:r>
            <a:r>
              <a:rPr sz="1300" spc="-55" dirty="0">
                <a:latin typeface="Trebuchet MS"/>
                <a:cs typeface="Trebuchet MS"/>
              </a:rPr>
              <a:t> 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cargos.</a:t>
            </a:r>
            <a:endParaRPr sz="1300">
              <a:latin typeface="Trebuchet MS"/>
              <a:cs typeface="Trebuchet MS"/>
            </a:endParaRPr>
          </a:p>
          <a:p>
            <a:pPr marL="12700" marR="5080">
              <a:lnSpc>
                <a:spcPct val="101000"/>
              </a:lnSpc>
            </a:pPr>
            <a:r>
              <a:rPr sz="1300" spc="-80" dirty="0">
                <a:latin typeface="Trebuchet MS"/>
                <a:cs typeface="Trebuchet MS"/>
              </a:rPr>
              <a:t>El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componente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alumbrado</a:t>
            </a:r>
            <a:r>
              <a:rPr sz="1300" spc="-3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público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requiere</a:t>
            </a:r>
            <a:r>
              <a:rPr sz="1300" spc="-40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atención </a:t>
            </a:r>
            <a:r>
              <a:rPr sz="1300" spc="-60" dirty="0">
                <a:latin typeface="Trebuchet MS"/>
                <a:cs typeface="Trebuchet MS"/>
              </a:rPr>
              <a:t>tras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la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caducidad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del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convenio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60" dirty="0">
                <a:latin typeface="Trebuchet MS"/>
                <a:cs typeface="Trebuchet MS"/>
              </a:rPr>
              <a:t>con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Megaproyectos.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Se </a:t>
            </a:r>
            <a:r>
              <a:rPr sz="1300" spc="-60" dirty="0">
                <a:latin typeface="Trebuchet MS"/>
                <a:cs typeface="Trebuchet MS"/>
              </a:rPr>
              <a:t>destaca la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filial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85" dirty="0">
                <a:latin typeface="Trebuchet MS"/>
                <a:cs typeface="Trebuchet MS"/>
              </a:rPr>
              <a:t>EMCALED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para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modernizar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el</a:t>
            </a:r>
            <a:r>
              <a:rPr sz="1300" spc="-55" dirty="0">
                <a:latin typeface="Trebuchet MS"/>
                <a:cs typeface="Trebuchet MS"/>
              </a:rPr>
              <a:t> </a:t>
            </a:r>
            <a:r>
              <a:rPr sz="1300" spc="-35" dirty="0">
                <a:latin typeface="Trebuchet MS"/>
                <a:cs typeface="Trebuchet MS"/>
              </a:rPr>
              <a:t>alumbrado </a:t>
            </a:r>
            <a:r>
              <a:rPr sz="1300" spc="-55" dirty="0">
                <a:latin typeface="Trebuchet MS"/>
                <a:cs typeface="Trebuchet MS"/>
              </a:rPr>
              <a:t>público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85" dirty="0">
                <a:latin typeface="Trebuchet MS"/>
                <a:cs typeface="Trebuchet MS"/>
              </a:rPr>
              <a:t>restante,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proyectando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ingresos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45" dirty="0">
                <a:latin typeface="Trebuchet MS"/>
                <a:cs typeface="Trebuchet MS"/>
              </a:rPr>
              <a:t> </a:t>
            </a:r>
            <a:r>
              <a:rPr sz="1300" spc="-40" dirty="0">
                <a:latin typeface="Trebuchet MS"/>
                <a:cs typeface="Trebuchet MS"/>
              </a:rPr>
              <a:t>40</a:t>
            </a:r>
            <a:r>
              <a:rPr sz="1300" spc="-5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mil </a:t>
            </a:r>
            <a:r>
              <a:rPr sz="1300" spc="-50" dirty="0">
                <a:latin typeface="Trebuchet MS"/>
                <a:cs typeface="Trebuchet MS"/>
              </a:rPr>
              <a:t>millones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pesos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y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una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reducción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del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30</a:t>
            </a:r>
            <a:r>
              <a:rPr sz="1300" spc="-60" dirty="0">
                <a:latin typeface="Trebuchet MS"/>
                <a:cs typeface="Trebuchet MS"/>
              </a:rPr>
              <a:t> al </a:t>
            </a:r>
            <a:r>
              <a:rPr sz="1300" dirty="0">
                <a:latin typeface="Trebuchet MS"/>
                <a:cs typeface="Trebuchet MS"/>
              </a:rPr>
              <a:t>40%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55" dirty="0">
                <a:latin typeface="Trebuchet MS"/>
                <a:cs typeface="Trebuchet MS"/>
              </a:rPr>
              <a:t>en</a:t>
            </a:r>
            <a:r>
              <a:rPr sz="1300" spc="-60" dirty="0">
                <a:latin typeface="Trebuchet MS"/>
                <a:cs typeface="Trebuchet MS"/>
              </a:rPr>
              <a:t> </a:t>
            </a:r>
            <a:r>
              <a:rPr sz="1300" spc="-25" dirty="0">
                <a:latin typeface="Trebuchet MS"/>
                <a:cs typeface="Trebuchet MS"/>
              </a:rPr>
              <a:t>el </a:t>
            </a:r>
            <a:r>
              <a:rPr sz="1300" spc="-45" dirty="0">
                <a:latin typeface="Trebuchet MS"/>
                <a:cs typeface="Trebuchet MS"/>
              </a:rPr>
              <a:t>consumo</a:t>
            </a:r>
            <a:r>
              <a:rPr sz="1300" spc="-70" dirty="0">
                <a:latin typeface="Trebuchet MS"/>
                <a:cs typeface="Trebuchet MS"/>
              </a:rPr>
              <a:t> para</a:t>
            </a:r>
            <a:r>
              <a:rPr sz="1300" spc="-65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los</a:t>
            </a:r>
            <a:r>
              <a:rPr sz="1300" spc="-7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usuarios.</a:t>
            </a:r>
            <a:endParaRPr sz="1300">
              <a:latin typeface="Trebuchet MS"/>
              <a:cs typeface="Trebuchet MS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9150" y="1771749"/>
            <a:ext cx="2172899" cy="2173799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13299" y="1403300"/>
            <a:ext cx="4131310" cy="3740785"/>
            <a:chOff x="5013299" y="1403300"/>
            <a:chExt cx="4131310" cy="3740785"/>
          </a:xfrm>
        </p:grpSpPr>
        <p:sp>
          <p:nvSpPr>
            <p:cNvPr id="3" name="object 3"/>
            <p:cNvSpPr/>
            <p:nvPr/>
          </p:nvSpPr>
          <p:spPr>
            <a:xfrm>
              <a:off x="6962770" y="2972390"/>
              <a:ext cx="2181225" cy="2171700"/>
            </a:xfrm>
            <a:custGeom>
              <a:avLst/>
              <a:gdLst/>
              <a:ahLst/>
              <a:cxnLst/>
              <a:rect l="l" t="t" r="r" b="b"/>
              <a:pathLst>
                <a:path w="2181225" h="2171700">
                  <a:moveTo>
                    <a:pt x="2181229" y="2171109"/>
                  </a:moveTo>
                  <a:lnTo>
                    <a:pt x="0" y="2171109"/>
                  </a:lnTo>
                  <a:lnTo>
                    <a:pt x="28489" y="2150043"/>
                  </a:lnTo>
                  <a:lnTo>
                    <a:pt x="64633" y="2122102"/>
                  </a:lnTo>
                  <a:lnTo>
                    <a:pt x="99484" y="2093937"/>
                  </a:lnTo>
                  <a:lnTo>
                    <a:pt x="133075" y="2065560"/>
                  </a:lnTo>
                  <a:lnTo>
                    <a:pt x="165441" y="2036981"/>
                  </a:lnTo>
                  <a:lnTo>
                    <a:pt x="196615" y="2008212"/>
                  </a:lnTo>
                  <a:lnTo>
                    <a:pt x="226631" y="1979261"/>
                  </a:lnTo>
                  <a:lnTo>
                    <a:pt x="255522" y="1950142"/>
                  </a:lnTo>
                  <a:lnTo>
                    <a:pt x="283323" y="1920864"/>
                  </a:lnTo>
                  <a:lnTo>
                    <a:pt x="310067" y="1891438"/>
                  </a:lnTo>
                  <a:lnTo>
                    <a:pt x="335788" y="1861874"/>
                  </a:lnTo>
                  <a:lnTo>
                    <a:pt x="360519" y="1832184"/>
                  </a:lnTo>
                  <a:lnTo>
                    <a:pt x="384295" y="1802379"/>
                  </a:lnTo>
                  <a:lnTo>
                    <a:pt x="429116" y="1742464"/>
                  </a:lnTo>
                  <a:lnTo>
                    <a:pt x="470519" y="1682215"/>
                  </a:lnTo>
                  <a:lnTo>
                    <a:pt x="508774" y="1621719"/>
                  </a:lnTo>
                  <a:lnTo>
                    <a:pt x="544152" y="1561061"/>
                  </a:lnTo>
                  <a:lnTo>
                    <a:pt x="576924" y="1500327"/>
                  </a:lnTo>
                  <a:lnTo>
                    <a:pt x="607358" y="1439604"/>
                  </a:lnTo>
                  <a:lnTo>
                    <a:pt x="635724" y="1378978"/>
                  </a:lnTo>
                  <a:lnTo>
                    <a:pt x="662294" y="1318535"/>
                  </a:lnTo>
                  <a:lnTo>
                    <a:pt x="687337" y="1258360"/>
                  </a:lnTo>
                  <a:lnTo>
                    <a:pt x="711122" y="1198540"/>
                  </a:lnTo>
                  <a:lnTo>
                    <a:pt x="733921" y="1139161"/>
                  </a:lnTo>
                  <a:lnTo>
                    <a:pt x="756003" y="1080309"/>
                  </a:lnTo>
                  <a:lnTo>
                    <a:pt x="788371" y="993207"/>
                  </a:lnTo>
                  <a:lnTo>
                    <a:pt x="799095" y="964530"/>
                  </a:lnTo>
                  <a:lnTo>
                    <a:pt x="820646" y="907775"/>
                  </a:lnTo>
                  <a:lnTo>
                    <a:pt x="842560" y="851891"/>
                  </a:lnTo>
                  <a:lnTo>
                    <a:pt x="865107" y="796964"/>
                  </a:lnTo>
                  <a:lnTo>
                    <a:pt x="888557" y="743081"/>
                  </a:lnTo>
                  <a:lnTo>
                    <a:pt x="913181" y="690327"/>
                  </a:lnTo>
                  <a:lnTo>
                    <a:pt x="939248" y="638789"/>
                  </a:lnTo>
                  <a:lnTo>
                    <a:pt x="967028" y="588552"/>
                  </a:lnTo>
                  <a:lnTo>
                    <a:pt x="996792" y="539702"/>
                  </a:lnTo>
                  <a:lnTo>
                    <a:pt x="1028809" y="492326"/>
                  </a:lnTo>
                  <a:lnTo>
                    <a:pt x="1063349" y="446510"/>
                  </a:lnTo>
                  <a:lnTo>
                    <a:pt x="1100683" y="402340"/>
                  </a:lnTo>
                  <a:lnTo>
                    <a:pt x="1141081" y="359901"/>
                  </a:lnTo>
                  <a:lnTo>
                    <a:pt x="1184812" y="319281"/>
                  </a:lnTo>
                  <a:lnTo>
                    <a:pt x="1232146" y="280564"/>
                  </a:lnTo>
                  <a:lnTo>
                    <a:pt x="1283354" y="243837"/>
                  </a:lnTo>
                  <a:lnTo>
                    <a:pt x="1338706" y="209186"/>
                  </a:lnTo>
                  <a:lnTo>
                    <a:pt x="1398471" y="176697"/>
                  </a:lnTo>
                  <a:lnTo>
                    <a:pt x="1462920" y="146457"/>
                  </a:lnTo>
                  <a:lnTo>
                    <a:pt x="1532323" y="118550"/>
                  </a:lnTo>
                  <a:lnTo>
                    <a:pt x="1568966" y="105500"/>
                  </a:lnTo>
                  <a:lnTo>
                    <a:pt x="1606949" y="93064"/>
                  </a:lnTo>
                  <a:lnTo>
                    <a:pt x="1646306" y="81256"/>
                  </a:lnTo>
                  <a:lnTo>
                    <a:pt x="1687069" y="70085"/>
                  </a:lnTo>
                  <a:lnTo>
                    <a:pt x="1729274" y="59562"/>
                  </a:lnTo>
                  <a:lnTo>
                    <a:pt x="1772953" y="49697"/>
                  </a:lnTo>
                  <a:lnTo>
                    <a:pt x="1818141" y="40503"/>
                  </a:lnTo>
                  <a:lnTo>
                    <a:pt x="1864871" y="31989"/>
                  </a:lnTo>
                  <a:lnTo>
                    <a:pt x="1913177" y="24165"/>
                  </a:lnTo>
                  <a:lnTo>
                    <a:pt x="1963093" y="17044"/>
                  </a:lnTo>
                  <a:lnTo>
                    <a:pt x="2014652" y="10636"/>
                  </a:lnTo>
                  <a:lnTo>
                    <a:pt x="2067889" y="4950"/>
                  </a:lnTo>
                  <a:lnTo>
                    <a:pt x="2122836" y="0"/>
                  </a:lnTo>
                  <a:lnTo>
                    <a:pt x="2181229" y="88276"/>
                  </a:lnTo>
                  <a:lnTo>
                    <a:pt x="2181229" y="217110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13299" y="1403300"/>
              <a:ext cx="3503399" cy="32006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0940">
              <a:lnSpc>
                <a:spcPct val="100000"/>
              </a:lnSpc>
              <a:spcBef>
                <a:spcPts val="100"/>
              </a:spcBef>
            </a:pPr>
            <a:r>
              <a:rPr spc="-180" dirty="0"/>
              <a:t>Recomendaciones</a:t>
            </a:r>
            <a:r>
              <a:rPr spc="-170" dirty="0"/>
              <a:t> </a:t>
            </a:r>
            <a:r>
              <a:rPr spc="-215" dirty="0"/>
              <a:t>Gerente</a:t>
            </a:r>
            <a:r>
              <a:rPr spc="-165" dirty="0"/>
              <a:t> </a:t>
            </a:r>
            <a:r>
              <a:rPr spc="-140" dirty="0"/>
              <a:t>General</a:t>
            </a:r>
          </a:p>
        </p:txBody>
      </p:sp>
      <p:sp>
        <p:nvSpPr>
          <p:cNvPr id="6" name="object 6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79725" y="1404984"/>
            <a:ext cx="3960495" cy="3262629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600" b="1" spc="-114" dirty="0">
                <a:latin typeface="Trebuchet MS"/>
                <a:cs typeface="Trebuchet MS"/>
              </a:rPr>
              <a:t>Componente </a:t>
            </a:r>
            <a:r>
              <a:rPr sz="1600" b="1" spc="-100" dirty="0">
                <a:latin typeface="Trebuchet MS"/>
                <a:cs typeface="Trebuchet MS"/>
              </a:rPr>
              <a:t>de</a:t>
            </a:r>
            <a:r>
              <a:rPr sz="1600" b="1" spc="-110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basuras</a:t>
            </a:r>
            <a:endParaRPr sz="1600">
              <a:latin typeface="Trebuchet MS"/>
              <a:cs typeface="Trebuchet MS"/>
            </a:endParaRPr>
          </a:p>
          <a:p>
            <a:pPr marL="12700" marR="23495">
              <a:lnSpc>
                <a:spcPct val="114999"/>
              </a:lnSpc>
              <a:spcBef>
                <a:spcPts val="45"/>
              </a:spcBef>
            </a:pPr>
            <a:r>
              <a:rPr sz="1400" spc="-80" dirty="0">
                <a:latin typeface="Trebuchet MS"/>
                <a:cs typeface="Trebuchet MS"/>
              </a:rPr>
              <a:t>El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concejo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autorizó </a:t>
            </a:r>
            <a:r>
              <a:rPr sz="1400" spc="-60" dirty="0">
                <a:latin typeface="Trebuchet MS"/>
                <a:cs typeface="Trebuchet MS"/>
              </a:rPr>
              <a:t>al</a:t>
            </a:r>
            <a:r>
              <a:rPr sz="1400" spc="-70" dirty="0">
                <a:latin typeface="Trebuchet MS"/>
                <a:cs typeface="Trebuchet MS"/>
              </a:rPr>
              <a:t> alcalde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recibir </a:t>
            </a:r>
            <a:r>
              <a:rPr sz="1400" spc="-80" dirty="0">
                <a:latin typeface="Trebuchet MS"/>
                <a:cs typeface="Trebuchet MS"/>
              </a:rPr>
              <a:t>100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mil </a:t>
            </a:r>
            <a:r>
              <a:rPr sz="1400" spc="-10" dirty="0">
                <a:latin typeface="Trebuchet MS"/>
                <a:cs typeface="Trebuchet MS"/>
              </a:rPr>
              <a:t>millones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pesos</a:t>
            </a:r>
            <a:r>
              <a:rPr sz="1400" spc="-70" dirty="0">
                <a:latin typeface="Trebuchet MS"/>
                <a:cs typeface="Trebuchet MS"/>
              </a:rPr>
              <a:t> como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pasivo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pensional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EMSIRVA, </a:t>
            </a:r>
            <a:r>
              <a:rPr sz="1400" spc="-65" dirty="0">
                <a:latin typeface="Trebuchet MS"/>
                <a:cs typeface="Trebuchet MS"/>
              </a:rPr>
              <a:t>garantizando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recursos.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Además,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aprobaron </a:t>
            </a:r>
            <a:r>
              <a:rPr sz="1400" spc="-65" dirty="0">
                <a:latin typeface="Trebuchet MS"/>
                <a:cs typeface="Trebuchet MS"/>
              </a:rPr>
              <a:t>créditos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quirografarios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5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mil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millones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para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atender </a:t>
            </a:r>
            <a:r>
              <a:rPr sz="1400" spc="-40" dirty="0">
                <a:latin typeface="Trebuchet MS"/>
                <a:cs typeface="Trebuchet MS"/>
              </a:rPr>
              <a:t>una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laude</a:t>
            </a:r>
            <a:r>
              <a:rPr sz="1400" spc="-70" dirty="0">
                <a:latin typeface="Trebuchet MS"/>
                <a:cs typeface="Trebuchet MS"/>
              </a:rPr>
              <a:t> arbitral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operador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basura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por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40 </a:t>
            </a:r>
            <a:r>
              <a:rPr sz="1400" spc="-65" dirty="0">
                <a:latin typeface="Trebuchet MS"/>
                <a:cs typeface="Trebuchet MS"/>
              </a:rPr>
              <a:t>mil </a:t>
            </a:r>
            <a:r>
              <a:rPr sz="1400" spc="-50" dirty="0">
                <a:latin typeface="Trebuchet MS"/>
                <a:cs typeface="Trebuchet MS"/>
              </a:rPr>
              <a:t>millones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más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intereses.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</a:pPr>
            <a:r>
              <a:rPr sz="1400" spc="-75" dirty="0">
                <a:latin typeface="Trebuchet MS"/>
                <a:cs typeface="Trebuchet MS"/>
              </a:rPr>
              <a:t>En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proceso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liquidación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bajo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supervisión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la </a:t>
            </a:r>
            <a:r>
              <a:rPr sz="1400" spc="-70" dirty="0">
                <a:latin typeface="Trebuchet MS"/>
                <a:cs typeface="Trebuchet MS"/>
              </a:rPr>
              <a:t>superintendencia,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EMSIRVA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podría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ser </a:t>
            </a:r>
            <a:r>
              <a:rPr sz="1400" spc="-10" dirty="0">
                <a:latin typeface="Trebuchet MS"/>
                <a:cs typeface="Trebuchet MS"/>
              </a:rPr>
              <a:t>administrada </a:t>
            </a:r>
            <a:r>
              <a:rPr sz="1400" spc="-45" dirty="0">
                <a:latin typeface="Trebuchet MS"/>
                <a:cs typeface="Trebuchet MS"/>
              </a:rPr>
              <a:t>por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Emcali,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que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ha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aprobado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creación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nueva unidad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negocios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aseo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para </a:t>
            </a:r>
            <a:r>
              <a:rPr sz="1400" spc="-90" dirty="0">
                <a:latin typeface="Trebuchet MS"/>
                <a:cs typeface="Trebuchet MS"/>
              </a:rPr>
              <a:t>mejorar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ingresos </a:t>
            </a:r>
            <a:r>
              <a:rPr sz="1400" spc="-55" dirty="0">
                <a:latin typeface="Trebuchet MS"/>
                <a:cs typeface="Trebuchet MS"/>
              </a:rPr>
              <a:t>operativos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este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componente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hasta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60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mil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millones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pesos</a:t>
            </a:r>
            <a:r>
              <a:rPr sz="1400" spc="-75" dirty="0">
                <a:latin typeface="Trebuchet MS"/>
                <a:cs typeface="Trebuchet MS"/>
              </a:rPr>
              <a:t> y </a:t>
            </a:r>
            <a:r>
              <a:rPr sz="1400" spc="-80" dirty="0">
                <a:latin typeface="Trebuchet MS"/>
                <a:cs typeface="Trebuchet MS"/>
              </a:rPr>
              <a:t>fortalecer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finanzas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compañía.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0940">
              <a:lnSpc>
                <a:spcPct val="100000"/>
              </a:lnSpc>
              <a:spcBef>
                <a:spcPts val="100"/>
              </a:spcBef>
            </a:pPr>
            <a:r>
              <a:rPr spc="-180" dirty="0"/>
              <a:t>Recomendaciones</a:t>
            </a:r>
            <a:r>
              <a:rPr spc="-170" dirty="0"/>
              <a:t> </a:t>
            </a:r>
            <a:r>
              <a:rPr spc="-215" dirty="0"/>
              <a:t>Gerente</a:t>
            </a:r>
            <a:r>
              <a:rPr spc="-165" dirty="0"/>
              <a:t> </a:t>
            </a:r>
            <a:r>
              <a:rPr spc="-140" dirty="0"/>
              <a:t>General</a:t>
            </a:r>
          </a:p>
        </p:txBody>
      </p:sp>
      <p:sp>
        <p:nvSpPr>
          <p:cNvPr id="3" name="object 3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1299" y="1339162"/>
            <a:ext cx="6161405" cy="511809"/>
          </a:xfrm>
          <a:custGeom>
            <a:avLst/>
            <a:gdLst/>
            <a:ahLst/>
            <a:cxnLst/>
            <a:rect l="l" t="t" r="r" b="b"/>
            <a:pathLst>
              <a:path w="6161405" h="511810">
                <a:moveTo>
                  <a:pt x="6076148" y="511499"/>
                </a:moveTo>
                <a:lnTo>
                  <a:pt x="85251" y="511499"/>
                </a:lnTo>
                <a:lnTo>
                  <a:pt x="52067" y="504800"/>
                </a:lnTo>
                <a:lnTo>
                  <a:pt x="24969" y="486530"/>
                </a:lnTo>
                <a:lnTo>
                  <a:pt x="6699" y="459432"/>
                </a:lnTo>
                <a:lnTo>
                  <a:pt x="0" y="426248"/>
                </a:lnTo>
                <a:lnTo>
                  <a:pt x="0" y="85251"/>
                </a:lnTo>
                <a:lnTo>
                  <a:pt x="6699" y="52067"/>
                </a:lnTo>
                <a:lnTo>
                  <a:pt x="24969" y="24969"/>
                </a:lnTo>
                <a:lnTo>
                  <a:pt x="52067" y="6699"/>
                </a:lnTo>
                <a:lnTo>
                  <a:pt x="85251" y="0"/>
                </a:lnTo>
                <a:lnTo>
                  <a:pt x="6076148" y="0"/>
                </a:lnTo>
                <a:lnTo>
                  <a:pt x="6123446" y="14323"/>
                </a:lnTo>
                <a:lnTo>
                  <a:pt x="6154910" y="52627"/>
                </a:lnTo>
                <a:lnTo>
                  <a:pt x="6161399" y="85251"/>
                </a:lnTo>
                <a:lnTo>
                  <a:pt x="6161399" y="426248"/>
                </a:lnTo>
                <a:lnTo>
                  <a:pt x="6154700" y="459432"/>
                </a:lnTo>
                <a:lnTo>
                  <a:pt x="6136430" y="486530"/>
                </a:lnTo>
                <a:lnTo>
                  <a:pt x="6109332" y="504800"/>
                </a:lnTo>
                <a:lnTo>
                  <a:pt x="6076148" y="5114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824416" y="1470325"/>
            <a:ext cx="34988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Emcali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5" dirty="0">
                <a:solidFill>
                  <a:srgbClr val="FFFFFF"/>
                </a:solidFill>
                <a:latin typeface="Trebuchet MS"/>
                <a:cs typeface="Trebuchet MS"/>
              </a:rPr>
              <a:t>Macroregional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5" dirty="0">
                <a:solidFill>
                  <a:srgbClr val="FFFFFF"/>
                </a:solidFill>
                <a:latin typeface="Trebuchet MS"/>
                <a:cs typeface="Trebuchet MS"/>
              </a:rPr>
              <a:t>en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0" dirty="0">
                <a:solidFill>
                  <a:srgbClr val="FFFFFF"/>
                </a:solidFill>
                <a:latin typeface="Trebuchet MS"/>
                <a:cs typeface="Trebuchet MS"/>
              </a:rPr>
              <a:t>el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95" dirty="0">
                <a:solidFill>
                  <a:srgbClr val="FFFFFF"/>
                </a:solidFill>
                <a:latin typeface="Trebuchet MS"/>
                <a:cs typeface="Trebuchet MS"/>
              </a:rPr>
              <a:t>Pacífico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rebuchet MS"/>
                <a:cs typeface="Trebuchet MS"/>
              </a:rPr>
              <a:t>colombiano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64325" y="1952734"/>
            <a:ext cx="5903595" cy="2386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215">
              <a:lnSpc>
                <a:spcPct val="114999"/>
              </a:lnSpc>
              <a:spcBef>
                <a:spcPts val="100"/>
              </a:spcBef>
            </a:pPr>
            <a:r>
              <a:rPr sz="1400" spc="-75" dirty="0">
                <a:latin typeface="Trebuchet MS"/>
                <a:cs typeface="Trebuchet MS"/>
              </a:rPr>
              <a:t>Reto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gobierno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nacional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para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apoyar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proyectos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4</a:t>
            </a:r>
            <a:r>
              <a:rPr sz="1400" spc="-65" dirty="0">
                <a:latin typeface="Trebuchet MS"/>
                <a:cs typeface="Trebuchet MS"/>
              </a:rPr>
              <a:t> departamentos </a:t>
            </a:r>
            <a:r>
              <a:rPr sz="1400" spc="-80" dirty="0">
                <a:latin typeface="Trebuchet MS"/>
                <a:cs typeface="Trebuchet MS"/>
              </a:rPr>
              <a:t>(Valle, </a:t>
            </a:r>
            <a:r>
              <a:rPr sz="1400" spc="-110" dirty="0">
                <a:latin typeface="Trebuchet MS"/>
                <a:cs typeface="Trebuchet MS"/>
              </a:rPr>
              <a:t>Cauca,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Nariño,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00" dirty="0">
                <a:latin typeface="Trebuchet MS"/>
                <a:cs typeface="Trebuchet MS"/>
              </a:rPr>
              <a:t>Chocó),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invirtiendo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tecnologías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para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garantizar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agua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potable. </a:t>
            </a:r>
            <a:r>
              <a:rPr sz="1400" spc="-65" dirty="0">
                <a:latin typeface="Trebuchet MS"/>
                <a:cs typeface="Trebuchet MS"/>
              </a:rPr>
              <a:t>Destaca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convenio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0" dirty="0">
                <a:latin typeface="Trebuchet MS"/>
                <a:cs typeface="Trebuchet MS"/>
              </a:rPr>
              <a:t> Dirección </a:t>
            </a:r>
            <a:r>
              <a:rPr sz="1400" spc="-55" dirty="0">
                <a:latin typeface="Trebuchet MS"/>
                <a:cs typeface="Trebuchet MS"/>
              </a:rPr>
              <a:t>Nacional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Sustitución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Cultivos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Uso </a:t>
            </a:r>
            <a:r>
              <a:rPr sz="1400" spc="-60" dirty="0">
                <a:latin typeface="Trebuchet MS"/>
                <a:cs typeface="Trebuchet MS"/>
              </a:rPr>
              <a:t>Ilícito </a:t>
            </a:r>
            <a:r>
              <a:rPr sz="1400" spc="-70" dirty="0">
                <a:latin typeface="Trebuchet MS"/>
                <a:cs typeface="Trebuchet MS"/>
              </a:rPr>
              <a:t>para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20" dirty="0">
                <a:latin typeface="Trebuchet MS"/>
                <a:cs typeface="Trebuchet MS"/>
              </a:rPr>
              <a:t>18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municipios</a:t>
            </a:r>
            <a:r>
              <a:rPr sz="1400" spc="-55" dirty="0">
                <a:latin typeface="Trebuchet MS"/>
                <a:cs typeface="Trebuchet MS"/>
              </a:rPr>
              <a:t> del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Pacífico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colombiano,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incluyendo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paneles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solares, </a:t>
            </a:r>
            <a:r>
              <a:rPr sz="1400" spc="-55" dirty="0">
                <a:latin typeface="Trebuchet MS"/>
                <a:cs typeface="Trebuchet MS"/>
              </a:rPr>
              <a:t>aprovechando la </a:t>
            </a:r>
            <a:r>
              <a:rPr sz="1400" spc="-65" dirty="0">
                <a:latin typeface="Trebuchet MS"/>
                <a:cs typeface="Trebuchet MS"/>
              </a:rPr>
              <a:t>participación</a:t>
            </a:r>
            <a:r>
              <a:rPr sz="1400" spc="-55" dirty="0">
                <a:latin typeface="Trebuchet MS"/>
                <a:cs typeface="Trebuchet MS"/>
              </a:rPr>
              <a:t> de </a:t>
            </a:r>
            <a:r>
              <a:rPr sz="1400" spc="-80" dirty="0">
                <a:latin typeface="Trebuchet MS"/>
                <a:cs typeface="Trebuchet MS"/>
              </a:rPr>
              <a:t>EMCALI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como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entidad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pública.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1200"/>
              </a:spcBef>
            </a:pPr>
            <a:r>
              <a:rPr sz="1400" spc="-80" dirty="0">
                <a:latin typeface="Trebuchet MS"/>
                <a:cs typeface="Trebuchet MS"/>
              </a:rPr>
              <a:t>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proyecto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b="1" spc="-140" dirty="0">
                <a:latin typeface="Trebuchet MS"/>
                <a:cs typeface="Trebuchet MS"/>
              </a:rPr>
              <a:t>FENOGE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90" dirty="0">
                <a:latin typeface="Trebuchet MS"/>
                <a:cs typeface="Trebuchet MS"/>
              </a:rPr>
              <a:t>y</a:t>
            </a:r>
            <a:r>
              <a:rPr sz="1400" b="1" spc="-110" dirty="0">
                <a:latin typeface="Trebuchet MS"/>
                <a:cs typeface="Trebuchet MS"/>
              </a:rPr>
              <a:t> EMCALI</a:t>
            </a:r>
            <a:r>
              <a:rPr sz="1400" b="1" spc="-114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implica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contrato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36</a:t>
            </a:r>
            <a:r>
              <a:rPr sz="1400" spc="-65" dirty="0">
                <a:latin typeface="Trebuchet MS"/>
                <a:cs typeface="Trebuchet MS"/>
              </a:rPr>
              <a:t> mil </a:t>
            </a:r>
            <a:r>
              <a:rPr sz="1400" spc="-50" dirty="0">
                <a:latin typeface="Trebuchet MS"/>
                <a:cs typeface="Trebuchet MS"/>
              </a:rPr>
              <a:t>millones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pesos </a:t>
            </a:r>
            <a:r>
              <a:rPr sz="1400" spc="-70" dirty="0">
                <a:latin typeface="Trebuchet MS"/>
                <a:cs typeface="Trebuchet MS"/>
              </a:rPr>
              <a:t>para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instalar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paneles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solares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sectores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oriente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caleño,</a:t>
            </a:r>
            <a:r>
              <a:rPr sz="1400" spc="-60" dirty="0">
                <a:latin typeface="Trebuchet MS"/>
                <a:cs typeface="Trebuchet MS"/>
              </a:rPr>
              <a:t> beneficiando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 </a:t>
            </a:r>
            <a:r>
              <a:rPr sz="1400" spc="-135" dirty="0">
                <a:latin typeface="Trebuchet MS"/>
                <a:cs typeface="Trebuchet MS"/>
              </a:rPr>
              <a:t>2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mil </a:t>
            </a:r>
            <a:r>
              <a:rPr sz="1400" spc="-50" dirty="0">
                <a:latin typeface="Trebuchet MS"/>
                <a:cs typeface="Trebuchet MS"/>
              </a:rPr>
              <a:t>viviendas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Llano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20" dirty="0">
                <a:latin typeface="Trebuchet MS"/>
                <a:cs typeface="Trebuchet MS"/>
              </a:rPr>
              <a:t>Verde,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Potrero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Grande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otros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6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barrios,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reconocimiento </a:t>
            </a:r>
            <a:r>
              <a:rPr sz="1400" spc="-55" dirty="0">
                <a:latin typeface="Trebuchet MS"/>
                <a:cs typeface="Trebuchet MS"/>
              </a:rPr>
              <a:t>nacional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internacional.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3206560"/>
            <a:ext cx="1298575" cy="1937385"/>
          </a:xfrm>
          <a:custGeom>
            <a:avLst/>
            <a:gdLst/>
            <a:ahLst/>
            <a:cxnLst/>
            <a:rect l="l" t="t" r="r" b="b"/>
            <a:pathLst>
              <a:path w="1298575" h="1937385">
                <a:moveTo>
                  <a:pt x="1298270" y="1936939"/>
                </a:moveTo>
                <a:lnTo>
                  <a:pt x="0" y="1936939"/>
                </a:lnTo>
                <a:lnTo>
                  <a:pt x="0" y="0"/>
                </a:lnTo>
                <a:lnTo>
                  <a:pt x="41020" y="27776"/>
                </a:lnTo>
                <a:lnTo>
                  <a:pt x="90258" y="65509"/>
                </a:lnTo>
                <a:lnTo>
                  <a:pt x="135757" y="105188"/>
                </a:lnTo>
                <a:lnTo>
                  <a:pt x="177787" y="146728"/>
                </a:lnTo>
                <a:lnTo>
                  <a:pt x="216619" y="190044"/>
                </a:lnTo>
                <a:lnTo>
                  <a:pt x="252523" y="235048"/>
                </a:lnTo>
                <a:lnTo>
                  <a:pt x="285768" y="281655"/>
                </a:lnTo>
                <a:lnTo>
                  <a:pt x="316624" y="329778"/>
                </a:lnTo>
                <a:lnTo>
                  <a:pt x="345362" y="379332"/>
                </a:lnTo>
                <a:lnTo>
                  <a:pt x="372252" y="430230"/>
                </a:lnTo>
                <a:lnTo>
                  <a:pt x="397564" y="482387"/>
                </a:lnTo>
                <a:lnTo>
                  <a:pt x="421567" y="535717"/>
                </a:lnTo>
                <a:lnTo>
                  <a:pt x="444532" y="590132"/>
                </a:lnTo>
                <a:lnTo>
                  <a:pt x="466729" y="645548"/>
                </a:lnTo>
                <a:lnTo>
                  <a:pt x="488428" y="701878"/>
                </a:lnTo>
                <a:lnTo>
                  <a:pt x="509898" y="759037"/>
                </a:lnTo>
                <a:lnTo>
                  <a:pt x="542267" y="846138"/>
                </a:lnTo>
                <a:lnTo>
                  <a:pt x="553235" y="875493"/>
                </a:lnTo>
                <a:lnTo>
                  <a:pt x="575641" y="934620"/>
                </a:lnTo>
                <a:lnTo>
                  <a:pt x="598900" y="994230"/>
                </a:lnTo>
                <a:lnTo>
                  <a:pt x="623280" y="1054238"/>
                </a:lnTo>
                <a:lnTo>
                  <a:pt x="649052" y="1114558"/>
                </a:lnTo>
                <a:lnTo>
                  <a:pt x="676487" y="1175104"/>
                </a:lnTo>
                <a:lnTo>
                  <a:pt x="705854" y="1235789"/>
                </a:lnTo>
                <a:lnTo>
                  <a:pt x="737422" y="1296528"/>
                </a:lnTo>
                <a:lnTo>
                  <a:pt x="771463" y="1357234"/>
                </a:lnTo>
                <a:lnTo>
                  <a:pt x="808246" y="1417822"/>
                </a:lnTo>
                <a:lnTo>
                  <a:pt x="848042" y="1478205"/>
                </a:lnTo>
                <a:lnTo>
                  <a:pt x="891120" y="1538298"/>
                </a:lnTo>
                <a:lnTo>
                  <a:pt x="937750" y="1598014"/>
                </a:lnTo>
                <a:lnTo>
                  <a:pt x="962481" y="1627704"/>
                </a:lnTo>
                <a:lnTo>
                  <a:pt x="988202" y="1657267"/>
                </a:lnTo>
                <a:lnTo>
                  <a:pt x="1014946" y="1686694"/>
                </a:lnTo>
                <a:lnTo>
                  <a:pt x="1042747" y="1715972"/>
                </a:lnTo>
                <a:lnTo>
                  <a:pt x="1071639" y="1745091"/>
                </a:lnTo>
                <a:lnTo>
                  <a:pt x="1101654" y="1774041"/>
                </a:lnTo>
                <a:lnTo>
                  <a:pt x="1132828" y="1802811"/>
                </a:lnTo>
                <a:lnTo>
                  <a:pt x="1165194" y="1831390"/>
                </a:lnTo>
                <a:lnTo>
                  <a:pt x="1198786" y="1859767"/>
                </a:lnTo>
                <a:lnTo>
                  <a:pt x="1233636" y="1887931"/>
                </a:lnTo>
                <a:lnTo>
                  <a:pt x="1269780" y="1915873"/>
                </a:lnTo>
                <a:lnTo>
                  <a:pt x="1298270" y="193693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0940">
              <a:lnSpc>
                <a:spcPct val="100000"/>
              </a:lnSpc>
              <a:spcBef>
                <a:spcPts val="100"/>
              </a:spcBef>
            </a:pPr>
            <a:r>
              <a:rPr spc="-180" dirty="0"/>
              <a:t>Recomendaciones</a:t>
            </a:r>
            <a:r>
              <a:rPr spc="-170" dirty="0"/>
              <a:t> </a:t>
            </a:r>
            <a:r>
              <a:rPr spc="-215" dirty="0"/>
              <a:t>Gerente</a:t>
            </a:r>
            <a:r>
              <a:rPr spc="-165" dirty="0"/>
              <a:t> </a:t>
            </a:r>
            <a:r>
              <a:rPr spc="-140" dirty="0"/>
              <a:t>General</a:t>
            </a:r>
          </a:p>
        </p:txBody>
      </p:sp>
      <p:sp>
        <p:nvSpPr>
          <p:cNvPr id="3" name="object 3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3625" y="1498684"/>
            <a:ext cx="3581400" cy="2386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400" spc="-75" dirty="0">
                <a:latin typeface="Trebuchet MS"/>
                <a:cs typeface="Trebuchet MS"/>
              </a:rPr>
              <a:t>En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telecomunicaciones,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desafío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es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garantizar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expansión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fibra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óptica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inversión </a:t>
            </a:r>
            <a:r>
              <a:rPr sz="1400" spc="-70" dirty="0">
                <a:latin typeface="Trebuchet MS"/>
                <a:cs typeface="Trebuchet MS"/>
              </a:rPr>
              <a:t>proyectada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100</a:t>
            </a:r>
            <a:r>
              <a:rPr sz="1400" spc="-65" dirty="0">
                <a:latin typeface="Trebuchet MS"/>
                <a:cs typeface="Trebuchet MS"/>
              </a:rPr>
              <a:t> mil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millones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pesos.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Emcali, </a:t>
            </a:r>
            <a:r>
              <a:rPr sz="1400" spc="-60" dirty="0">
                <a:latin typeface="Trebuchet MS"/>
                <a:cs typeface="Trebuchet MS"/>
              </a:rPr>
              <a:t>propietario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70" dirty="0">
                <a:latin typeface="Trebuchet MS"/>
                <a:cs typeface="Trebuchet MS"/>
              </a:rPr>
              <a:t> cable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Pacífico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96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hilos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sin </a:t>
            </a:r>
            <a:r>
              <a:rPr sz="1400" spc="-100" dirty="0">
                <a:latin typeface="Trebuchet MS"/>
                <a:cs typeface="Trebuchet MS"/>
              </a:rPr>
              <a:t>explotar,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debe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fortalecer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su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uso.</a:t>
            </a:r>
            <a:endParaRPr sz="1400">
              <a:latin typeface="Trebuchet MS"/>
              <a:cs typeface="Trebuchet MS"/>
            </a:endParaRPr>
          </a:p>
          <a:p>
            <a:pPr marL="12700" marR="76835">
              <a:lnSpc>
                <a:spcPct val="114999"/>
              </a:lnSpc>
              <a:spcBef>
                <a:spcPts val="1200"/>
              </a:spcBef>
            </a:pPr>
            <a:r>
              <a:rPr sz="1400" spc="-60" dirty="0">
                <a:latin typeface="Trebuchet MS"/>
                <a:cs typeface="Trebuchet MS"/>
              </a:rPr>
              <a:t>Respecto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Termoemcali,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con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una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participación </a:t>
            </a:r>
            <a:r>
              <a:rPr sz="1400" spc="-55" dirty="0">
                <a:latin typeface="Trebuchet MS"/>
                <a:cs typeface="Trebuchet MS"/>
              </a:rPr>
              <a:t>del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33%,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se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destaca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la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importancia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participar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licitar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para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garantizar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ingresos,</a:t>
            </a:r>
            <a:r>
              <a:rPr sz="1400" spc="-50" dirty="0">
                <a:latin typeface="Trebuchet MS"/>
                <a:cs typeface="Trebuchet MS"/>
              </a:rPr>
              <a:t> especialmente </a:t>
            </a:r>
            <a:r>
              <a:rPr sz="1400" spc="-55" dirty="0">
                <a:latin typeface="Trebuchet MS"/>
                <a:cs typeface="Trebuchet MS"/>
              </a:rPr>
              <a:t>en</a:t>
            </a:r>
            <a:r>
              <a:rPr sz="1400" spc="-9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el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cargo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confiabilidad.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052830" cy="1469390"/>
          </a:xfrm>
          <a:custGeom>
            <a:avLst/>
            <a:gdLst/>
            <a:ahLst/>
            <a:cxnLst/>
            <a:rect l="l" t="t" r="r" b="b"/>
            <a:pathLst>
              <a:path w="1052830" h="1469390">
                <a:moveTo>
                  <a:pt x="0" y="1469374"/>
                </a:moveTo>
                <a:lnTo>
                  <a:pt x="0" y="0"/>
                </a:lnTo>
                <a:lnTo>
                  <a:pt x="1052643" y="0"/>
                </a:lnTo>
                <a:lnTo>
                  <a:pt x="1034172" y="19421"/>
                </a:lnTo>
                <a:lnTo>
                  <a:pt x="1008409" y="47839"/>
                </a:lnTo>
                <a:lnTo>
                  <a:pt x="959963" y="105192"/>
                </a:lnTo>
                <a:lnTo>
                  <a:pt x="915345" y="163129"/>
                </a:lnTo>
                <a:lnTo>
                  <a:pt x="874224" y="221524"/>
                </a:lnTo>
                <a:lnTo>
                  <a:pt x="836267" y="280254"/>
                </a:lnTo>
                <a:lnTo>
                  <a:pt x="801142" y="339191"/>
                </a:lnTo>
                <a:lnTo>
                  <a:pt x="768519" y="398212"/>
                </a:lnTo>
                <a:lnTo>
                  <a:pt x="738065" y="457192"/>
                </a:lnTo>
                <a:lnTo>
                  <a:pt x="709448" y="516004"/>
                </a:lnTo>
                <a:lnTo>
                  <a:pt x="682337" y="574524"/>
                </a:lnTo>
                <a:lnTo>
                  <a:pt x="656399" y="632626"/>
                </a:lnTo>
                <a:lnTo>
                  <a:pt x="631304" y="690187"/>
                </a:lnTo>
                <a:lnTo>
                  <a:pt x="594513" y="775235"/>
                </a:lnTo>
                <a:lnTo>
                  <a:pt x="582311" y="803178"/>
                </a:lnTo>
                <a:lnTo>
                  <a:pt x="557751" y="858360"/>
                </a:lnTo>
                <a:lnTo>
                  <a:pt x="532705" y="912498"/>
                </a:lnTo>
                <a:lnTo>
                  <a:pt x="506843" y="965467"/>
                </a:lnTo>
                <a:lnTo>
                  <a:pt x="479832" y="1017143"/>
                </a:lnTo>
                <a:lnTo>
                  <a:pt x="451340" y="1067400"/>
                </a:lnTo>
                <a:lnTo>
                  <a:pt x="421035" y="1116114"/>
                </a:lnTo>
                <a:lnTo>
                  <a:pt x="388587" y="1163158"/>
                </a:lnTo>
                <a:lnTo>
                  <a:pt x="353662" y="1208407"/>
                </a:lnTo>
                <a:lnTo>
                  <a:pt x="315930" y="1251738"/>
                </a:lnTo>
                <a:lnTo>
                  <a:pt x="275058" y="1293023"/>
                </a:lnTo>
                <a:lnTo>
                  <a:pt x="230715" y="1332139"/>
                </a:lnTo>
                <a:lnTo>
                  <a:pt x="182569" y="1368960"/>
                </a:lnTo>
                <a:lnTo>
                  <a:pt x="130288" y="1403360"/>
                </a:lnTo>
                <a:lnTo>
                  <a:pt x="73539" y="1435215"/>
                </a:lnTo>
                <a:lnTo>
                  <a:pt x="11993" y="1464400"/>
                </a:lnTo>
                <a:lnTo>
                  <a:pt x="0" y="1469374"/>
                </a:lnTo>
                <a:close/>
              </a:path>
            </a:pathLst>
          </a:custGeom>
          <a:solidFill>
            <a:srgbClr val="FA1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4696452"/>
            <a:ext cx="4046854" cy="115570"/>
          </a:xfrm>
          <a:custGeom>
            <a:avLst/>
            <a:gdLst/>
            <a:ahLst/>
            <a:cxnLst/>
            <a:rect l="l" t="t" r="r" b="b"/>
            <a:pathLst>
              <a:path w="4046854" h="115570">
                <a:moveTo>
                  <a:pt x="4046255" y="115199"/>
                </a:moveTo>
                <a:lnTo>
                  <a:pt x="0" y="115199"/>
                </a:lnTo>
                <a:lnTo>
                  <a:pt x="0" y="0"/>
                </a:lnTo>
                <a:lnTo>
                  <a:pt x="4046255" y="0"/>
                </a:lnTo>
                <a:lnTo>
                  <a:pt x="4046255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5575">
              <a:lnSpc>
                <a:spcPct val="114999"/>
              </a:lnSpc>
              <a:spcBef>
                <a:spcPts val="100"/>
              </a:spcBef>
            </a:pPr>
            <a:r>
              <a:rPr spc="-60" dirty="0"/>
              <a:t>Conservar</a:t>
            </a:r>
            <a:r>
              <a:rPr spc="-70" dirty="0"/>
              <a:t> </a:t>
            </a:r>
            <a:r>
              <a:rPr spc="-55" dirty="0"/>
              <a:t>la</a:t>
            </a:r>
            <a:r>
              <a:rPr spc="-70" dirty="0"/>
              <a:t> calificación</a:t>
            </a:r>
            <a:r>
              <a:rPr spc="-65" dirty="0"/>
              <a:t> </a:t>
            </a:r>
            <a:r>
              <a:rPr spc="-55" dirty="0"/>
              <a:t>de</a:t>
            </a:r>
            <a:r>
              <a:rPr spc="-70" dirty="0"/>
              <a:t> </a:t>
            </a:r>
            <a:r>
              <a:rPr spc="-95" dirty="0"/>
              <a:t>Fitch</a:t>
            </a:r>
            <a:r>
              <a:rPr spc="-70" dirty="0"/>
              <a:t> </a:t>
            </a:r>
            <a:r>
              <a:rPr spc="-20" dirty="0"/>
              <a:t>es</a:t>
            </a:r>
            <a:r>
              <a:rPr spc="-65" dirty="0"/>
              <a:t> </a:t>
            </a:r>
            <a:r>
              <a:rPr spc="-90" dirty="0"/>
              <a:t>crucial,</a:t>
            </a:r>
            <a:r>
              <a:rPr spc="-70" dirty="0"/>
              <a:t> </a:t>
            </a:r>
            <a:r>
              <a:rPr spc="-40" dirty="0"/>
              <a:t>con </a:t>
            </a:r>
            <a:r>
              <a:rPr spc="-60" dirty="0"/>
              <a:t>miradas</a:t>
            </a:r>
            <a:r>
              <a:rPr spc="-50" dirty="0"/>
              <a:t> </a:t>
            </a:r>
            <a:r>
              <a:rPr spc="-65" dirty="0"/>
              <a:t>estratégicas</a:t>
            </a:r>
            <a:r>
              <a:rPr spc="-50" dirty="0"/>
              <a:t> </a:t>
            </a:r>
            <a:r>
              <a:rPr spc="-60" dirty="0"/>
              <a:t>hacia</a:t>
            </a:r>
            <a:r>
              <a:rPr spc="-50" dirty="0"/>
              <a:t> </a:t>
            </a:r>
            <a:r>
              <a:rPr spc="-60" dirty="0"/>
              <a:t>proyectos</a:t>
            </a:r>
            <a:r>
              <a:rPr spc="-50" dirty="0"/>
              <a:t> </a:t>
            </a:r>
            <a:r>
              <a:rPr spc="-70" dirty="0"/>
              <a:t>como</a:t>
            </a:r>
            <a:r>
              <a:rPr spc="-50" dirty="0"/>
              <a:t> </a:t>
            </a:r>
            <a:r>
              <a:rPr spc="-25" dirty="0"/>
              <a:t>las </a:t>
            </a:r>
            <a:r>
              <a:rPr spc="-55" dirty="0"/>
              <a:t>Plantas</a:t>
            </a:r>
            <a:r>
              <a:rPr spc="-65" dirty="0"/>
              <a:t> </a:t>
            </a:r>
            <a:r>
              <a:rPr spc="-55" dirty="0"/>
              <a:t>de</a:t>
            </a:r>
            <a:r>
              <a:rPr spc="-65" dirty="0"/>
              <a:t> </a:t>
            </a:r>
            <a:r>
              <a:rPr spc="-90" dirty="0"/>
              <a:t>Tratamiento</a:t>
            </a:r>
            <a:r>
              <a:rPr spc="-65" dirty="0"/>
              <a:t> </a:t>
            </a:r>
            <a:r>
              <a:rPr spc="-55" dirty="0"/>
              <a:t>de</a:t>
            </a:r>
            <a:r>
              <a:rPr spc="-65" dirty="0"/>
              <a:t> </a:t>
            </a:r>
            <a:r>
              <a:rPr spc="-50" dirty="0"/>
              <a:t>Aguas</a:t>
            </a:r>
            <a:r>
              <a:rPr spc="-65" dirty="0"/>
              <a:t> </a:t>
            </a:r>
            <a:r>
              <a:rPr spc="-10" dirty="0"/>
              <a:t>Residuales </a:t>
            </a:r>
            <a:r>
              <a:rPr spc="-135" dirty="0"/>
              <a:t>(PTAR),</a:t>
            </a:r>
            <a:r>
              <a:rPr spc="-40" dirty="0"/>
              <a:t> buscando </a:t>
            </a:r>
            <a:r>
              <a:rPr spc="-70" dirty="0"/>
              <a:t>financiamiento</a:t>
            </a:r>
            <a:r>
              <a:rPr spc="-40" dirty="0"/>
              <a:t> </a:t>
            </a:r>
            <a:r>
              <a:rPr spc="-25" dirty="0"/>
              <a:t>del </a:t>
            </a:r>
            <a:r>
              <a:rPr spc="-45" dirty="0"/>
              <a:t>presupuesto </a:t>
            </a:r>
            <a:r>
              <a:rPr spc="-10" dirty="0"/>
              <a:t>nacional.</a:t>
            </a:r>
          </a:p>
          <a:p>
            <a:pPr marL="12700" marR="5080">
              <a:lnSpc>
                <a:spcPct val="114999"/>
              </a:lnSpc>
              <a:spcBef>
                <a:spcPts val="1200"/>
              </a:spcBef>
            </a:pPr>
            <a:r>
              <a:rPr spc="-80" dirty="0"/>
              <a:t>La </a:t>
            </a:r>
            <a:r>
              <a:rPr spc="-55" dirty="0"/>
              <a:t>condición</a:t>
            </a:r>
            <a:r>
              <a:rPr spc="-75" dirty="0"/>
              <a:t> </a:t>
            </a:r>
            <a:r>
              <a:rPr spc="-55" dirty="0"/>
              <a:t>de</a:t>
            </a:r>
            <a:r>
              <a:rPr spc="-80" dirty="0"/>
              <a:t> </a:t>
            </a:r>
            <a:r>
              <a:rPr spc="-40" dirty="0"/>
              <a:t>ser</a:t>
            </a:r>
            <a:r>
              <a:rPr spc="-75" dirty="0"/>
              <a:t> </a:t>
            </a:r>
            <a:r>
              <a:rPr dirty="0"/>
              <a:t>100%</a:t>
            </a:r>
            <a:r>
              <a:rPr spc="-80" dirty="0"/>
              <a:t> </a:t>
            </a:r>
            <a:r>
              <a:rPr spc="-60" dirty="0"/>
              <a:t>pública</a:t>
            </a:r>
            <a:r>
              <a:rPr spc="-75" dirty="0"/>
              <a:t> </a:t>
            </a:r>
            <a:r>
              <a:rPr spc="-55" dirty="0"/>
              <a:t>de</a:t>
            </a:r>
            <a:r>
              <a:rPr spc="-80" dirty="0"/>
              <a:t> </a:t>
            </a:r>
            <a:r>
              <a:rPr spc="-10" dirty="0"/>
              <a:t>Emcali </a:t>
            </a:r>
            <a:r>
              <a:rPr spc="-80" dirty="0"/>
              <a:t>enfatiza</a:t>
            </a:r>
            <a:r>
              <a:rPr spc="-70" dirty="0"/>
              <a:t> </a:t>
            </a:r>
            <a:r>
              <a:rPr spc="-55" dirty="0"/>
              <a:t>la</a:t>
            </a:r>
            <a:r>
              <a:rPr spc="-65" dirty="0"/>
              <a:t> </a:t>
            </a:r>
            <a:r>
              <a:rPr spc="-60" dirty="0"/>
              <a:t>importancia</a:t>
            </a:r>
            <a:r>
              <a:rPr spc="-70" dirty="0"/>
              <a:t> </a:t>
            </a:r>
            <a:r>
              <a:rPr spc="-55" dirty="0"/>
              <a:t>del</a:t>
            </a:r>
            <a:r>
              <a:rPr spc="-65" dirty="0"/>
              <a:t> </a:t>
            </a:r>
            <a:r>
              <a:rPr spc="-50" dirty="0"/>
              <a:t>diálogo</a:t>
            </a:r>
            <a:r>
              <a:rPr spc="-70" dirty="0"/>
              <a:t> </a:t>
            </a:r>
            <a:r>
              <a:rPr spc="-45" dirty="0"/>
              <a:t>social</a:t>
            </a:r>
            <a:r>
              <a:rPr spc="-65" dirty="0"/>
              <a:t> </a:t>
            </a:r>
            <a:r>
              <a:rPr spc="-60" dirty="0"/>
              <a:t>con</a:t>
            </a:r>
            <a:r>
              <a:rPr spc="-70" dirty="0"/>
              <a:t> </a:t>
            </a:r>
            <a:r>
              <a:rPr spc="-25" dirty="0"/>
              <a:t>los </a:t>
            </a:r>
            <a:r>
              <a:rPr spc="-85" dirty="0"/>
              <a:t>trabajadores,</a:t>
            </a:r>
            <a:r>
              <a:rPr spc="-55" dirty="0"/>
              <a:t> </a:t>
            </a:r>
            <a:r>
              <a:rPr spc="-40" dirty="0"/>
              <a:t>buscando</a:t>
            </a:r>
            <a:r>
              <a:rPr spc="-50" dirty="0"/>
              <a:t> </a:t>
            </a:r>
            <a:r>
              <a:rPr spc="-40" dirty="0"/>
              <a:t>una</a:t>
            </a:r>
            <a:r>
              <a:rPr spc="-50" dirty="0"/>
              <a:t> </a:t>
            </a:r>
            <a:r>
              <a:rPr spc="-60" dirty="0"/>
              <a:t>planta</a:t>
            </a:r>
            <a:r>
              <a:rPr spc="-50" dirty="0"/>
              <a:t> </a:t>
            </a:r>
            <a:r>
              <a:rPr spc="-10" dirty="0"/>
              <a:t>óptima, </a:t>
            </a:r>
            <a:r>
              <a:rPr spc="-45" dirty="0"/>
              <a:t>condiciones</a:t>
            </a:r>
            <a:r>
              <a:rPr spc="-55" dirty="0"/>
              <a:t> </a:t>
            </a:r>
            <a:r>
              <a:rPr spc="-50" dirty="0"/>
              <a:t>adecuadas</a:t>
            </a:r>
            <a:r>
              <a:rPr spc="-55" dirty="0"/>
              <a:t> </a:t>
            </a:r>
            <a:r>
              <a:rPr spc="-75" dirty="0"/>
              <a:t>y</a:t>
            </a:r>
            <a:r>
              <a:rPr spc="-55" dirty="0"/>
              <a:t> </a:t>
            </a:r>
            <a:r>
              <a:rPr spc="-50" dirty="0"/>
              <a:t>aspectos</a:t>
            </a:r>
            <a:r>
              <a:rPr spc="-55" dirty="0"/>
              <a:t> claros </a:t>
            </a:r>
            <a:r>
              <a:rPr spc="-10" dirty="0"/>
              <a:t>dentro </a:t>
            </a:r>
            <a:r>
              <a:rPr spc="-55" dirty="0"/>
              <a:t>de</a:t>
            </a:r>
            <a:r>
              <a:rPr spc="-60" dirty="0"/>
              <a:t> </a:t>
            </a:r>
            <a:r>
              <a:rPr spc="-30" dirty="0"/>
              <a:t>las</a:t>
            </a:r>
            <a:r>
              <a:rPr spc="-55" dirty="0"/>
              <a:t> </a:t>
            </a:r>
            <a:r>
              <a:rPr spc="-65" dirty="0"/>
              <a:t>convenciones,</a:t>
            </a:r>
            <a:r>
              <a:rPr spc="-55" dirty="0"/>
              <a:t> </a:t>
            </a:r>
            <a:r>
              <a:rPr spc="-50" dirty="0"/>
              <a:t>considerando</a:t>
            </a:r>
            <a:r>
              <a:rPr spc="-55" dirty="0"/>
              <a:t> la </a:t>
            </a:r>
            <a:r>
              <a:rPr spc="-75" dirty="0"/>
              <a:t>creación</a:t>
            </a:r>
            <a:r>
              <a:rPr spc="-85" dirty="0"/>
              <a:t> </a:t>
            </a:r>
            <a:r>
              <a:rPr spc="-25" dirty="0"/>
              <a:t>de </a:t>
            </a:r>
            <a:r>
              <a:rPr spc="-55" dirty="0"/>
              <a:t>cargos</a:t>
            </a:r>
            <a:r>
              <a:rPr spc="-80" dirty="0"/>
              <a:t> </a:t>
            </a:r>
            <a:r>
              <a:rPr spc="-75" dirty="0"/>
              <a:t>y </a:t>
            </a:r>
            <a:r>
              <a:rPr spc="-55" dirty="0"/>
              <a:t>la</a:t>
            </a:r>
            <a:r>
              <a:rPr spc="-75" dirty="0"/>
              <a:t> </a:t>
            </a:r>
            <a:r>
              <a:rPr spc="-45" dirty="0"/>
              <a:t>disminución</a:t>
            </a:r>
            <a:r>
              <a:rPr spc="-75" dirty="0"/>
              <a:t> </a:t>
            </a:r>
            <a:r>
              <a:rPr spc="-55" dirty="0"/>
              <a:t>de</a:t>
            </a:r>
            <a:r>
              <a:rPr spc="-75" dirty="0"/>
              <a:t> </a:t>
            </a:r>
            <a:r>
              <a:rPr spc="-25" dirty="0"/>
              <a:t>PS.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966524"/>
            <a:ext cx="2665095" cy="3177540"/>
            <a:chOff x="0" y="1966524"/>
            <a:chExt cx="2665095" cy="3177540"/>
          </a:xfrm>
        </p:grpSpPr>
        <p:sp>
          <p:nvSpPr>
            <p:cNvPr id="3" name="object 3"/>
            <p:cNvSpPr/>
            <p:nvPr/>
          </p:nvSpPr>
          <p:spPr>
            <a:xfrm>
              <a:off x="0" y="3129375"/>
              <a:ext cx="2647950" cy="2014220"/>
            </a:xfrm>
            <a:custGeom>
              <a:avLst/>
              <a:gdLst/>
              <a:ahLst/>
              <a:cxnLst/>
              <a:rect l="l" t="t" r="r" b="b"/>
              <a:pathLst>
                <a:path w="2647950" h="2014220">
                  <a:moveTo>
                    <a:pt x="2647489" y="2014123"/>
                  </a:moveTo>
                  <a:lnTo>
                    <a:pt x="0" y="2014123"/>
                  </a:lnTo>
                  <a:lnTo>
                    <a:pt x="0" y="0"/>
                  </a:lnTo>
                  <a:lnTo>
                    <a:pt x="24407" y="25223"/>
                  </a:lnTo>
                  <a:lnTo>
                    <a:pt x="56814" y="57473"/>
                  </a:lnTo>
                  <a:lnTo>
                    <a:pt x="89261" y="88557"/>
                  </a:lnTo>
                  <a:lnTo>
                    <a:pt x="121741" y="118503"/>
                  </a:lnTo>
                  <a:lnTo>
                    <a:pt x="154251" y="147340"/>
                  </a:lnTo>
                  <a:lnTo>
                    <a:pt x="186785" y="175094"/>
                  </a:lnTo>
                  <a:lnTo>
                    <a:pt x="219339" y="201796"/>
                  </a:lnTo>
                  <a:lnTo>
                    <a:pt x="251907" y="227473"/>
                  </a:lnTo>
                  <a:lnTo>
                    <a:pt x="284484" y="252153"/>
                  </a:lnTo>
                  <a:lnTo>
                    <a:pt x="317065" y="275866"/>
                  </a:lnTo>
                  <a:lnTo>
                    <a:pt x="349646" y="298638"/>
                  </a:lnTo>
                  <a:lnTo>
                    <a:pt x="382222" y="320499"/>
                  </a:lnTo>
                  <a:lnTo>
                    <a:pt x="414787" y="341477"/>
                  </a:lnTo>
                  <a:lnTo>
                    <a:pt x="447336" y="361599"/>
                  </a:lnTo>
                  <a:lnTo>
                    <a:pt x="512369" y="399394"/>
                  </a:lnTo>
                  <a:lnTo>
                    <a:pt x="577281" y="434109"/>
                  </a:lnTo>
                  <a:lnTo>
                    <a:pt x="642032" y="465971"/>
                  </a:lnTo>
                  <a:lnTo>
                    <a:pt x="706583" y="495206"/>
                  </a:lnTo>
                  <a:lnTo>
                    <a:pt x="770893" y="522042"/>
                  </a:lnTo>
                  <a:lnTo>
                    <a:pt x="834924" y="546705"/>
                  </a:lnTo>
                  <a:lnTo>
                    <a:pt x="898635" y="569421"/>
                  </a:lnTo>
                  <a:lnTo>
                    <a:pt x="961987" y="590417"/>
                  </a:lnTo>
                  <a:lnTo>
                    <a:pt x="1024940" y="609920"/>
                  </a:lnTo>
                  <a:lnTo>
                    <a:pt x="1087454" y="628156"/>
                  </a:lnTo>
                  <a:lnTo>
                    <a:pt x="1180317" y="653631"/>
                  </a:lnTo>
                  <a:lnTo>
                    <a:pt x="1480371" y="731462"/>
                  </a:lnTo>
                  <a:lnTo>
                    <a:pt x="1538332" y="747421"/>
                  </a:lnTo>
                  <a:lnTo>
                    <a:pt x="1595518" y="764038"/>
                  </a:lnTo>
                  <a:lnTo>
                    <a:pt x="1651889" y="781541"/>
                  </a:lnTo>
                  <a:lnTo>
                    <a:pt x="1707404" y="800157"/>
                  </a:lnTo>
                  <a:lnTo>
                    <a:pt x="1762025" y="820112"/>
                  </a:lnTo>
                  <a:lnTo>
                    <a:pt x="1815712" y="841633"/>
                  </a:lnTo>
                  <a:lnTo>
                    <a:pt x="1868425" y="864945"/>
                  </a:lnTo>
                  <a:lnTo>
                    <a:pt x="1920124" y="890277"/>
                  </a:lnTo>
                  <a:lnTo>
                    <a:pt x="1970769" y="917854"/>
                  </a:lnTo>
                  <a:lnTo>
                    <a:pt x="2020322" y="947904"/>
                  </a:lnTo>
                  <a:lnTo>
                    <a:pt x="2068742" y="980652"/>
                  </a:lnTo>
                  <a:lnTo>
                    <a:pt x="2115990" y="1016325"/>
                  </a:lnTo>
                  <a:lnTo>
                    <a:pt x="2162026" y="1055150"/>
                  </a:lnTo>
                  <a:lnTo>
                    <a:pt x="2206811" y="1097354"/>
                  </a:lnTo>
                  <a:lnTo>
                    <a:pt x="2250304" y="1143162"/>
                  </a:lnTo>
                  <a:lnTo>
                    <a:pt x="2292466" y="1192803"/>
                  </a:lnTo>
                  <a:lnTo>
                    <a:pt x="2333257" y="1246501"/>
                  </a:lnTo>
                  <a:lnTo>
                    <a:pt x="2372638" y="1304485"/>
                  </a:lnTo>
                  <a:lnTo>
                    <a:pt x="2410570" y="1366979"/>
                  </a:lnTo>
                  <a:lnTo>
                    <a:pt x="2447012" y="1434212"/>
                  </a:lnTo>
                  <a:lnTo>
                    <a:pt x="2464661" y="1469676"/>
                  </a:lnTo>
                  <a:lnTo>
                    <a:pt x="2481924" y="1506410"/>
                  </a:lnTo>
                  <a:lnTo>
                    <a:pt x="2498794" y="1544441"/>
                  </a:lnTo>
                  <a:lnTo>
                    <a:pt x="2515267" y="1583798"/>
                  </a:lnTo>
                  <a:lnTo>
                    <a:pt x="2531339" y="1624510"/>
                  </a:lnTo>
                  <a:lnTo>
                    <a:pt x="2547002" y="1666605"/>
                  </a:lnTo>
                  <a:lnTo>
                    <a:pt x="2562254" y="1710111"/>
                  </a:lnTo>
                  <a:lnTo>
                    <a:pt x="2577089" y="1755056"/>
                  </a:lnTo>
                  <a:lnTo>
                    <a:pt x="2591502" y="1801469"/>
                  </a:lnTo>
                  <a:lnTo>
                    <a:pt x="2605488" y="1849378"/>
                  </a:lnTo>
                  <a:lnTo>
                    <a:pt x="2619042" y="1898811"/>
                  </a:lnTo>
                  <a:lnTo>
                    <a:pt x="2632159" y="1949798"/>
                  </a:lnTo>
                  <a:lnTo>
                    <a:pt x="2644834" y="2002365"/>
                  </a:lnTo>
                  <a:lnTo>
                    <a:pt x="2647489" y="201412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7674" y="1966524"/>
              <a:ext cx="2267399" cy="20993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40133" y="503825"/>
            <a:ext cx="56654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Ampliación</a:t>
            </a:r>
            <a:r>
              <a:rPr spc="-229" dirty="0"/>
              <a:t> </a:t>
            </a:r>
            <a:r>
              <a:rPr spc="-130" dirty="0"/>
              <a:t>del</a:t>
            </a:r>
            <a:r>
              <a:rPr spc="-229" dirty="0"/>
              <a:t> </a:t>
            </a:r>
            <a:r>
              <a:rPr spc="-170" dirty="0"/>
              <a:t>objeto</a:t>
            </a:r>
            <a:r>
              <a:rPr spc="-229" dirty="0"/>
              <a:t> </a:t>
            </a:r>
            <a:r>
              <a:rPr spc="-110" dirty="0"/>
              <a:t>social</a:t>
            </a:r>
            <a:r>
              <a:rPr spc="-229" dirty="0"/>
              <a:t> </a:t>
            </a:r>
            <a:r>
              <a:rPr spc="-170" dirty="0"/>
              <a:t>de</a:t>
            </a:r>
            <a:r>
              <a:rPr spc="-229" dirty="0"/>
              <a:t> </a:t>
            </a:r>
            <a:r>
              <a:rPr spc="-140" dirty="0"/>
              <a:t>Emcali</a:t>
            </a:r>
          </a:p>
        </p:txBody>
      </p:sp>
      <p:sp>
        <p:nvSpPr>
          <p:cNvPr id="6" name="object 6"/>
          <p:cNvSpPr/>
          <p:nvPr/>
        </p:nvSpPr>
        <p:spPr>
          <a:xfrm>
            <a:off x="430653" y="1017724"/>
            <a:ext cx="8282940" cy="115570"/>
          </a:xfrm>
          <a:custGeom>
            <a:avLst/>
            <a:gdLst/>
            <a:ahLst/>
            <a:cxnLst/>
            <a:rect l="l" t="t" r="r" b="b"/>
            <a:pathLst>
              <a:path w="8282940" h="115569">
                <a:moveTo>
                  <a:pt x="8282699" y="115199"/>
                </a:moveTo>
                <a:lnTo>
                  <a:pt x="0" y="115199"/>
                </a:lnTo>
                <a:lnTo>
                  <a:pt x="0" y="0"/>
                </a:lnTo>
                <a:lnTo>
                  <a:pt x="8282699" y="0"/>
                </a:lnTo>
                <a:lnTo>
                  <a:pt x="8282699" y="11519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900350" y="1734940"/>
            <a:ext cx="5762625" cy="2462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90" dirty="0">
                <a:latin typeface="Trebuchet MS"/>
                <a:cs typeface="Trebuchet MS"/>
              </a:rPr>
              <a:t>Aspectos</a:t>
            </a:r>
            <a:r>
              <a:rPr sz="2000" b="1" spc="-155" dirty="0">
                <a:latin typeface="Trebuchet MS"/>
                <a:cs typeface="Trebuchet MS"/>
              </a:rPr>
              <a:t> </a:t>
            </a:r>
            <a:r>
              <a:rPr sz="2000" b="1" spc="-120" dirty="0">
                <a:latin typeface="Trebuchet MS"/>
                <a:cs typeface="Trebuchet MS"/>
              </a:rPr>
              <a:t>Relevantes</a:t>
            </a:r>
            <a:r>
              <a:rPr sz="2000" b="1" spc="-155" dirty="0">
                <a:latin typeface="Trebuchet MS"/>
                <a:cs typeface="Trebuchet MS"/>
              </a:rPr>
              <a:t> </a:t>
            </a:r>
            <a:r>
              <a:rPr sz="2000" b="1" spc="-10" dirty="0">
                <a:latin typeface="Trebuchet MS"/>
                <a:cs typeface="Trebuchet MS"/>
              </a:rPr>
              <a:t>Nuevos</a:t>
            </a:r>
            <a:endParaRPr sz="2000">
              <a:latin typeface="Trebuchet MS"/>
              <a:cs typeface="Trebuchet MS"/>
            </a:endParaRPr>
          </a:p>
          <a:p>
            <a:pPr marL="469900" marR="231140" indent="-336550">
              <a:lnSpc>
                <a:spcPct val="114999"/>
              </a:lnSpc>
              <a:spcBef>
                <a:spcPts val="1330"/>
              </a:spcBef>
              <a:buFont typeface="Microsoft Sans Serif"/>
              <a:buChar char="●"/>
              <a:tabLst>
                <a:tab pos="469900" algn="l"/>
              </a:tabLst>
            </a:pPr>
            <a:r>
              <a:rPr sz="1400" b="1" spc="-110" dirty="0">
                <a:latin typeface="Trebuchet MS"/>
                <a:cs typeface="Trebuchet MS"/>
              </a:rPr>
              <a:t>TODOS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los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servicios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públicos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domiciliarios</a:t>
            </a:r>
            <a:r>
              <a:rPr sz="1400" spc="-55" dirty="0">
                <a:latin typeface="Trebuchet MS"/>
                <a:cs typeface="Trebuchet MS"/>
              </a:rPr>
              <a:t> contemplados en </a:t>
            </a:r>
            <a:r>
              <a:rPr sz="1400" spc="-30" dirty="0">
                <a:latin typeface="Trebuchet MS"/>
                <a:cs typeface="Trebuchet MS"/>
              </a:rPr>
              <a:t>las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leyes </a:t>
            </a:r>
            <a:r>
              <a:rPr sz="1400" spc="-140" dirty="0">
                <a:latin typeface="Trebuchet MS"/>
                <a:cs typeface="Trebuchet MS"/>
              </a:rPr>
              <a:t>142</a:t>
            </a:r>
            <a:r>
              <a:rPr sz="1400" spc="-90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90" dirty="0">
                <a:latin typeface="Trebuchet MS"/>
                <a:cs typeface="Trebuchet MS"/>
              </a:rPr>
              <a:t> </a:t>
            </a:r>
            <a:r>
              <a:rPr sz="1400" spc="-135" dirty="0">
                <a:latin typeface="Trebuchet MS"/>
                <a:cs typeface="Trebuchet MS"/>
              </a:rPr>
              <a:t>143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9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1994.</a:t>
            </a:r>
            <a:endParaRPr sz="1400">
              <a:latin typeface="Trebuchet MS"/>
              <a:cs typeface="Trebuchet MS"/>
            </a:endParaRPr>
          </a:p>
          <a:p>
            <a:pPr marL="469900" marR="5080" indent="-336550">
              <a:lnSpc>
                <a:spcPct val="114999"/>
              </a:lnSpc>
              <a:buFont typeface="Microsoft Sans Serif"/>
              <a:buChar char="●"/>
              <a:tabLst>
                <a:tab pos="469900" algn="l"/>
              </a:tabLst>
            </a:pPr>
            <a:r>
              <a:rPr sz="1400" spc="-65" dirty="0">
                <a:latin typeface="Trebuchet MS"/>
                <a:cs typeface="Trebuchet MS"/>
              </a:rPr>
              <a:t>Podrá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prestar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servicios </a:t>
            </a:r>
            <a:r>
              <a:rPr sz="1400" spc="-20" dirty="0">
                <a:latin typeface="Trebuchet MS"/>
                <a:cs typeface="Trebuchet MS"/>
              </a:rPr>
              <a:t>o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actividades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asimiladas </a:t>
            </a:r>
            <a:r>
              <a:rPr sz="1400" spc="-60" dirty="0">
                <a:latin typeface="Trebuchet MS"/>
                <a:cs typeface="Trebuchet MS"/>
              </a:rPr>
              <a:t>a</a:t>
            </a:r>
            <a:r>
              <a:rPr sz="1400" spc="-50" dirty="0">
                <a:latin typeface="Trebuchet MS"/>
                <a:cs typeface="Trebuchet MS"/>
              </a:rPr>
              <a:t> servicios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públicos </a:t>
            </a:r>
            <a:r>
              <a:rPr sz="1400" spc="-50" dirty="0">
                <a:latin typeface="Trebuchet MS"/>
                <a:cs typeface="Trebuchet MS"/>
              </a:rPr>
              <a:t>domiciliarios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o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sus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actividades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complementarias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por</a:t>
            </a:r>
            <a:r>
              <a:rPr sz="1400" spc="-55" dirty="0">
                <a:latin typeface="Trebuchet MS"/>
                <a:cs typeface="Trebuchet MS"/>
              </a:rPr>
              <a:t> la </a:t>
            </a:r>
            <a:r>
              <a:rPr sz="1400" spc="-100" dirty="0">
                <a:latin typeface="Trebuchet MS"/>
                <a:cs typeface="Trebuchet MS"/>
              </a:rPr>
              <a:t>Ley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120" dirty="0">
                <a:latin typeface="Trebuchet MS"/>
                <a:cs typeface="Trebuchet MS"/>
              </a:rPr>
              <a:t>1955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de</a:t>
            </a:r>
            <a:r>
              <a:rPr sz="1400" spc="-90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2019.</a:t>
            </a:r>
            <a:endParaRPr sz="1400">
              <a:latin typeface="Trebuchet MS"/>
              <a:cs typeface="Trebuchet MS"/>
            </a:endParaRPr>
          </a:p>
          <a:p>
            <a:pPr marL="469900" marR="5715" indent="-336550">
              <a:lnSpc>
                <a:spcPct val="114999"/>
              </a:lnSpc>
              <a:buFont typeface="Microsoft Sans Serif"/>
              <a:buChar char="●"/>
              <a:tabLst>
                <a:tab pos="469900" algn="l"/>
              </a:tabLst>
            </a:pPr>
            <a:r>
              <a:rPr sz="1400" spc="-70" dirty="0">
                <a:latin typeface="Trebuchet MS"/>
                <a:cs typeface="Trebuchet MS"/>
              </a:rPr>
              <a:t>Generación</a:t>
            </a:r>
            <a:r>
              <a:rPr sz="1400" spc="-55" dirty="0">
                <a:latin typeface="Trebuchet MS"/>
                <a:cs typeface="Trebuchet MS"/>
              </a:rPr>
              <a:t> de </a:t>
            </a:r>
            <a:r>
              <a:rPr sz="1400" spc="-60" dirty="0">
                <a:latin typeface="Trebuchet MS"/>
                <a:cs typeface="Trebuchet MS"/>
              </a:rPr>
              <a:t>Energías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(Renovables)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Prestación</a:t>
            </a:r>
            <a:r>
              <a:rPr sz="1400" spc="-55" dirty="0">
                <a:latin typeface="Trebuchet MS"/>
                <a:cs typeface="Trebuchet MS"/>
              </a:rPr>
              <a:t> servicio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de</a:t>
            </a:r>
            <a:r>
              <a:rPr sz="1400" spc="-9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Alumbrado </a:t>
            </a:r>
            <a:r>
              <a:rPr sz="1400" spc="-10" dirty="0">
                <a:latin typeface="Trebuchet MS"/>
                <a:cs typeface="Trebuchet MS"/>
              </a:rPr>
              <a:t>Público.</a:t>
            </a:r>
            <a:endParaRPr sz="1400">
              <a:latin typeface="Trebuchet MS"/>
              <a:cs typeface="Trebuchet MS"/>
            </a:endParaRPr>
          </a:p>
          <a:p>
            <a:pPr marL="469265" indent="-335915">
              <a:lnSpc>
                <a:spcPct val="100000"/>
              </a:lnSpc>
              <a:spcBef>
                <a:spcPts val="254"/>
              </a:spcBef>
              <a:buFont typeface="Microsoft Sans Serif"/>
              <a:buChar char="●"/>
              <a:tabLst>
                <a:tab pos="469265" algn="l"/>
              </a:tabLst>
            </a:pPr>
            <a:r>
              <a:rPr sz="1400" spc="-90" dirty="0">
                <a:latin typeface="Trebuchet MS"/>
                <a:cs typeface="Trebuchet MS"/>
              </a:rPr>
              <a:t>Tratamiento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45" dirty="0">
                <a:latin typeface="Trebuchet MS"/>
                <a:cs typeface="Trebuchet MS"/>
              </a:rPr>
              <a:t> aguas </a:t>
            </a:r>
            <a:r>
              <a:rPr sz="1400" spc="-50" dirty="0">
                <a:latin typeface="Trebuchet MS"/>
                <a:cs typeface="Trebuchet MS"/>
              </a:rPr>
              <a:t>residuales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aprovechamiento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residuos.</a:t>
            </a:r>
            <a:endParaRPr sz="1400">
              <a:latin typeface="Trebuchet MS"/>
              <a:cs typeface="Trebuchet MS"/>
            </a:endParaRPr>
          </a:p>
          <a:p>
            <a:pPr marL="469265" indent="-335915">
              <a:lnSpc>
                <a:spcPct val="100000"/>
              </a:lnSpc>
              <a:spcBef>
                <a:spcPts val="250"/>
              </a:spcBef>
              <a:buFont typeface="Microsoft Sans Serif"/>
              <a:buChar char="●"/>
              <a:tabLst>
                <a:tab pos="469265" algn="l"/>
              </a:tabLst>
            </a:pPr>
            <a:r>
              <a:rPr sz="1400" spc="-80" dirty="0">
                <a:latin typeface="Trebuchet MS"/>
                <a:cs typeface="Trebuchet MS"/>
              </a:rPr>
              <a:t>Comercialización</a:t>
            </a:r>
            <a:r>
              <a:rPr sz="1400" spc="-55" dirty="0">
                <a:latin typeface="Trebuchet MS"/>
                <a:cs typeface="Trebuchet MS"/>
              </a:rPr>
              <a:t> de productos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derivados</a:t>
            </a:r>
            <a:r>
              <a:rPr sz="1400" spc="-55" dirty="0">
                <a:latin typeface="Trebuchet MS"/>
                <a:cs typeface="Trebuchet MS"/>
              </a:rPr>
              <a:t> de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su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actividad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y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gestión.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75"/>
            <a:ext cx="9141460" cy="5143500"/>
            <a:chOff x="0" y="575"/>
            <a:chExt cx="914146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5"/>
              <a:ext cx="5030098" cy="51422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904018" y="600"/>
              <a:ext cx="5237480" cy="5143500"/>
            </a:xfrm>
            <a:custGeom>
              <a:avLst/>
              <a:gdLst/>
              <a:ahLst/>
              <a:cxnLst/>
              <a:rect l="l" t="t" r="r" b="b"/>
              <a:pathLst>
                <a:path w="5237480" h="5143500">
                  <a:moveTo>
                    <a:pt x="5237288" y="5142905"/>
                  </a:moveTo>
                  <a:lnTo>
                    <a:pt x="983049" y="5142905"/>
                  </a:lnTo>
                  <a:lnTo>
                    <a:pt x="982788" y="5086597"/>
                  </a:lnTo>
                  <a:lnTo>
                    <a:pt x="982011" y="5031111"/>
                  </a:lnTo>
                  <a:lnTo>
                    <a:pt x="980727" y="4976434"/>
                  </a:lnTo>
                  <a:lnTo>
                    <a:pt x="978948" y="4922555"/>
                  </a:lnTo>
                  <a:lnTo>
                    <a:pt x="976683" y="4869461"/>
                  </a:lnTo>
                  <a:lnTo>
                    <a:pt x="973942" y="4817139"/>
                  </a:lnTo>
                  <a:lnTo>
                    <a:pt x="970734" y="4765578"/>
                  </a:lnTo>
                  <a:lnTo>
                    <a:pt x="967070" y="4714766"/>
                  </a:lnTo>
                  <a:lnTo>
                    <a:pt x="962960" y="4664689"/>
                  </a:lnTo>
                  <a:lnTo>
                    <a:pt x="958413" y="4615337"/>
                  </a:lnTo>
                  <a:lnTo>
                    <a:pt x="953439" y="4566696"/>
                  </a:lnTo>
                  <a:lnTo>
                    <a:pt x="948049" y="4518754"/>
                  </a:lnTo>
                  <a:lnTo>
                    <a:pt x="942253" y="4471498"/>
                  </a:lnTo>
                  <a:lnTo>
                    <a:pt x="936059" y="4424918"/>
                  </a:lnTo>
                  <a:lnTo>
                    <a:pt x="929479" y="4379000"/>
                  </a:lnTo>
                  <a:lnTo>
                    <a:pt x="922522" y="4333732"/>
                  </a:lnTo>
                  <a:lnTo>
                    <a:pt x="915198" y="4289103"/>
                  </a:lnTo>
                  <a:lnTo>
                    <a:pt x="907517" y="4245098"/>
                  </a:lnTo>
                  <a:lnTo>
                    <a:pt x="899489" y="4201707"/>
                  </a:lnTo>
                  <a:lnTo>
                    <a:pt x="891123" y="4158918"/>
                  </a:lnTo>
                  <a:lnTo>
                    <a:pt x="882431" y="4116717"/>
                  </a:lnTo>
                  <a:lnTo>
                    <a:pt x="873421" y="4075092"/>
                  </a:lnTo>
                  <a:lnTo>
                    <a:pt x="864104" y="4034032"/>
                  </a:lnTo>
                  <a:lnTo>
                    <a:pt x="854489" y="3993524"/>
                  </a:lnTo>
                  <a:lnTo>
                    <a:pt x="844587" y="3953556"/>
                  </a:lnTo>
                  <a:lnTo>
                    <a:pt x="834407" y="3914115"/>
                  </a:lnTo>
                  <a:lnTo>
                    <a:pt x="823960" y="3875189"/>
                  </a:lnTo>
                  <a:lnTo>
                    <a:pt x="813254" y="3836766"/>
                  </a:lnTo>
                  <a:lnTo>
                    <a:pt x="802301" y="3798834"/>
                  </a:lnTo>
                  <a:lnTo>
                    <a:pt x="791111" y="3761381"/>
                  </a:lnTo>
                  <a:lnTo>
                    <a:pt x="779692" y="3724393"/>
                  </a:lnTo>
                  <a:lnTo>
                    <a:pt x="768055" y="3687860"/>
                  </a:lnTo>
                  <a:lnTo>
                    <a:pt x="744167" y="3616105"/>
                  </a:lnTo>
                  <a:lnTo>
                    <a:pt x="719526" y="3546019"/>
                  </a:lnTo>
                  <a:lnTo>
                    <a:pt x="694212" y="3477503"/>
                  </a:lnTo>
                  <a:lnTo>
                    <a:pt x="668304" y="3410459"/>
                  </a:lnTo>
                  <a:lnTo>
                    <a:pt x="641881" y="3344789"/>
                  </a:lnTo>
                  <a:lnTo>
                    <a:pt x="615023" y="3280395"/>
                  </a:lnTo>
                  <a:lnTo>
                    <a:pt x="587809" y="3217178"/>
                  </a:lnTo>
                  <a:lnTo>
                    <a:pt x="560319" y="3155041"/>
                  </a:lnTo>
                  <a:lnTo>
                    <a:pt x="532633" y="3093885"/>
                  </a:lnTo>
                  <a:lnTo>
                    <a:pt x="504828" y="3033613"/>
                  </a:lnTo>
                  <a:lnTo>
                    <a:pt x="476986" y="2974125"/>
                  </a:lnTo>
                  <a:lnTo>
                    <a:pt x="449186" y="2915325"/>
                  </a:lnTo>
                  <a:lnTo>
                    <a:pt x="421506" y="2857113"/>
                  </a:lnTo>
                  <a:lnTo>
                    <a:pt x="407736" y="2828197"/>
                  </a:lnTo>
                  <a:lnTo>
                    <a:pt x="394027" y="2799392"/>
                  </a:lnTo>
                  <a:lnTo>
                    <a:pt x="366827" y="2742064"/>
                  </a:lnTo>
                  <a:lnTo>
                    <a:pt x="339986" y="2685030"/>
                  </a:lnTo>
                  <a:lnTo>
                    <a:pt x="313585" y="2628192"/>
                  </a:lnTo>
                  <a:lnTo>
                    <a:pt x="287701" y="2571452"/>
                  </a:lnTo>
                  <a:lnTo>
                    <a:pt x="262415" y="2514713"/>
                  </a:lnTo>
                  <a:lnTo>
                    <a:pt x="237806" y="2457875"/>
                  </a:lnTo>
                  <a:lnTo>
                    <a:pt x="213953" y="2400841"/>
                  </a:lnTo>
                  <a:lnTo>
                    <a:pt x="190936" y="2343513"/>
                  </a:lnTo>
                  <a:lnTo>
                    <a:pt x="168835" y="2285792"/>
                  </a:lnTo>
                  <a:lnTo>
                    <a:pt x="147728" y="2227580"/>
                  </a:lnTo>
                  <a:lnTo>
                    <a:pt x="127695" y="2168780"/>
                  </a:lnTo>
                  <a:lnTo>
                    <a:pt x="108816" y="2109292"/>
                  </a:lnTo>
                  <a:lnTo>
                    <a:pt x="91169" y="2049020"/>
                  </a:lnTo>
                  <a:lnTo>
                    <a:pt x="74836" y="1987864"/>
                  </a:lnTo>
                  <a:lnTo>
                    <a:pt x="59894" y="1925727"/>
                  </a:lnTo>
                  <a:lnTo>
                    <a:pt x="46423" y="1862510"/>
                  </a:lnTo>
                  <a:lnTo>
                    <a:pt x="34504" y="1798116"/>
                  </a:lnTo>
                  <a:lnTo>
                    <a:pt x="24214" y="1732446"/>
                  </a:lnTo>
                  <a:lnTo>
                    <a:pt x="15634" y="1665402"/>
                  </a:lnTo>
                  <a:lnTo>
                    <a:pt x="8843" y="1596886"/>
                  </a:lnTo>
                  <a:lnTo>
                    <a:pt x="3921" y="1526800"/>
                  </a:lnTo>
                  <a:lnTo>
                    <a:pt x="947" y="1455045"/>
                  </a:lnTo>
                  <a:lnTo>
                    <a:pt x="0" y="1381524"/>
                  </a:lnTo>
                  <a:lnTo>
                    <a:pt x="311" y="1344071"/>
                  </a:lnTo>
                  <a:lnTo>
                    <a:pt x="2554" y="1267716"/>
                  </a:lnTo>
                  <a:lnTo>
                    <a:pt x="4505" y="1228790"/>
                  </a:lnTo>
                  <a:lnTo>
                    <a:pt x="7023" y="1189349"/>
                  </a:lnTo>
                  <a:lnTo>
                    <a:pt x="10117" y="1149381"/>
                  </a:lnTo>
                  <a:lnTo>
                    <a:pt x="13797" y="1108873"/>
                  </a:lnTo>
                  <a:lnTo>
                    <a:pt x="18074" y="1067813"/>
                  </a:lnTo>
                  <a:lnTo>
                    <a:pt x="22957" y="1026188"/>
                  </a:lnTo>
                  <a:lnTo>
                    <a:pt x="28455" y="983987"/>
                  </a:lnTo>
                  <a:lnTo>
                    <a:pt x="34580" y="941197"/>
                  </a:lnTo>
                  <a:lnTo>
                    <a:pt x="41341" y="897807"/>
                  </a:lnTo>
                  <a:lnTo>
                    <a:pt x="48747" y="853802"/>
                  </a:lnTo>
                  <a:lnTo>
                    <a:pt x="56810" y="809172"/>
                  </a:lnTo>
                  <a:lnTo>
                    <a:pt x="65538" y="763905"/>
                  </a:lnTo>
                  <a:lnTo>
                    <a:pt x="74941" y="717987"/>
                  </a:lnTo>
                  <a:lnTo>
                    <a:pt x="85031" y="671406"/>
                  </a:lnTo>
                  <a:lnTo>
                    <a:pt x="95815" y="624151"/>
                  </a:lnTo>
                  <a:lnTo>
                    <a:pt x="107306" y="576209"/>
                  </a:lnTo>
                  <a:lnTo>
                    <a:pt x="119511" y="527568"/>
                  </a:lnTo>
                  <a:lnTo>
                    <a:pt x="132442" y="478215"/>
                  </a:lnTo>
                  <a:lnTo>
                    <a:pt x="146108" y="428139"/>
                  </a:lnTo>
                  <a:lnTo>
                    <a:pt x="160519" y="377326"/>
                  </a:lnTo>
                  <a:lnTo>
                    <a:pt x="175686" y="325766"/>
                  </a:lnTo>
                  <a:lnTo>
                    <a:pt x="191617" y="273444"/>
                  </a:lnTo>
                  <a:lnTo>
                    <a:pt x="208323" y="220350"/>
                  </a:lnTo>
                  <a:lnTo>
                    <a:pt x="225814" y="166471"/>
                  </a:lnTo>
                  <a:lnTo>
                    <a:pt x="244100" y="111794"/>
                  </a:lnTo>
                  <a:lnTo>
                    <a:pt x="263191" y="56308"/>
                  </a:lnTo>
                  <a:lnTo>
                    <a:pt x="283096" y="0"/>
                  </a:lnTo>
                  <a:lnTo>
                    <a:pt x="5237288" y="0"/>
                  </a:lnTo>
                  <a:lnTo>
                    <a:pt x="5237288" y="5142905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430240" y="2541740"/>
            <a:ext cx="277177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0" spc="-350" dirty="0"/>
              <a:t>Gracias</a:t>
            </a:r>
            <a:endParaRPr sz="7000"/>
          </a:p>
        </p:txBody>
      </p:sp>
      <p:grpSp>
        <p:nvGrpSpPr>
          <p:cNvPr id="6" name="object 6"/>
          <p:cNvGrpSpPr/>
          <p:nvPr/>
        </p:nvGrpSpPr>
        <p:grpSpPr>
          <a:xfrm>
            <a:off x="3328782" y="0"/>
            <a:ext cx="5815330" cy="4548505"/>
            <a:chOff x="3328782" y="0"/>
            <a:chExt cx="5815330" cy="4548505"/>
          </a:xfrm>
        </p:grpSpPr>
        <p:sp>
          <p:nvSpPr>
            <p:cNvPr id="7" name="object 7"/>
            <p:cNvSpPr/>
            <p:nvPr/>
          </p:nvSpPr>
          <p:spPr>
            <a:xfrm>
              <a:off x="7185186" y="0"/>
              <a:ext cx="1958975" cy="1393190"/>
            </a:xfrm>
            <a:custGeom>
              <a:avLst/>
              <a:gdLst/>
              <a:ahLst/>
              <a:cxnLst/>
              <a:rect l="l" t="t" r="r" b="b"/>
              <a:pathLst>
                <a:path w="1958975" h="1393190">
                  <a:moveTo>
                    <a:pt x="1680880" y="1393108"/>
                  </a:moveTo>
                  <a:lnTo>
                    <a:pt x="1635844" y="1392397"/>
                  </a:lnTo>
                  <a:lnTo>
                    <a:pt x="1592282" y="1390631"/>
                  </a:lnTo>
                  <a:lnTo>
                    <a:pt x="1550156" y="1387831"/>
                  </a:lnTo>
                  <a:lnTo>
                    <a:pt x="1509427" y="1384020"/>
                  </a:lnTo>
                  <a:lnTo>
                    <a:pt x="1470055" y="1379219"/>
                  </a:lnTo>
                  <a:lnTo>
                    <a:pt x="1432002" y="1373449"/>
                  </a:lnTo>
                  <a:lnTo>
                    <a:pt x="1359700" y="1359091"/>
                  </a:lnTo>
                  <a:lnTo>
                    <a:pt x="1292211" y="1341120"/>
                  </a:lnTo>
                  <a:lnTo>
                    <a:pt x="1229225" y="1319708"/>
                  </a:lnTo>
                  <a:lnTo>
                    <a:pt x="1170433" y="1295029"/>
                  </a:lnTo>
                  <a:lnTo>
                    <a:pt x="1115524" y="1267255"/>
                  </a:lnTo>
                  <a:lnTo>
                    <a:pt x="1064191" y="1236560"/>
                  </a:lnTo>
                  <a:lnTo>
                    <a:pt x="1016122" y="1203117"/>
                  </a:lnTo>
                  <a:lnTo>
                    <a:pt x="971010" y="1167098"/>
                  </a:lnTo>
                  <a:lnTo>
                    <a:pt x="928543" y="1128678"/>
                  </a:lnTo>
                  <a:lnTo>
                    <a:pt x="888413" y="1088028"/>
                  </a:lnTo>
                  <a:lnTo>
                    <a:pt x="850310" y="1045323"/>
                  </a:lnTo>
                  <a:lnTo>
                    <a:pt x="813925" y="1000735"/>
                  </a:lnTo>
                  <a:lnTo>
                    <a:pt x="778948" y="954437"/>
                  </a:lnTo>
                  <a:lnTo>
                    <a:pt x="745069" y="906603"/>
                  </a:lnTo>
                  <a:lnTo>
                    <a:pt x="711980" y="857405"/>
                  </a:lnTo>
                  <a:lnTo>
                    <a:pt x="679370" y="807017"/>
                  </a:lnTo>
                  <a:lnTo>
                    <a:pt x="646930" y="755612"/>
                  </a:lnTo>
                  <a:lnTo>
                    <a:pt x="581322" y="650443"/>
                  </a:lnTo>
                  <a:lnTo>
                    <a:pt x="564543" y="623785"/>
                  </a:lnTo>
                  <a:lnTo>
                    <a:pt x="530261" y="570182"/>
                  </a:lnTo>
                  <a:lnTo>
                    <a:pt x="494756" y="516342"/>
                  </a:lnTo>
                  <a:lnTo>
                    <a:pt x="457719" y="462436"/>
                  </a:lnTo>
                  <a:lnTo>
                    <a:pt x="418840" y="408638"/>
                  </a:lnTo>
                  <a:lnTo>
                    <a:pt x="377810" y="355121"/>
                  </a:lnTo>
                  <a:lnTo>
                    <a:pt x="334319" y="302058"/>
                  </a:lnTo>
                  <a:lnTo>
                    <a:pt x="288058" y="249622"/>
                  </a:lnTo>
                  <a:lnTo>
                    <a:pt x="238717" y="197987"/>
                  </a:lnTo>
                  <a:lnTo>
                    <a:pt x="185986" y="147325"/>
                  </a:lnTo>
                  <a:lnTo>
                    <a:pt x="129557" y="97809"/>
                  </a:lnTo>
                  <a:lnTo>
                    <a:pt x="99859" y="73536"/>
                  </a:lnTo>
                  <a:lnTo>
                    <a:pt x="69119" y="49613"/>
                  </a:lnTo>
                  <a:lnTo>
                    <a:pt x="37301" y="26064"/>
                  </a:lnTo>
                  <a:lnTo>
                    <a:pt x="4364" y="2910"/>
                  </a:lnTo>
                  <a:lnTo>
                    <a:pt x="0" y="0"/>
                  </a:lnTo>
                  <a:lnTo>
                    <a:pt x="1958813" y="0"/>
                  </a:lnTo>
                  <a:lnTo>
                    <a:pt x="1958813" y="1376833"/>
                  </a:lnTo>
                  <a:lnTo>
                    <a:pt x="1929522" y="1380085"/>
                  </a:lnTo>
                  <a:lnTo>
                    <a:pt x="1876536" y="1384973"/>
                  </a:lnTo>
                  <a:lnTo>
                    <a:pt x="1825217" y="1388697"/>
                  </a:lnTo>
                  <a:lnTo>
                    <a:pt x="1775528" y="1391280"/>
                  </a:lnTo>
                  <a:lnTo>
                    <a:pt x="1727428" y="1392743"/>
                  </a:lnTo>
                  <a:lnTo>
                    <a:pt x="1680880" y="139310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90275" y="3699154"/>
              <a:ext cx="4221480" cy="127635"/>
            </a:xfrm>
            <a:custGeom>
              <a:avLst/>
              <a:gdLst/>
              <a:ahLst/>
              <a:cxnLst/>
              <a:rect l="l" t="t" r="r" b="b"/>
              <a:pathLst>
                <a:path w="4221480" h="127635">
                  <a:moveTo>
                    <a:pt x="4221315" y="304"/>
                  </a:moveTo>
                  <a:lnTo>
                    <a:pt x="58318" y="304"/>
                  </a:lnTo>
                  <a:lnTo>
                    <a:pt x="58331" y="0"/>
                  </a:lnTo>
                  <a:lnTo>
                    <a:pt x="52273" y="304"/>
                  </a:lnTo>
                  <a:lnTo>
                    <a:pt x="49822" y="304"/>
                  </a:lnTo>
                  <a:lnTo>
                    <a:pt x="49822" y="431"/>
                  </a:lnTo>
                  <a:lnTo>
                    <a:pt x="10706" y="2400"/>
                  </a:lnTo>
                  <a:lnTo>
                    <a:pt x="0" y="70256"/>
                  </a:lnTo>
                  <a:lnTo>
                    <a:pt x="19646" y="97053"/>
                  </a:lnTo>
                  <a:lnTo>
                    <a:pt x="27381" y="113728"/>
                  </a:lnTo>
                  <a:lnTo>
                    <a:pt x="32727" y="126225"/>
                  </a:lnTo>
                  <a:lnTo>
                    <a:pt x="49822" y="126225"/>
                  </a:lnTo>
                  <a:lnTo>
                    <a:pt x="49822" y="127203"/>
                  </a:lnTo>
                  <a:lnTo>
                    <a:pt x="4221315" y="127203"/>
                  </a:lnTo>
                  <a:lnTo>
                    <a:pt x="4221315" y="304"/>
                  </a:lnTo>
                  <a:close/>
                </a:path>
              </a:pathLst>
            </a:custGeom>
            <a:solidFill>
              <a:srgbClr val="F1C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04982" y="878849"/>
              <a:ext cx="1254599" cy="12893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366882" y="840749"/>
              <a:ext cx="1330960" cy="1365885"/>
            </a:xfrm>
            <a:custGeom>
              <a:avLst/>
              <a:gdLst/>
              <a:ahLst/>
              <a:cxnLst/>
              <a:rect l="l" t="t" r="r" b="b"/>
              <a:pathLst>
                <a:path w="1330960" h="1365885">
                  <a:moveTo>
                    <a:pt x="1330799" y="682799"/>
                  </a:moveTo>
                  <a:lnTo>
                    <a:pt x="1329129" y="634037"/>
                  </a:lnTo>
                  <a:lnTo>
                    <a:pt x="1324192" y="586199"/>
                  </a:lnTo>
                  <a:lnTo>
                    <a:pt x="1316101" y="539403"/>
                  </a:lnTo>
                  <a:lnTo>
                    <a:pt x="1304969" y="493763"/>
                  </a:lnTo>
                  <a:lnTo>
                    <a:pt x="1290909" y="449395"/>
                  </a:lnTo>
                  <a:lnTo>
                    <a:pt x="1274032" y="406414"/>
                  </a:lnTo>
                  <a:lnTo>
                    <a:pt x="1254452" y="364937"/>
                  </a:lnTo>
                  <a:lnTo>
                    <a:pt x="1232282" y="325078"/>
                  </a:lnTo>
                  <a:lnTo>
                    <a:pt x="1207633" y="286953"/>
                  </a:lnTo>
                  <a:lnTo>
                    <a:pt x="1180619" y="250678"/>
                  </a:lnTo>
                  <a:lnTo>
                    <a:pt x="1151352" y="216369"/>
                  </a:lnTo>
                  <a:lnTo>
                    <a:pt x="1119944" y="184140"/>
                  </a:lnTo>
                  <a:lnTo>
                    <a:pt x="1086509" y="154107"/>
                  </a:lnTo>
                  <a:lnTo>
                    <a:pt x="1051158" y="126387"/>
                  </a:lnTo>
                  <a:lnTo>
                    <a:pt x="1014005" y="101093"/>
                  </a:lnTo>
                  <a:lnTo>
                    <a:pt x="975162" y="78343"/>
                  </a:lnTo>
                  <a:lnTo>
                    <a:pt x="934742" y="58251"/>
                  </a:lnTo>
                  <a:lnTo>
                    <a:pt x="892856" y="40934"/>
                  </a:lnTo>
                  <a:lnTo>
                    <a:pt x="849619" y="26505"/>
                  </a:lnTo>
                  <a:lnTo>
                    <a:pt x="805142" y="15082"/>
                  </a:lnTo>
                  <a:lnTo>
                    <a:pt x="759538" y="6780"/>
                  </a:lnTo>
                  <a:lnTo>
                    <a:pt x="712920" y="1714"/>
                  </a:lnTo>
                  <a:lnTo>
                    <a:pt x="665399" y="0"/>
                  </a:lnTo>
                  <a:lnTo>
                    <a:pt x="617477" y="1771"/>
                  </a:lnTo>
                  <a:lnTo>
                    <a:pt x="570081" y="7039"/>
                  </a:lnTo>
                  <a:lnTo>
                    <a:pt x="523379" y="15731"/>
                  </a:lnTo>
                  <a:lnTo>
                    <a:pt x="477539" y="27776"/>
                  </a:lnTo>
                  <a:lnTo>
                    <a:pt x="432729" y="43103"/>
                  </a:lnTo>
                  <a:lnTo>
                    <a:pt x="389116" y="61640"/>
                  </a:lnTo>
                  <a:lnTo>
                    <a:pt x="346869" y="83317"/>
                  </a:lnTo>
                  <a:lnTo>
                    <a:pt x="306155" y="108061"/>
                  </a:lnTo>
                  <a:lnTo>
                    <a:pt x="267142" y="135802"/>
                  </a:lnTo>
                  <a:lnTo>
                    <a:pt x="229998" y="166467"/>
                  </a:lnTo>
                  <a:lnTo>
                    <a:pt x="194891" y="199987"/>
                  </a:lnTo>
                  <a:lnTo>
                    <a:pt x="162226" y="236012"/>
                  </a:lnTo>
                  <a:lnTo>
                    <a:pt x="132341" y="274127"/>
                  </a:lnTo>
                  <a:lnTo>
                    <a:pt x="105307" y="314160"/>
                  </a:lnTo>
                  <a:lnTo>
                    <a:pt x="81194" y="355939"/>
                  </a:lnTo>
                  <a:lnTo>
                    <a:pt x="60069" y="399291"/>
                  </a:lnTo>
                  <a:lnTo>
                    <a:pt x="42004" y="444044"/>
                  </a:lnTo>
                  <a:lnTo>
                    <a:pt x="27068" y="490026"/>
                  </a:lnTo>
                  <a:lnTo>
                    <a:pt x="15330" y="537065"/>
                  </a:lnTo>
                  <a:lnTo>
                    <a:pt x="6859" y="584988"/>
                  </a:lnTo>
                  <a:lnTo>
                    <a:pt x="1726" y="633624"/>
                  </a:lnTo>
                  <a:lnTo>
                    <a:pt x="0" y="682799"/>
                  </a:lnTo>
                  <a:lnTo>
                    <a:pt x="1670" y="731562"/>
                  </a:lnTo>
                  <a:lnTo>
                    <a:pt x="6607" y="779400"/>
                  </a:lnTo>
                  <a:lnTo>
                    <a:pt x="14698" y="826196"/>
                  </a:lnTo>
                  <a:lnTo>
                    <a:pt x="25830" y="871836"/>
                  </a:lnTo>
                  <a:lnTo>
                    <a:pt x="39890" y="916204"/>
                  </a:lnTo>
                  <a:lnTo>
                    <a:pt x="56767" y="959185"/>
                  </a:lnTo>
                  <a:lnTo>
                    <a:pt x="76347" y="1000662"/>
                  </a:lnTo>
                  <a:lnTo>
                    <a:pt x="98517" y="1040521"/>
                  </a:lnTo>
                  <a:lnTo>
                    <a:pt x="123166" y="1078646"/>
                  </a:lnTo>
                  <a:lnTo>
                    <a:pt x="150180" y="1114921"/>
                  </a:lnTo>
                  <a:lnTo>
                    <a:pt x="179447" y="1149230"/>
                  </a:lnTo>
                  <a:lnTo>
                    <a:pt x="210855" y="1181459"/>
                  </a:lnTo>
                  <a:lnTo>
                    <a:pt x="244290" y="1211492"/>
                  </a:lnTo>
                  <a:lnTo>
                    <a:pt x="279641" y="1239212"/>
                  </a:lnTo>
                  <a:lnTo>
                    <a:pt x="316794" y="1264506"/>
                  </a:lnTo>
                  <a:lnTo>
                    <a:pt x="355637" y="1287256"/>
                  </a:lnTo>
                  <a:lnTo>
                    <a:pt x="396057" y="1307348"/>
                  </a:lnTo>
                  <a:lnTo>
                    <a:pt x="437943" y="1324665"/>
                  </a:lnTo>
                  <a:lnTo>
                    <a:pt x="481180" y="1339094"/>
                  </a:lnTo>
                  <a:lnTo>
                    <a:pt x="525657" y="1350517"/>
                  </a:lnTo>
                  <a:lnTo>
                    <a:pt x="571261" y="1358819"/>
                  </a:lnTo>
                  <a:lnTo>
                    <a:pt x="617879" y="1363885"/>
                  </a:lnTo>
                  <a:lnTo>
                    <a:pt x="665399" y="1365599"/>
                  </a:lnTo>
                  <a:lnTo>
                    <a:pt x="712920" y="1363885"/>
                  </a:lnTo>
                  <a:lnTo>
                    <a:pt x="759538" y="1358819"/>
                  </a:lnTo>
                  <a:lnTo>
                    <a:pt x="805142" y="1350517"/>
                  </a:lnTo>
                  <a:lnTo>
                    <a:pt x="849619" y="1339094"/>
                  </a:lnTo>
                  <a:lnTo>
                    <a:pt x="892856" y="1324665"/>
                  </a:lnTo>
                  <a:lnTo>
                    <a:pt x="934742" y="1307348"/>
                  </a:lnTo>
                  <a:lnTo>
                    <a:pt x="975162" y="1287256"/>
                  </a:lnTo>
                  <a:lnTo>
                    <a:pt x="1014005" y="1264506"/>
                  </a:lnTo>
                  <a:lnTo>
                    <a:pt x="1051158" y="1239212"/>
                  </a:lnTo>
                  <a:lnTo>
                    <a:pt x="1086509" y="1211492"/>
                  </a:lnTo>
                  <a:lnTo>
                    <a:pt x="1119944" y="1181459"/>
                  </a:lnTo>
                  <a:lnTo>
                    <a:pt x="1151352" y="1149230"/>
                  </a:lnTo>
                  <a:lnTo>
                    <a:pt x="1180619" y="1114921"/>
                  </a:lnTo>
                  <a:lnTo>
                    <a:pt x="1207633" y="1078646"/>
                  </a:lnTo>
                  <a:lnTo>
                    <a:pt x="1232282" y="1040521"/>
                  </a:lnTo>
                  <a:lnTo>
                    <a:pt x="1254452" y="1000662"/>
                  </a:lnTo>
                  <a:lnTo>
                    <a:pt x="1274032" y="959185"/>
                  </a:lnTo>
                  <a:lnTo>
                    <a:pt x="1290909" y="916204"/>
                  </a:lnTo>
                  <a:lnTo>
                    <a:pt x="1304969" y="871836"/>
                  </a:lnTo>
                  <a:lnTo>
                    <a:pt x="1316101" y="826196"/>
                  </a:lnTo>
                  <a:lnTo>
                    <a:pt x="1324192" y="779400"/>
                  </a:lnTo>
                  <a:lnTo>
                    <a:pt x="1329129" y="731562"/>
                  </a:lnTo>
                  <a:lnTo>
                    <a:pt x="1330799" y="682799"/>
                  </a:lnTo>
                  <a:close/>
                </a:path>
              </a:pathLst>
            </a:custGeom>
            <a:ln w="76199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96921" y="3975747"/>
              <a:ext cx="1838000" cy="5723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</TotalTime>
  <Words>7422</Words>
  <Application>Microsoft Office PowerPoint</Application>
  <PresentationFormat>Presentación en pantalla (16:9)</PresentationFormat>
  <Paragraphs>452</Paragraphs>
  <Slides>90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90</vt:i4>
      </vt:variant>
    </vt:vector>
  </HeadingPairs>
  <TitlesOfParts>
    <vt:vector size="97" baseType="lpstr">
      <vt:lpstr>Arial</vt:lpstr>
      <vt:lpstr>Calibri</vt:lpstr>
      <vt:lpstr>Microsoft Sans Serif</vt:lpstr>
      <vt:lpstr>Tahoma</vt:lpstr>
      <vt:lpstr>Times New Roman</vt:lpstr>
      <vt:lpstr>Trebuchet MS</vt:lpstr>
      <vt:lpstr>Office Theme</vt:lpstr>
      <vt:lpstr>Gestión</vt:lpstr>
      <vt:lpstr>Contenido</vt:lpstr>
      <vt:lpstr>Gobernanza, gobierno corporativo</vt:lpstr>
      <vt:lpstr>Gobernanza, gobierno corporativo</vt:lpstr>
      <vt:lpstr>Gobernanza, gobierno corporativo</vt:lpstr>
      <vt:lpstr>Gobernanza, gobierno corporativo</vt:lpstr>
      <vt:lpstr>Ampliación del objeto social de Emcali</vt:lpstr>
      <vt:lpstr>Ampliación del objeto social de Emcali</vt:lpstr>
      <vt:lpstr>Ampliación del objeto social de Emcali</vt:lpstr>
      <vt:lpstr>Ampliación del objeto social de Emcali</vt:lpstr>
      <vt:lpstr>Ampliación del objeto social de Emcali</vt:lpstr>
      <vt:lpstr>03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Calificación</vt:lpstr>
      <vt:lpstr>Calificación</vt:lpstr>
      <vt:lpstr>Calificación</vt:lpstr>
      <vt:lpstr>Calificación</vt:lpstr>
      <vt:lpstr>Historia de la Deuda EMCALI</vt:lpstr>
      <vt:lpstr>Historia de la Deuda EMCALI</vt:lpstr>
      <vt:lpstr>Historia de la Deuda EMCALI</vt:lpstr>
      <vt:lpstr>Historia de la Deuda EMCALI</vt:lpstr>
      <vt:lpstr>Historia de la Deuda EMCALI</vt:lpstr>
      <vt:lpstr>Presentación de PowerPoint</vt:lpstr>
      <vt:lpstr>Historia de la Deuda EMCALI</vt:lpstr>
      <vt:lpstr>Presentación de PowerPoint</vt:lpstr>
      <vt:lpstr>Los negocios Acueducto y Alcantarillado</vt:lpstr>
      <vt:lpstr>Los negocios Acueducto y Alcantarillado</vt:lpstr>
      <vt:lpstr>Los negocios Acueducto y Alcantarillado</vt:lpstr>
      <vt:lpstr>Los negocios Acueducto y Alcantarillado</vt:lpstr>
      <vt:lpstr>Los negocios Acueducto y Alcantarillado</vt:lpstr>
      <vt:lpstr>Los negocios Acueducto y Alcantarillado</vt:lpstr>
      <vt:lpstr>Los negocios Acueducto y Alcantarillado</vt:lpstr>
      <vt:lpstr>Los negocios Acueducto y Alcantarillado</vt:lpstr>
      <vt:lpstr>Los negocios Acueducto y Alcantarillado</vt:lpstr>
      <vt:lpstr>Los negocios Acueducto y Alcantarillado</vt:lpstr>
      <vt:lpstr>Los negocios Acueducto y Alcantarillado</vt:lpstr>
      <vt:lpstr>Los negocios Acueducto y Alcantarillado</vt:lpstr>
      <vt:lpstr>Los negocios Acueducto y Alcantarillado</vt:lpstr>
      <vt:lpstr>Los negocios Acueducto y Alcantarillado</vt:lpstr>
      <vt:lpstr>Los negocios Acueducto y Alcantarillado</vt:lpstr>
      <vt:lpstr>Los negocios Energía</vt:lpstr>
      <vt:lpstr>Los negocios Energía</vt:lpstr>
      <vt:lpstr>Los negocios Energía</vt:lpstr>
      <vt:lpstr>Los negocios Energía</vt:lpstr>
      <vt:lpstr>Los negocios Energía</vt:lpstr>
      <vt:lpstr>Los negocios Energía</vt:lpstr>
      <vt:lpstr>Los negocios Energía</vt:lpstr>
      <vt:lpstr>Los negocios Energía</vt:lpstr>
      <vt:lpstr>Los negocios Energía</vt:lpstr>
      <vt:lpstr>Presentación de PowerPoint</vt:lpstr>
      <vt:lpstr>Presentación de PowerPoint</vt:lpstr>
      <vt:lpstr>Los negocios Energía</vt:lpstr>
      <vt:lpstr>Los negocios Energía</vt:lpstr>
      <vt:lpstr>Los negocios Energía</vt:lpstr>
      <vt:lpstr>Los negocios Energía</vt:lpstr>
      <vt:lpstr>Los negocios Energía</vt:lpstr>
      <vt:lpstr>Los negocios Energía</vt:lpstr>
      <vt:lpstr>Los negocios GUENTIC</vt:lpstr>
      <vt:lpstr>Los negocios GUENTIC</vt:lpstr>
      <vt:lpstr>05</vt:lpstr>
      <vt:lpstr>Gestión Humana y Activos</vt:lpstr>
      <vt:lpstr>Gestión Humana y Activos</vt:lpstr>
      <vt:lpstr>Gestión Humana y Activos</vt:lpstr>
      <vt:lpstr>Abastecimiento empresarial</vt:lpstr>
      <vt:lpstr>Abastecimiento empresarial</vt:lpstr>
      <vt:lpstr>Comercial y servicio al cliente</vt:lpstr>
      <vt:lpstr>Comercial y servicio al cliente</vt:lpstr>
      <vt:lpstr>Comercial y servicio al cliente</vt:lpstr>
      <vt:lpstr>Tecnologías de la información</vt:lpstr>
      <vt:lpstr>Tecnologías de la información</vt:lpstr>
      <vt:lpstr>Tecnologías de la información</vt:lpstr>
      <vt:lpstr>09</vt:lpstr>
      <vt:lpstr>Principales logros empresariales</vt:lpstr>
      <vt:lpstr>Principales logros empresariales</vt:lpstr>
      <vt:lpstr>Principales logros empresariales</vt:lpstr>
      <vt:lpstr>Principales logros empresariales</vt:lpstr>
      <vt:lpstr>Recomendaciones Gerente General</vt:lpstr>
      <vt:lpstr>Recomendaciones Gerente General</vt:lpstr>
      <vt:lpstr>Recomendaciones Gerente General</vt:lpstr>
      <vt:lpstr>Recomendaciones Gerente General</vt:lpstr>
      <vt:lpstr>Recomendaciones Gerente General</vt:lpstr>
      <vt:lpstr>Recomendaciones Gerente General</vt:lpstr>
      <vt:lpstr>Recomendaciones Gerente General</vt:lpstr>
      <vt:lpstr>Recomendaciones Gerente General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gestión EMCALI 2023</dc:title>
  <dc:creator>EMCALI</dc:creator>
  <cp:lastModifiedBy>Sandra Janeth Martinez Martinez</cp:lastModifiedBy>
  <cp:revision>9</cp:revision>
  <dcterms:created xsi:type="dcterms:W3CDTF">2024-01-12T19:50:24Z</dcterms:created>
  <dcterms:modified xsi:type="dcterms:W3CDTF">2024-01-22T19:43:24Z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