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57" r:id="rId4"/>
    <p:sldId id="258" r:id="rId5"/>
    <p:sldId id="262" r:id="rId6"/>
    <p:sldId id="260"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E0A"/>
    <a:srgbClr val="464646"/>
    <a:srgbClr val="E65C00"/>
    <a:srgbClr val="390B59"/>
    <a:srgbClr val="3C8700"/>
    <a:srgbClr val="27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56" d="100"/>
          <a:sy n="56" d="100"/>
        </p:scale>
        <p:origin x="127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59ABE-A872-B340-A9CB-AC189C1631FB}" type="datetimeFigureOut">
              <a:rPr lang="es-CO" smtClean="0"/>
              <a:t>4/08/2025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4BC9E-A8CC-0F44-8595-196B1CA90B9B}" type="slidenum">
              <a:rPr lang="es-CO" smtClean="0"/>
              <a:t>‹Nº›</a:t>
            </a:fld>
            <a:endParaRPr lang="es-CO"/>
          </a:p>
        </p:txBody>
      </p:sp>
    </p:spTree>
    <p:extLst>
      <p:ext uri="{BB962C8B-B14F-4D97-AF65-F5344CB8AC3E}">
        <p14:creationId xmlns:p14="http://schemas.microsoft.com/office/powerpoint/2010/main" val="165172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A04BC9E-A8CC-0F44-8595-196B1CA90B9B}" type="slidenum">
              <a:rPr lang="es-CO" smtClean="0"/>
              <a:t>1</a:t>
            </a:fld>
            <a:endParaRPr lang="es-CO"/>
          </a:p>
        </p:txBody>
      </p:sp>
    </p:spTree>
    <p:extLst>
      <p:ext uri="{BB962C8B-B14F-4D97-AF65-F5344CB8AC3E}">
        <p14:creationId xmlns:p14="http://schemas.microsoft.com/office/powerpoint/2010/main" val="31553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6A44E-B595-31EE-FBC1-BA8130C4463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65791AAC-A68F-B7B1-F769-630A5B6D4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AA955A7F-DD4B-C24C-FCFC-1A21C60D0EDE}"/>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2A4F9B45-E08F-129C-BD69-018E1EACF3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626144-479F-E0B9-8E62-EE1874463581}"/>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33101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74D52-19B1-DEB8-2EF9-6EAF7CEAF46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E33472D-D02F-619A-0881-032ECA198EE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C40522D-A73A-F2BE-9770-D36E11887A78}"/>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04158AFB-5121-DD55-82DA-79A71F6503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335603-D410-EF35-82EE-0B2D8F3C9AEF}"/>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179486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002D83-712F-C17B-76EF-D786B6B57F2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8F02606A-9B8B-092F-4933-B0D8D0AA054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FE1D1F66-65A8-9D8E-F81F-1968FC6F9D9E}"/>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972A9F98-5C52-9525-FA64-31361C274DF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2A0DD1-1D06-F577-C86C-332B61AA6FAC}"/>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212119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9F5216-784F-1812-9862-D7A0F3C0954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BFBBFE20-9C76-C3E7-F2DC-DD9E550B163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F283C25-40D3-849B-E21C-D8F75704C74E}"/>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4CFF3B8F-C560-B7D3-1D97-30E0D933022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A9147A-417F-C56B-3306-8C819943A4C4}"/>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80976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CA912-87F4-8889-1548-3EBBAA02B70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4EC3626-AB20-0A7B-49EA-A9ED26F8C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9AFF851-79B0-93F0-2E38-68B744F0CEED}"/>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A382E083-AB86-99D9-8496-D0F465BD54B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7C33B1B-3C0C-D33A-5225-A36B14673930}"/>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36532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E5C79-23D9-F48D-E6B5-C1CF1A1222B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558AA1E-1BE4-5DBD-C713-102B37F1FCA6}"/>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24DBABF-81D0-6234-79FB-97D6DB111DD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A1A4F044-64D3-67B5-E082-5B9364E2730F}"/>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6" name="Marcador de pie de página 5">
            <a:extLst>
              <a:ext uri="{FF2B5EF4-FFF2-40B4-BE49-F238E27FC236}">
                <a16:creationId xmlns:a16="http://schemas.microsoft.com/office/drawing/2014/main" id="{15F418E0-C64A-771A-E16C-A2C8506A93D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F85C7B9-E441-6506-8A6A-232C1AFA260F}"/>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353182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DDF83-3B40-D569-1F1C-65C0E19B996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F2553F40-A839-F246-2688-CA1208C8F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13B396E-543A-EE70-D9FA-F3F6768559F8}"/>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AF5326EC-0C29-D507-85B0-0FDA7A8D2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171C66D-FA7F-3E87-A656-1C0B4C49172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F438485C-27DA-E7B4-1333-9419CB1C5F6E}"/>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8" name="Marcador de pie de página 7">
            <a:extLst>
              <a:ext uri="{FF2B5EF4-FFF2-40B4-BE49-F238E27FC236}">
                <a16:creationId xmlns:a16="http://schemas.microsoft.com/office/drawing/2014/main" id="{9110C04C-9DC3-2BC9-C109-31E1A9E5C76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6B741E4-946A-4A94-0064-AB558B52C696}"/>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146178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236F9-806A-B07A-056E-97A9B26614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43415147-768E-7BCD-15ED-58105CBD97E9}"/>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4" name="Marcador de pie de página 3">
            <a:extLst>
              <a:ext uri="{FF2B5EF4-FFF2-40B4-BE49-F238E27FC236}">
                <a16:creationId xmlns:a16="http://schemas.microsoft.com/office/drawing/2014/main" id="{A8E87E83-A7F6-F978-23D0-64B8707786E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DC0CE12-E4CE-5C6A-8DFF-92CCC9759990}"/>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395766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6FE910-344C-10A6-C704-86F3F32FAF91}"/>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3" name="Marcador de pie de página 2">
            <a:extLst>
              <a:ext uri="{FF2B5EF4-FFF2-40B4-BE49-F238E27FC236}">
                <a16:creationId xmlns:a16="http://schemas.microsoft.com/office/drawing/2014/main" id="{6C7B2728-2814-66B3-A296-A04CDCF181B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A40B790-7FFB-AD2D-5878-6BDFA352F274}"/>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22252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36516-E241-7EC4-1A24-3787AE68131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5FABF26B-9EA3-5687-851A-82B1187DF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760989A2-2186-F896-4ACC-7D90A31BB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6EBD211-FD7A-064E-C024-8E7910EC2DD7}"/>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6" name="Marcador de pie de página 5">
            <a:extLst>
              <a:ext uri="{FF2B5EF4-FFF2-40B4-BE49-F238E27FC236}">
                <a16:creationId xmlns:a16="http://schemas.microsoft.com/office/drawing/2014/main" id="{F45F1696-7C2B-5743-A960-B201F707029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CD64369-4C32-3F4F-0203-27CDA50D5745}"/>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5905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C9737-AB9E-AB39-3BF0-5EF35348323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EAA9DB53-EBA4-F109-17C3-A65FECBB8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124A10-FBB0-0F86-374D-7EE063D8B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B18209A-641E-85E6-9F75-001DBB23AE0F}"/>
              </a:ext>
            </a:extLst>
          </p:cNvPr>
          <p:cNvSpPr>
            <a:spLocks noGrp="1"/>
          </p:cNvSpPr>
          <p:nvPr>
            <p:ph type="dt" sz="half" idx="10"/>
          </p:nvPr>
        </p:nvSpPr>
        <p:spPr/>
        <p:txBody>
          <a:bodyPr/>
          <a:lstStyle/>
          <a:p>
            <a:fld id="{3BF9366C-F97F-824F-9673-F50EA891A6DA}" type="datetimeFigureOut">
              <a:rPr lang="es-CO" smtClean="0"/>
              <a:t>4/08/2025</a:t>
            </a:fld>
            <a:endParaRPr lang="es-CO"/>
          </a:p>
        </p:txBody>
      </p:sp>
      <p:sp>
        <p:nvSpPr>
          <p:cNvPr id="6" name="Marcador de pie de página 5">
            <a:extLst>
              <a:ext uri="{FF2B5EF4-FFF2-40B4-BE49-F238E27FC236}">
                <a16:creationId xmlns:a16="http://schemas.microsoft.com/office/drawing/2014/main" id="{C23C2C61-CB44-24F0-0A81-13083F26238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ABB4828-A549-657C-0192-17D086CD7FD2}"/>
              </a:ext>
            </a:extLst>
          </p:cNvPr>
          <p:cNvSpPr>
            <a:spLocks noGrp="1"/>
          </p:cNvSpPr>
          <p:nvPr>
            <p:ph type="sldNum" sz="quarter" idx="12"/>
          </p:nvPr>
        </p:nvSpPr>
        <p:spPr/>
        <p:txBody>
          <a:bodyPr/>
          <a:lstStyle/>
          <a:p>
            <a:fld id="{66589584-7F0E-2C49-9B85-F75DA3AFE37C}" type="slidenum">
              <a:rPr lang="es-CO" smtClean="0"/>
              <a:t>‹Nº›</a:t>
            </a:fld>
            <a:endParaRPr lang="es-CO"/>
          </a:p>
        </p:txBody>
      </p:sp>
    </p:spTree>
    <p:extLst>
      <p:ext uri="{BB962C8B-B14F-4D97-AF65-F5344CB8AC3E}">
        <p14:creationId xmlns:p14="http://schemas.microsoft.com/office/powerpoint/2010/main" val="97838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DA9F9F-C7DF-0BDD-04B9-63ECF71C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9CF79EB-B45C-0AF2-625F-C75520A10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2654588-600C-8B9E-A1F0-89D5E3AA1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366C-F97F-824F-9673-F50EA891A6DA}" type="datetimeFigureOut">
              <a:rPr lang="es-CO" smtClean="0"/>
              <a:t>4/08/2025</a:t>
            </a:fld>
            <a:endParaRPr lang="es-CO"/>
          </a:p>
        </p:txBody>
      </p:sp>
      <p:sp>
        <p:nvSpPr>
          <p:cNvPr id="5" name="Marcador de pie de página 4">
            <a:extLst>
              <a:ext uri="{FF2B5EF4-FFF2-40B4-BE49-F238E27FC236}">
                <a16:creationId xmlns:a16="http://schemas.microsoft.com/office/drawing/2014/main" id="{48BBAB93-24D9-A945-22B7-F1D1448ED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ACE3804-37D8-F373-81A6-719784F34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89584-7F0E-2C49-9B85-F75DA3AFE37C}" type="slidenum">
              <a:rPr lang="es-CO" smtClean="0"/>
              <a:t>‹Nº›</a:t>
            </a:fld>
            <a:endParaRPr lang="es-CO"/>
          </a:p>
        </p:txBody>
      </p:sp>
    </p:spTree>
    <p:extLst>
      <p:ext uri="{BB962C8B-B14F-4D97-AF65-F5344CB8AC3E}">
        <p14:creationId xmlns:p14="http://schemas.microsoft.com/office/powerpoint/2010/main" val="263110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E139E8A-F2B8-ADFB-D4C3-5344E0954812}"/>
              </a:ext>
            </a:extLst>
          </p:cNvPr>
          <p:cNvSpPr txBox="1"/>
          <p:nvPr/>
        </p:nvSpPr>
        <p:spPr>
          <a:xfrm>
            <a:off x="6654458" y="2873623"/>
            <a:ext cx="4201886" cy="2246769"/>
          </a:xfrm>
          <a:prstGeom prst="rect">
            <a:avLst/>
          </a:prstGeom>
          <a:noFill/>
        </p:spPr>
        <p:txBody>
          <a:bodyPr wrap="square" rtlCol="0">
            <a:spAutoFit/>
          </a:bodyPr>
          <a:lstStyle/>
          <a:p>
            <a:pPr algn="ctr"/>
            <a:r>
              <a:rPr lang="es-CO" sz="3500" b="1" dirty="0">
                <a:solidFill>
                  <a:srgbClr val="384E0A"/>
                </a:solidFill>
                <a:latin typeface="Prometo" panose="020B0604030203060203" pitchFamily="34" charset="77"/>
              </a:rPr>
              <a:t>INFORME  SEGUNDO</a:t>
            </a:r>
          </a:p>
          <a:p>
            <a:pPr algn="ctr"/>
            <a:r>
              <a:rPr lang="es-CO" sz="3500" b="1" dirty="0">
                <a:solidFill>
                  <a:srgbClr val="384E0A"/>
                </a:solidFill>
                <a:latin typeface="Prometo" panose="020B0604030203060203" pitchFamily="34" charset="77"/>
              </a:rPr>
              <a:t>TRIMESTRE 2025 PROCESOS JUDICIALES</a:t>
            </a:r>
          </a:p>
        </p:txBody>
      </p:sp>
    </p:spTree>
    <p:extLst>
      <p:ext uri="{BB962C8B-B14F-4D97-AF65-F5344CB8AC3E}">
        <p14:creationId xmlns:p14="http://schemas.microsoft.com/office/powerpoint/2010/main" val="22140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1AD7970-F442-CBC3-1013-CFE470E85054}"/>
              </a:ext>
            </a:extLst>
          </p:cNvPr>
          <p:cNvSpPr txBox="1"/>
          <p:nvPr/>
        </p:nvSpPr>
        <p:spPr>
          <a:xfrm>
            <a:off x="566022" y="1843950"/>
            <a:ext cx="4356786" cy="3170099"/>
          </a:xfrm>
          <a:prstGeom prst="rect">
            <a:avLst/>
          </a:prstGeom>
          <a:noFill/>
        </p:spPr>
        <p:txBody>
          <a:bodyPr wrap="square">
            <a:spAutoFit/>
          </a:bodyPr>
          <a:lstStyle/>
          <a:p>
            <a:pPr algn="just"/>
            <a:r>
              <a:rPr lang="es-CO" sz="4000" b="1" dirty="0">
                <a:solidFill>
                  <a:srgbClr val="384E0A"/>
                </a:solidFill>
                <a:latin typeface="Prometo" panose="020B0604030203060203" pitchFamily="34" charset="77"/>
              </a:rPr>
              <a:t>1. </a:t>
            </a:r>
            <a:r>
              <a:rPr lang="es-ES" sz="4000" dirty="0">
                <a:solidFill>
                  <a:srgbClr val="384E0A"/>
                </a:solidFill>
                <a:latin typeface="Prometo" panose="020B0604030203060203" pitchFamily="34" charset="77"/>
              </a:rPr>
              <a:t>INFORME LEY DE TRANSPARENCIA – SEGUNDO</a:t>
            </a:r>
          </a:p>
          <a:p>
            <a:pPr algn="just"/>
            <a:r>
              <a:rPr lang="es-ES" sz="4000" dirty="0">
                <a:solidFill>
                  <a:srgbClr val="384E0A"/>
                </a:solidFill>
                <a:latin typeface="Prometo" panose="020B0604030203060203" pitchFamily="34" charset="77"/>
              </a:rPr>
              <a:t>TRIMESTRE 2025</a:t>
            </a:r>
          </a:p>
          <a:p>
            <a:pPr algn="just"/>
            <a:endParaRPr lang="es-CO" sz="4000" dirty="0">
              <a:solidFill>
                <a:srgbClr val="384E0A"/>
              </a:solidFill>
              <a:latin typeface="Prometo" panose="020B0604030203060203" pitchFamily="34" charset="77"/>
            </a:endParaRPr>
          </a:p>
        </p:txBody>
      </p:sp>
    </p:spTree>
    <p:extLst>
      <p:ext uri="{BB962C8B-B14F-4D97-AF65-F5344CB8AC3E}">
        <p14:creationId xmlns:p14="http://schemas.microsoft.com/office/powerpoint/2010/main" val="187938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B1A0D34-EE07-5640-8055-5746B30E9C8B}"/>
              </a:ext>
            </a:extLst>
          </p:cNvPr>
          <p:cNvSpPr txBox="1"/>
          <p:nvPr/>
        </p:nvSpPr>
        <p:spPr>
          <a:xfrm>
            <a:off x="3243942" y="1591605"/>
            <a:ext cx="6521159" cy="369332"/>
          </a:xfrm>
          <a:prstGeom prst="rect">
            <a:avLst/>
          </a:prstGeom>
          <a:noFill/>
        </p:spPr>
        <p:txBody>
          <a:bodyPr wrap="square" rtlCol="0">
            <a:spAutoFit/>
          </a:bodyPr>
          <a:lstStyle/>
          <a:p>
            <a:pPr algn="just"/>
            <a:r>
              <a:rPr lang="es-CO" b="1" dirty="0">
                <a:solidFill>
                  <a:srgbClr val="464646"/>
                </a:solidFill>
                <a:latin typeface="Prometo" panose="020B0604030203060203" pitchFamily="34" charset="77"/>
              </a:rPr>
              <a:t>A. I</a:t>
            </a:r>
            <a:r>
              <a:rPr lang="es-ES" b="1" dirty="0" err="1">
                <a:solidFill>
                  <a:srgbClr val="464646"/>
                </a:solidFill>
                <a:latin typeface="Prometo" panose="020B0604030203060203" pitchFamily="34" charset="77"/>
              </a:rPr>
              <a:t>nforme</a:t>
            </a:r>
            <a:r>
              <a:rPr lang="es-ES" b="1" dirty="0">
                <a:solidFill>
                  <a:srgbClr val="464646"/>
                </a:solidFill>
                <a:latin typeface="Prometo" panose="020B0604030203060203" pitchFamily="34" charset="77"/>
              </a:rPr>
              <a:t> Ley de transparencia – segundo trimestre 2025</a:t>
            </a:r>
          </a:p>
        </p:txBody>
      </p:sp>
      <p:sp>
        <p:nvSpPr>
          <p:cNvPr id="8" name="CuadroTexto 7">
            <a:extLst>
              <a:ext uri="{FF2B5EF4-FFF2-40B4-BE49-F238E27FC236}">
                <a16:creationId xmlns:a16="http://schemas.microsoft.com/office/drawing/2014/main" id="{3791572B-BB9D-6EDD-CA62-AC35B1D43B4B}"/>
              </a:ext>
            </a:extLst>
          </p:cNvPr>
          <p:cNvSpPr txBox="1"/>
          <p:nvPr/>
        </p:nvSpPr>
        <p:spPr>
          <a:xfrm>
            <a:off x="3243943" y="1914771"/>
            <a:ext cx="5624012" cy="553998"/>
          </a:xfrm>
          <a:prstGeom prst="rect">
            <a:avLst/>
          </a:prstGeom>
          <a:noFill/>
        </p:spPr>
        <p:txBody>
          <a:bodyPr wrap="square" rtlCol="0">
            <a:spAutoFit/>
          </a:bodyPr>
          <a:lstStyle/>
          <a:p>
            <a:pPr algn="just"/>
            <a:r>
              <a:rPr lang="es-CO" sz="1500" dirty="0">
                <a:solidFill>
                  <a:srgbClr val="464646"/>
                </a:solidFill>
                <a:latin typeface="Prometo" panose="020B0604030203060203" pitchFamily="34" charset="77"/>
              </a:rPr>
              <a:t>A.1  Estadísticas de procesos judiciales radicados por mes en el segundo semestre del 2025.</a:t>
            </a:r>
          </a:p>
        </p:txBody>
      </p:sp>
      <p:sp>
        <p:nvSpPr>
          <p:cNvPr id="9" name="CuadroTexto 8">
            <a:extLst>
              <a:ext uri="{FF2B5EF4-FFF2-40B4-BE49-F238E27FC236}">
                <a16:creationId xmlns:a16="http://schemas.microsoft.com/office/drawing/2014/main" id="{DA086343-2F8D-5292-E85B-FF1C564A0E87}"/>
              </a:ext>
            </a:extLst>
          </p:cNvPr>
          <p:cNvSpPr txBox="1"/>
          <p:nvPr/>
        </p:nvSpPr>
        <p:spPr>
          <a:xfrm>
            <a:off x="3243943" y="712366"/>
            <a:ext cx="4201886" cy="630942"/>
          </a:xfrm>
          <a:prstGeom prst="rect">
            <a:avLst/>
          </a:prstGeom>
          <a:noFill/>
        </p:spPr>
        <p:txBody>
          <a:bodyPr wrap="square" rtlCol="0">
            <a:spAutoFit/>
          </a:bodyPr>
          <a:lstStyle/>
          <a:p>
            <a:r>
              <a:rPr lang="es-CO" sz="3500" b="1" dirty="0">
                <a:solidFill>
                  <a:srgbClr val="384E0A"/>
                </a:solidFill>
                <a:latin typeface="Prometo" panose="020B0604030203060203" pitchFamily="34" charset="77"/>
              </a:rPr>
              <a:t>ÍNDICE</a:t>
            </a:r>
          </a:p>
        </p:txBody>
      </p:sp>
      <p:cxnSp>
        <p:nvCxnSpPr>
          <p:cNvPr id="23" name="Conector recto 22">
            <a:extLst>
              <a:ext uri="{FF2B5EF4-FFF2-40B4-BE49-F238E27FC236}">
                <a16:creationId xmlns:a16="http://schemas.microsoft.com/office/drawing/2014/main" id="{84F27070-8B05-E23C-4197-82572C37848C}"/>
              </a:ext>
            </a:extLst>
          </p:cNvPr>
          <p:cNvCxnSpPr>
            <a:cxnSpLocks/>
          </p:cNvCxnSpPr>
          <p:nvPr/>
        </p:nvCxnSpPr>
        <p:spPr>
          <a:xfrm flipV="1">
            <a:off x="3243943" y="1387589"/>
            <a:ext cx="6346370" cy="48243"/>
          </a:xfrm>
          <a:prstGeom prst="line">
            <a:avLst/>
          </a:prstGeom>
          <a:ln w="25400">
            <a:solidFill>
              <a:srgbClr val="384E0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867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E4168D3-1771-61E4-0608-1D120C88828F}"/>
              </a:ext>
            </a:extLst>
          </p:cNvPr>
          <p:cNvSpPr txBox="1"/>
          <p:nvPr/>
        </p:nvSpPr>
        <p:spPr>
          <a:xfrm>
            <a:off x="902043" y="609306"/>
            <a:ext cx="7258546" cy="630942"/>
          </a:xfrm>
          <a:prstGeom prst="rect">
            <a:avLst/>
          </a:prstGeom>
          <a:noFill/>
        </p:spPr>
        <p:txBody>
          <a:bodyPr wrap="square" rtlCol="0">
            <a:spAutoFit/>
          </a:bodyPr>
          <a:lstStyle/>
          <a:p>
            <a:r>
              <a:rPr lang="es-CO" sz="3500" b="1" dirty="0">
                <a:solidFill>
                  <a:srgbClr val="384E0A"/>
                </a:solidFill>
                <a:latin typeface="Prometo" panose="020B0604030203060203" pitchFamily="34" charset="77"/>
              </a:rPr>
              <a:t>INFORME LEY DE TRANSPARENCIA:</a:t>
            </a:r>
          </a:p>
        </p:txBody>
      </p:sp>
      <p:sp>
        <p:nvSpPr>
          <p:cNvPr id="7" name="CuadroTexto 6">
            <a:extLst>
              <a:ext uri="{FF2B5EF4-FFF2-40B4-BE49-F238E27FC236}">
                <a16:creationId xmlns:a16="http://schemas.microsoft.com/office/drawing/2014/main" id="{5C1F0D82-4EFE-7232-B215-B417EEB52699}"/>
              </a:ext>
            </a:extLst>
          </p:cNvPr>
          <p:cNvSpPr txBox="1"/>
          <p:nvPr/>
        </p:nvSpPr>
        <p:spPr>
          <a:xfrm>
            <a:off x="902043" y="1099004"/>
            <a:ext cx="9777459" cy="630942"/>
          </a:xfrm>
          <a:prstGeom prst="rect">
            <a:avLst/>
          </a:prstGeom>
          <a:noFill/>
        </p:spPr>
        <p:txBody>
          <a:bodyPr wrap="square">
            <a:spAutoFit/>
          </a:bodyPr>
          <a:lstStyle/>
          <a:p>
            <a:pPr algn="just"/>
            <a:r>
              <a:rPr lang="es-CO" sz="3500" dirty="0">
                <a:solidFill>
                  <a:srgbClr val="384E0A"/>
                </a:solidFill>
                <a:latin typeface="Prometo" panose="020B0604030203060203" pitchFamily="34" charset="77"/>
              </a:rPr>
              <a:t>SEGUNDO TRIMESTRE 2025 - PROCESOS JUDICIALES</a:t>
            </a:r>
          </a:p>
        </p:txBody>
      </p:sp>
      <p:sp>
        <p:nvSpPr>
          <p:cNvPr id="8" name="CuadroTexto 7">
            <a:extLst>
              <a:ext uri="{FF2B5EF4-FFF2-40B4-BE49-F238E27FC236}">
                <a16:creationId xmlns:a16="http://schemas.microsoft.com/office/drawing/2014/main" id="{E15CC470-646B-B99F-640B-E26095C9061C}"/>
              </a:ext>
            </a:extLst>
          </p:cNvPr>
          <p:cNvSpPr txBox="1"/>
          <p:nvPr/>
        </p:nvSpPr>
        <p:spPr>
          <a:xfrm>
            <a:off x="2199308" y="2219644"/>
            <a:ext cx="7793383" cy="1938992"/>
          </a:xfrm>
          <a:prstGeom prst="rect">
            <a:avLst/>
          </a:prstGeom>
          <a:noFill/>
        </p:spPr>
        <p:txBody>
          <a:bodyPr wrap="square" rtlCol="0">
            <a:spAutoFit/>
          </a:bodyPr>
          <a:lstStyle/>
          <a:p>
            <a:pPr algn="just"/>
            <a:r>
              <a:rPr lang="es-ES" sz="2000" dirty="0">
                <a:solidFill>
                  <a:srgbClr val="464646"/>
                </a:solidFill>
                <a:latin typeface="Prometo" panose="020B0604030203060203" pitchFamily="34" charset="77"/>
              </a:rPr>
              <a:t>En cumplimiento del mandato legal contenido en la Ley 1712 de 2014, Decreto 103 de 2015 y Resolución Min TIC 3564 de 2015, el área de Defensa Jurídica informa las demandas que ingresan en el segundo trimestre del año 2025, con corte al 30 de junio de la presente anualidad, donde EMCALI EICE ESP es parte pasiva, cuyo estado se registra en trámite, informando el tipo de proceso y la pretensión o cuantía.</a:t>
            </a:r>
          </a:p>
        </p:txBody>
      </p:sp>
    </p:spTree>
    <p:extLst>
      <p:ext uri="{BB962C8B-B14F-4D97-AF65-F5344CB8AC3E}">
        <p14:creationId xmlns:p14="http://schemas.microsoft.com/office/powerpoint/2010/main" val="261772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6CF933-4938-8114-A1AC-9D0340FFB849}"/>
              </a:ext>
            </a:extLst>
          </p:cNvPr>
          <p:cNvSpPr txBox="1"/>
          <p:nvPr/>
        </p:nvSpPr>
        <p:spPr>
          <a:xfrm>
            <a:off x="1531041" y="411251"/>
            <a:ext cx="9129917" cy="523220"/>
          </a:xfrm>
          <a:prstGeom prst="rect">
            <a:avLst/>
          </a:prstGeom>
          <a:noFill/>
        </p:spPr>
        <p:txBody>
          <a:bodyPr wrap="square" rtlCol="0">
            <a:spAutoFit/>
          </a:bodyPr>
          <a:lstStyle/>
          <a:p>
            <a:pPr algn="ctr"/>
            <a:r>
              <a:rPr lang="es-CO" sz="2800" b="1" dirty="0">
                <a:solidFill>
                  <a:srgbClr val="384E0A"/>
                </a:solidFill>
                <a:latin typeface="Prometo" panose="020B0604030203060203" pitchFamily="34" charset="77"/>
              </a:rPr>
              <a:t> SEGUNDO TRIMESTRE 2025 - PROCESOS JUDICIALES</a:t>
            </a:r>
          </a:p>
        </p:txBody>
      </p:sp>
      <p:graphicFrame>
        <p:nvGraphicFramePr>
          <p:cNvPr id="7" name="Objeto 2">
            <a:extLst>
              <a:ext uri="{FF2B5EF4-FFF2-40B4-BE49-F238E27FC236}">
                <a16:creationId xmlns:a16="http://schemas.microsoft.com/office/drawing/2014/main" id="{9628919C-AE20-C5C6-1719-46FAC9130538}"/>
              </a:ext>
            </a:extLst>
          </p:cNvPr>
          <p:cNvGraphicFramePr>
            <a:graphicFrameLocks noChangeAspect="1"/>
          </p:cNvGraphicFramePr>
          <p:nvPr>
            <p:extLst>
              <p:ext uri="{D42A27DB-BD31-4B8C-83A1-F6EECF244321}">
                <p14:modId xmlns:p14="http://schemas.microsoft.com/office/powerpoint/2010/main" val="289679030"/>
              </p:ext>
            </p:extLst>
          </p:nvPr>
        </p:nvGraphicFramePr>
        <p:xfrm>
          <a:off x="1674448" y="1055241"/>
          <a:ext cx="8843104" cy="4155114"/>
        </p:xfrm>
        <a:graphic>
          <a:graphicData uri="http://schemas.openxmlformats.org/presentationml/2006/ole">
            <mc:AlternateContent xmlns:mc="http://schemas.openxmlformats.org/markup-compatibility/2006">
              <mc:Choice xmlns:v="urn:schemas-microsoft-com:vml" Requires="v">
                <p:oleObj name="Worksheet" r:id="rId3" imgW="7095919" imgH="3333702" progId="Excel.Sheet.12">
                  <p:embed/>
                </p:oleObj>
              </mc:Choice>
              <mc:Fallback>
                <p:oleObj name="Worksheet" r:id="rId3" imgW="7095919" imgH="3333702" progId="Excel.Sheet.12">
                  <p:embed/>
                  <p:pic>
                    <p:nvPicPr>
                      <p:cNvPr id="7172" name="Objeto 2">
                        <a:extLst>
                          <a:ext uri="{FF2B5EF4-FFF2-40B4-BE49-F238E27FC236}">
                            <a16:creationId xmlns:a16="http://schemas.microsoft.com/office/drawing/2014/main" id="{D1D4BF49-CCDD-E0EA-F609-0ADF7245F1EC}"/>
                          </a:ext>
                        </a:extLst>
                      </p:cNvPr>
                      <p:cNvPicPr>
                        <a:picLocks noChangeAspect="1" noChangeArrowheads="1"/>
                      </p:cNvPicPr>
                      <p:nvPr/>
                    </p:nvPicPr>
                    <p:blipFill>
                      <a:blip r:embed="rId4"/>
                      <a:srcRect/>
                      <a:stretch>
                        <a:fillRect/>
                      </a:stretch>
                    </p:blipFill>
                    <p:spPr bwMode="auto">
                      <a:xfrm>
                        <a:off x="1674448" y="1055241"/>
                        <a:ext cx="8843104" cy="41551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152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0630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144</Words>
  <Application>Microsoft Office PowerPoint</Application>
  <PresentationFormat>Panorámica</PresentationFormat>
  <Paragraphs>12</Paragraphs>
  <Slides>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Prometo</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all garcia</dc:creator>
  <cp:lastModifiedBy>Luisa Fernanda Vásquez Burbano</cp:lastModifiedBy>
  <cp:revision>21</cp:revision>
  <dcterms:created xsi:type="dcterms:W3CDTF">2024-09-16T18:33:22Z</dcterms:created>
  <dcterms:modified xsi:type="dcterms:W3CDTF">2025-08-04T18:42:32Z</dcterms:modified>
</cp:coreProperties>
</file>