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25"/>
  </p:notesMasterIdLst>
  <p:handoutMasterIdLst>
    <p:handoutMasterId r:id="rId26"/>
  </p:handoutMasterIdLst>
  <p:sldIdLst>
    <p:sldId id="256" r:id="rId2"/>
    <p:sldId id="503" r:id="rId3"/>
    <p:sldId id="532" r:id="rId4"/>
    <p:sldId id="560" r:id="rId5"/>
    <p:sldId id="564" r:id="rId6"/>
    <p:sldId id="550" r:id="rId7"/>
    <p:sldId id="558" r:id="rId8"/>
    <p:sldId id="556" r:id="rId9"/>
    <p:sldId id="561" r:id="rId10"/>
    <p:sldId id="562" r:id="rId11"/>
    <p:sldId id="563" r:id="rId12"/>
    <p:sldId id="559" r:id="rId13"/>
    <p:sldId id="565" r:id="rId14"/>
    <p:sldId id="567" r:id="rId15"/>
    <p:sldId id="568" r:id="rId16"/>
    <p:sldId id="569" r:id="rId17"/>
    <p:sldId id="570" r:id="rId18"/>
    <p:sldId id="571" r:id="rId19"/>
    <p:sldId id="572" r:id="rId20"/>
    <p:sldId id="573" r:id="rId21"/>
    <p:sldId id="574" r:id="rId22"/>
    <p:sldId id="566" r:id="rId23"/>
    <p:sldId id="542" r:id="rId24"/>
  </p:sldIdLst>
  <p:sldSz cx="12192000" cy="6858000"/>
  <p:notesSz cx="6797675" cy="987425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CECE8"/>
    <a:srgbClr val="A5A5A5"/>
    <a:srgbClr val="B4908B"/>
    <a:srgbClr val="C48170"/>
    <a:srgbClr val="D87A51"/>
    <a:srgbClr val="FF3300"/>
    <a:srgbClr val="7C0084"/>
    <a:srgbClr val="CFB4D4"/>
    <a:srgbClr val="F8E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43" autoAdjust="0"/>
    <p:restoredTop sz="93767" autoAdjust="0"/>
  </p:normalViewPr>
  <p:slideViewPr>
    <p:cSldViewPr snapToGrid="0" snapToObjects="1">
      <p:cViewPr varScale="1">
        <p:scale>
          <a:sx n="82" d="100"/>
          <a:sy n="82" d="100"/>
        </p:scale>
        <p:origin x="-276" y="-96"/>
      </p:cViewPr>
      <p:guideLst>
        <p:guide orient="horz" pos="2160"/>
        <p:guide pos="3840"/>
      </p:guideLst>
    </p:cSldViewPr>
  </p:slideViewPr>
  <p:outlineViewPr>
    <p:cViewPr>
      <p:scale>
        <a:sx n="33" d="100"/>
        <a:sy n="33" d="100"/>
      </p:scale>
      <p:origin x="42" y="2160"/>
    </p:cViewPr>
  </p:outlineViewPr>
  <p:notesTextViewPr>
    <p:cViewPr>
      <p:scale>
        <a:sx n="1" d="1"/>
        <a:sy n="1" d="1"/>
      </p:scale>
      <p:origin x="0" y="0"/>
    </p:cViewPr>
  </p:notesTextViewPr>
  <p:sorterViewPr>
    <p:cViewPr>
      <p:scale>
        <a:sx n="150" d="100"/>
        <a:sy n="150" d="100"/>
      </p:scale>
      <p:origin x="0" y="-540"/>
    </p:cViewPr>
  </p:sorterViewPr>
  <p:notesViewPr>
    <p:cSldViewPr snapToGrid="0" snapToObjects="1">
      <p:cViewPr varScale="1">
        <p:scale>
          <a:sx n="98" d="100"/>
          <a:sy n="98" d="100"/>
        </p:scale>
        <p:origin x="3546" y="96"/>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043F80-FEB7-477F-8CF3-40052C49A52C}" type="doc">
      <dgm:prSet loTypeId="urn:microsoft.com/office/officeart/2005/8/layout/pList2" loCatId="list" qsTypeId="urn:microsoft.com/office/officeart/2005/8/quickstyle/simple1" qsCatId="simple" csTypeId="urn:microsoft.com/office/officeart/2005/8/colors/colorful2" csCatId="colorful" phldr="1"/>
      <dgm:spPr/>
    </dgm:pt>
    <dgm:pt modelId="{500C1E30-1C0F-4DA6-83B5-D4298C9E83C9}">
      <dgm:prSet phldrT="[Texto]" custT="1"/>
      <dgm:spPr/>
      <dgm:t>
        <a:bodyPr/>
        <a:lstStyle/>
        <a:p>
          <a:pPr algn="ctr"/>
          <a:r>
            <a:rPr lang="es-CO" sz="1700" dirty="0">
              <a:latin typeface="Arial" panose="020B0604020202020204" pitchFamily="34" charset="0"/>
              <a:cs typeface="Arial" panose="020B0604020202020204" pitchFamily="34" charset="0"/>
            </a:rPr>
            <a:t>El Gerente saliente deberá conformar el equipo de trabajo y designar el líder de la comisión y sus funciones, mediante el acto administrativo correspondiente.</a:t>
          </a:r>
        </a:p>
      </dgm:t>
    </dgm:pt>
    <dgm:pt modelId="{E56C4588-3C87-4F8C-A172-623ABBF46EDF}" type="parTrans" cxnId="{7C7E4100-5701-4496-9126-DA69786EF0DA}">
      <dgm:prSet/>
      <dgm:spPr/>
      <dgm:t>
        <a:bodyPr/>
        <a:lstStyle/>
        <a:p>
          <a:endParaRPr lang="es-CO"/>
        </a:p>
      </dgm:t>
    </dgm:pt>
    <dgm:pt modelId="{5E8A589B-D624-4001-881A-B5B102D54A5E}" type="sibTrans" cxnId="{7C7E4100-5701-4496-9126-DA69786EF0DA}">
      <dgm:prSet/>
      <dgm:spPr/>
      <dgm:t>
        <a:bodyPr/>
        <a:lstStyle/>
        <a:p>
          <a:endParaRPr lang="es-CO"/>
        </a:p>
      </dgm:t>
    </dgm:pt>
    <dgm:pt modelId="{1FB462AD-CBFC-4373-9B41-4F8106DC4DA3}">
      <dgm:prSet phldrT="[Texto]" custT="1"/>
      <dgm:spPr/>
      <dgm:t>
        <a:bodyPr/>
        <a:lstStyle/>
        <a:p>
          <a:endParaRPr lang="es-CO" sz="1800" dirty="0" smtClean="0">
            <a:latin typeface="Arial" panose="020B0604020202020204" pitchFamily="34" charset="0"/>
            <a:cs typeface="Arial" panose="020B0604020202020204" pitchFamily="34" charset="0"/>
          </a:endParaRPr>
        </a:p>
        <a:p>
          <a:r>
            <a:rPr lang="es-CO" sz="1800" dirty="0" smtClean="0">
              <a:latin typeface="Arial" panose="020B0604020202020204" pitchFamily="34" charset="0"/>
              <a:cs typeface="Arial" panose="020B0604020202020204" pitchFamily="34" charset="0"/>
            </a:rPr>
            <a:t>El </a:t>
          </a:r>
          <a:r>
            <a:rPr lang="es-CO" sz="1800" dirty="0">
              <a:latin typeface="Arial" panose="020B0604020202020204" pitchFamily="34" charset="0"/>
              <a:cs typeface="Arial" panose="020B0604020202020204" pitchFamily="34" charset="0"/>
            </a:rPr>
            <a:t>Gerente saliente deberá organizar la agenda de empalme y definir cronograma de trabajo.</a:t>
          </a:r>
        </a:p>
      </dgm:t>
    </dgm:pt>
    <dgm:pt modelId="{7A836ECA-E332-42AC-8A5F-88163D311CB6}" type="parTrans" cxnId="{1AA70C6D-B8F9-4571-96A8-6E85C0660F25}">
      <dgm:prSet/>
      <dgm:spPr/>
      <dgm:t>
        <a:bodyPr/>
        <a:lstStyle/>
        <a:p>
          <a:endParaRPr lang="es-CO"/>
        </a:p>
      </dgm:t>
    </dgm:pt>
    <dgm:pt modelId="{9457B89D-6237-4886-BDE1-A12AA123E5AC}" type="sibTrans" cxnId="{1AA70C6D-B8F9-4571-96A8-6E85C0660F25}">
      <dgm:prSet/>
      <dgm:spPr/>
      <dgm:t>
        <a:bodyPr/>
        <a:lstStyle/>
        <a:p>
          <a:endParaRPr lang="es-CO"/>
        </a:p>
      </dgm:t>
    </dgm:pt>
    <dgm:pt modelId="{CDD4BE35-FF4F-4C3A-9ADB-C15D4F0D213D}">
      <dgm:prSet phldrT="[Texto]" custT="1"/>
      <dgm:spPr/>
      <dgm:t>
        <a:bodyPr/>
        <a:lstStyle/>
        <a:p>
          <a:pPr algn="ctr"/>
          <a:r>
            <a:rPr lang="es-CO" sz="1600" dirty="0">
              <a:latin typeface="Arial" panose="020B0604020202020204" pitchFamily="34" charset="0"/>
              <a:cs typeface="Arial" panose="020B0604020202020204" pitchFamily="34" charset="0"/>
            </a:rPr>
            <a:t>Ambos Gerentes, entrante y saliente, deberán reunirse para conformar la COMISIÓN DE EMPALME, esto una vez constituidos los equipos de  trabajo por cada uno y organizada la agenda.</a:t>
          </a:r>
        </a:p>
      </dgm:t>
    </dgm:pt>
    <dgm:pt modelId="{A832A96B-D121-4837-AF24-3E89745D4471}" type="parTrans" cxnId="{95C1E10C-0A9D-4E24-9F9A-3DA274F4DFD2}">
      <dgm:prSet/>
      <dgm:spPr/>
      <dgm:t>
        <a:bodyPr/>
        <a:lstStyle/>
        <a:p>
          <a:endParaRPr lang="es-CO"/>
        </a:p>
      </dgm:t>
    </dgm:pt>
    <dgm:pt modelId="{95F3D32A-A0A0-45BC-B6D9-8D12320C8D15}" type="sibTrans" cxnId="{95C1E10C-0A9D-4E24-9F9A-3DA274F4DFD2}">
      <dgm:prSet/>
      <dgm:spPr/>
      <dgm:t>
        <a:bodyPr/>
        <a:lstStyle/>
        <a:p>
          <a:endParaRPr lang="es-CO"/>
        </a:p>
      </dgm:t>
    </dgm:pt>
    <dgm:pt modelId="{3A4B4A8E-0A2C-485A-A7E4-1CC56794C030}">
      <dgm:prSet phldrT="[Texto]" custT="1"/>
      <dgm:spPr/>
      <dgm:t>
        <a:bodyPr/>
        <a:lstStyle/>
        <a:p>
          <a:r>
            <a:rPr lang="es-CO" sz="1600" dirty="0">
              <a:latin typeface="Arial" panose="020B0604020202020204" pitchFamily="34" charset="0"/>
              <a:cs typeface="Arial" panose="020B0604020202020204" pitchFamily="34" charset="0"/>
            </a:rPr>
            <a:t>Elaborar el ACTA DE INFORME DE GESTIÓN, a la cual se adjunta el mencionado INFORME DE GESTIÓN y se hace entrega formal de los asuntos territoriales al mandatario entrante.</a:t>
          </a:r>
        </a:p>
      </dgm:t>
    </dgm:pt>
    <dgm:pt modelId="{14C28DA3-F03A-409E-957F-6C71911BEE55}" type="parTrans" cxnId="{5EA4EE3D-C7C6-4341-92EA-379FA7E47B0C}">
      <dgm:prSet/>
      <dgm:spPr/>
      <dgm:t>
        <a:bodyPr/>
        <a:lstStyle/>
        <a:p>
          <a:endParaRPr lang="es-CO"/>
        </a:p>
      </dgm:t>
    </dgm:pt>
    <dgm:pt modelId="{C6C62585-35CD-487C-B06E-B69D6EE71DFC}" type="sibTrans" cxnId="{5EA4EE3D-C7C6-4341-92EA-379FA7E47B0C}">
      <dgm:prSet/>
      <dgm:spPr/>
      <dgm:t>
        <a:bodyPr/>
        <a:lstStyle/>
        <a:p>
          <a:endParaRPr lang="es-CO"/>
        </a:p>
      </dgm:t>
    </dgm:pt>
    <dgm:pt modelId="{CB91B006-B6CA-4F71-A138-D599E8E373BB}">
      <dgm:prSet phldrT="[Texto]" custT="1"/>
      <dgm:spPr/>
      <dgm:t>
        <a:bodyPr/>
        <a:lstStyle/>
        <a:p>
          <a:r>
            <a:rPr lang="es-CO" sz="1300" dirty="0">
              <a:latin typeface="Arial" panose="020B0604020202020204" pitchFamily="34" charset="0"/>
              <a:cs typeface="Arial" panose="020B0604020202020204" pitchFamily="34" charset="0"/>
            </a:rPr>
            <a:t>Dar inicio a las reuniones de la COMISIÓN DE EMPALME, donde se revisará el contenido del INFORME DE GESTIÓN elaborado por la administración </a:t>
          </a:r>
          <a:r>
            <a:rPr lang="es-CO" sz="1300" dirty="0" smtClean="0">
              <a:latin typeface="Arial" panose="020B0604020202020204" pitchFamily="34" charset="0"/>
              <a:cs typeface="Arial" panose="020B0604020202020204" pitchFamily="34" charset="0"/>
            </a:rPr>
            <a:t>saliente. Fruto </a:t>
          </a:r>
          <a:r>
            <a:rPr lang="es-CO" sz="1300" dirty="0">
              <a:latin typeface="Arial" panose="020B0604020202020204" pitchFamily="34" charset="0"/>
              <a:cs typeface="Arial" panose="020B0604020202020204" pitchFamily="34" charset="0"/>
            </a:rPr>
            <a:t>de estas reuniones la COMISIÓN DE EMPALME deberá elaborar las actas parciales que dan cuenta de la verificación realizada.</a:t>
          </a:r>
          <a:endParaRPr lang="es-CO" sz="1300" dirty="0"/>
        </a:p>
      </dgm:t>
    </dgm:pt>
    <dgm:pt modelId="{BE281416-6793-4953-80B9-59CA36F6C456}" type="parTrans" cxnId="{7D0F86E1-EE51-4AB1-A540-847BB5A2216D}">
      <dgm:prSet/>
      <dgm:spPr/>
      <dgm:t>
        <a:bodyPr/>
        <a:lstStyle/>
        <a:p>
          <a:endParaRPr lang="es-CO"/>
        </a:p>
      </dgm:t>
    </dgm:pt>
    <dgm:pt modelId="{8099B7ED-5D7F-4D4B-BC1C-1CE97B057501}" type="sibTrans" cxnId="{7D0F86E1-EE51-4AB1-A540-847BB5A2216D}">
      <dgm:prSet/>
      <dgm:spPr/>
      <dgm:t>
        <a:bodyPr/>
        <a:lstStyle/>
        <a:p>
          <a:endParaRPr lang="es-CO"/>
        </a:p>
      </dgm:t>
    </dgm:pt>
    <dgm:pt modelId="{B256AA83-9E14-480E-B599-69F0BF4D294A}" type="pres">
      <dgm:prSet presAssocID="{22043F80-FEB7-477F-8CF3-40052C49A52C}" presName="Name0" presStyleCnt="0">
        <dgm:presLayoutVars>
          <dgm:dir/>
          <dgm:resizeHandles val="exact"/>
        </dgm:presLayoutVars>
      </dgm:prSet>
      <dgm:spPr/>
    </dgm:pt>
    <dgm:pt modelId="{9B696D0E-EBAE-4268-9DD8-5EC14002BDB0}" type="pres">
      <dgm:prSet presAssocID="{22043F80-FEB7-477F-8CF3-40052C49A52C}" presName="bkgdShp" presStyleLbl="alignAccFollowNode1" presStyleIdx="0" presStyleCnt="1" custLinFactNeighborX="-16080"/>
      <dgm:spPr/>
    </dgm:pt>
    <dgm:pt modelId="{A8FC3F36-07DC-456E-8309-0DE5D4C9487A}" type="pres">
      <dgm:prSet presAssocID="{22043F80-FEB7-477F-8CF3-40052C49A52C}" presName="linComp" presStyleCnt="0"/>
      <dgm:spPr/>
    </dgm:pt>
    <dgm:pt modelId="{440B54E3-3372-40AA-9F33-1B1972368EDE}" type="pres">
      <dgm:prSet presAssocID="{500C1E30-1C0F-4DA6-83B5-D4298C9E83C9}" presName="compNode" presStyleCnt="0"/>
      <dgm:spPr/>
    </dgm:pt>
    <dgm:pt modelId="{014B9168-D476-4B51-95C0-AFEE1150F98E}" type="pres">
      <dgm:prSet presAssocID="{500C1E30-1C0F-4DA6-83B5-D4298C9E83C9}" presName="node" presStyleLbl="node1" presStyleIdx="0" presStyleCnt="5">
        <dgm:presLayoutVars>
          <dgm:bulletEnabled val="1"/>
        </dgm:presLayoutVars>
      </dgm:prSet>
      <dgm:spPr/>
      <dgm:t>
        <a:bodyPr/>
        <a:lstStyle/>
        <a:p>
          <a:endParaRPr lang="es-CO"/>
        </a:p>
      </dgm:t>
    </dgm:pt>
    <dgm:pt modelId="{87EDED93-8C81-45D9-B6C8-0B7BC5B30D44}" type="pres">
      <dgm:prSet presAssocID="{500C1E30-1C0F-4DA6-83B5-D4298C9E83C9}" presName="invisiNode" presStyleLbl="node1" presStyleIdx="0" presStyleCnt="5"/>
      <dgm:spPr/>
    </dgm:pt>
    <dgm:pt modelId="{DF1A21DE-C8BD-49B2-97DB-312BF57C8C49}" type="pres">
      <dgm:prSet presAssocID="{500C1E30-1C0F-4DA6-83B5-D4298C9E83C9}" presName="imagNode" presStyleLbl="fgImgPlace1" presStyleIdx="0" presStyleCnt="5" custScaleX="88511" custScaleY="80492"/>
      <dgm:spPr/>
    </dgm:pt>
    <dgm:pt modelId="{9E6C7957-EA80-433E-BA9D-F61C4D86A4F6}" type="pres">
      <dgm:prSet presAssocID="{5E8A589B-D624-4001-881A-B5B102D54A5E}" presName="sibTrans" presStyleLbl="sibTrans2D1" presStyleIdx="0" presStyleCnt="0"/>
      <dgm:spPr/>
      <dgm:t>
        <a:bodyPr/>
        <a:lstStyle/>
        <a:p>
          <a:endParaRPr lang="es-CO"/>
        </a:p>
      </dgm:t>
    </dgm:pt>
    <dgm:pt modelId="{AA26440B-7FB2-47C6-A381-13ABAA431017}" type="pres">
      <dgm:prSet presAssocID="{1FB462AD-CBFC-4373-9B41-4F8106DC4DA3}" presName="compNode" presStyleCnt="0"/>
      <dgm:spPr/>
    </dgm:pt>
    <dgm:pt modelId="{3283CE33-76D5-4008-8061-BB8B43A6E446}" type="pres">
      <dgm:prSet presAssocID="{1FB462AD-CBFC-4373-9B41-4F8106DC4DA3}" presName="node" presStyleLbl="node1" presStyleIdx="1" presStyleCnt="5">
        <dgm:presLayoutVars>
          <dgm:bulletEnabled val="1"/>
        </dgm:presLayoutVars>
      </dgm:prSet>
      <dgm:spPr/>
      <dgm:t>
        <a:bodyPr/>
        <a:lstStyle/>
        <a:p>
          <a:endParaRPr lang="es-CO"/>
        </a:p>
      </dgm:t>
    </dgm:pt>
    <dgm:pt modelId="{75E0D7BE-1898-44A9-B144-2809C6D8F94E}" type="pres">
      <dgm:prSet presAssocID="{1FB462AD-CBFC-4373-9B41-4F8106DC4DA3}" presName="invisiNode" presStyleLbl="node1" presStyleIdx="1" presStyleCnt="5"/>
      <dgm:spPr/>
    </dgm:pt>
    <dgm:pt modelId="{2A7D00C9-73AA-48CF-AC53-3F893685EFC5}" type="pres">
      <dgm:prSet presAssocID="{1FB462AD-CBFC-4373-9B41-4F8106DC4DA3}" presName="imagNode" presStyleLbl="fgImgPlace1" presStyleIdx="1" presStyleCnt="5" custScaleX="74690" custScaleY="78181"/>
      <dgm:spPr/>
    </dgm:pt>
    <dgm:pt modelId="{49C4C822-9C96-4680-898B-A45825FC63C9}" type="pres">
      <dgm:prSet presAssocID="{9457B89D-6237-4886-BDE1-A12AA123E5AC}" presName="sibTrans" presStyleLbl="sibTrans2D1" presStyleIdx="0" presStyleCnt="0"/>
      <dgm:spPr/>
      <dgm:t>
        <a:bodyPr/>
        <a:lstStyle/>
        <a:p>
          <a:endParaRPr lang="es-CO"/>
        </a:p>
      </dgm:t>
    </dgm:pt>
    <dgm:pt modelId="{D190AC10-E732-4629-88D1-909973FEF4A7}" type="pres">
      <dgm:prSet presAssocID="{CDD4BE35-FF4F-4C3A-9ADB-C15D4F0D213D}" presName="compNode" presStyleCnt="0"/>
      <dgm:spPr/>
    </dgm:pt>
    <dgm:pt modelId="{D4CD94B1-9302-45B9-9A06-C3E2EC40FF55}" type="pres">
      <dgm:prSet presAssocID="{CDD4BE35-FF4F-4C3A-9ADB-C15D4F0D213D}" presName="node" presStyleLbl="node1" presStyleIdx="2" presStyleCnt="5">
        <dgm:presLayoutVars>
          <dgm:bulletEnabled val="1"/>
        </dgm:presLayoutVars>
      </dgm:prSet>
      <dgm:spPr/>
      <dgm:t>
        <a:bodyPr/>
        <a:lstStyle/>
        <a:p>
          <a:endParaRPr lang="es-CO"/>
        </a:p>
      </dgm:t>
    </dgm:pt>
    <dgm:pt modelId="{9A3894F6-CAED-407F-ABA0-A41B7034BA91}" type="pres">
      <dgm:prSet presAssocID="{CDD4BE35-FF4F-4C3A-9ADB-C15D4F0D213D}" presName="invisiNode" presStyleLbl="node1" presStyleIdx="2" presStyleCnt="5"/>
      <dgm:spPr/>
    </dgm:pt>
    <dgm:pt modelId="{A9D4B924-0D6C-4C23-BA14-F4C2BC62FDC9}" type="pres">
      <dgm:prSet presAssocID="{CDD4BE35-FF4F-4C3A-9ADB-C15D4F0D213D}" presName="imagNode" presStyleLbl="fgImgPlace1" presStyleIdx="2" presStyleCnt="5" custScaleX="73045" custScaleY="85814"/>
      <dgm:spPr/>
    </dgm:pt>
    <dgm:pt modelId="{94D2C2E8-5653-4133-BF97-ECCE9764A83D}" type="pres">
      <dgm:prSet presAssocID="{95F3D32A-A0A0-45BC-B6D9-8D12320C8D15}" presName="sibTrans" presStyleLbl="sibTrans2D1" presStyleIdx="0" presStyleCnt="0"/>
      <dgm:spPr/>
      <dgm:t>
        <a:bodyPr/>
        <a:lstStyle/>
        <a:p>
          <a:endParaRPr lang="es-CO"/>
        </a:p>
      </dgm:t>
    </dgm:pt>
    <dgm:pt modelId="{2BAFB84B-7103-4F0B-B05E-B75D886BE51A}" type="pres">
      <dgm:prSet presAssocID="{CB91B006-B6CA-4F71-A138-D599E8E373BB}" presName="compNode" presStyleCnt="0"/>
      <dgm:spPr/>
    </dgm:pt>
    <dgm:pt modelId="{3BBCB49A-400F-4FDB-9D1D-BCF67CC7DA89}" type="pres">
      <dgm:prSet presAssocID="{CB91B006-B6CA-4F71-A138-D599E8E373BB}" presName="node" presStyleLbl="node1" presStyleIdx="3" presStyleCnt="5">
        <dgm:presLayoutVars>
          <dgm:bulletEnabled val="1"/>
        </dgm:presLayoutVars>
      </dgm:prSet>
      <dgm:spPr/>
      <dgm:t>
        <a:bodyPr/>
        <a:lstStyle/>
        <a:p>
          <a:endParaRPr lang="es-CO"/>
        </a:p>
      </dgm:t>
    </dgm:pt>
    <dgm:pt modelId="{35BA485C-CC45-4E18-BFFE-F895C8874A59}" type="pres">
      <dgm:prSet presAssocID="{CB91B006-B6CA-4F71-A138-D599E8E373BB}" presName="invisiNode" presStyleLbl="node1" presStyleIdx="3" presStyleCnt="5"/>
      <dgm:spPr/>
    </dgm:pt>
    <dgm:pt modelId="{B3970323-B644-4412-A3DE-D86CD8BB562B}" type="pres">
      <dgm:prSet presAssocID="{CB91B006-B6CA-4F71-A138-D599E8E373BB}" presName="imagNode" presStyleLbl="fgImgPlace1" presStyleIdx="3" presStyleCnt="5" custScaleX="61254" custScaleY="74845"/>
      <dgm:spPr/>
    </dgm:pt>
    <dgm:pt modelId="{500F5654-D25A-4E51-AFCA-82DDB2EC1500}" type="pres">
      <dgm:prSet presAssocID="{8099B7ED-5D7F-4D4B-BC1C-1CE97B057501}" presName="sibTrans" presStyleLbl="sibTrans2D1" presStyleIdx="0" presStyleCnt="0"/>
      <dgm:spPr/>
      <dgm:t>
        <a:bodyPr/>
        <a:lstStyle/>
        <a:p>
          <a:endParaRPr lang="es-CO"/>
        </a:p>
      </dgm:t>
    </dgm:pt>
    <dgm:pt modelId="{2591209B-1225-4699-8EB3-CC7B3527A255}" type="pres">
      <dgm:prSet presAssocID="{3A4B4A8E-0A2C-485A-A7E4-1CC56794C030}" presName="compNode" presStyleCnt="0"/>
      <dgm:spPr/>
    </dgm:pt>
    <dgm:pt modelId="{0EEA7BBA-BD8C-451F-9BC0-21D95BE88599}" type="pres">
      <dgm:prSet presAssocID="{3A4B4A8E-0A2C-485A-A7E4-1CC56794C030}" presName="node" presStyleLbl="node1" presStyleIdx="4" presStyleCnt="5">
        <dgm:presLayoutVars>
          <dgm:bulletEnabled val="1"/>
        </dgm:presLayoutVars>
      </dgm:prSet>
      <dgm:spPr/>
      <dgm:t>
        <a:bodyPr/>
        <a:lstStyle/>
        <a:p>
          <a:endParaRPr lang="es-CO"/>
        </a:p>
      </dgm:t>
    </dgm:pt>
    <dgm:pt modelId="{6B894C2E-270F-4043-A560-9985497C9C27}" type="pres">
      <dgm:prSet presAssocID="{3A4B4A8E-0A2C-485A-A7E4-1CC56794C030}" presName="invisiNode" presStyleLbl="node1" presStyleIdx="4" presStyleCnt="5"/>
      <dgm:spPr/>
    </dgm:pt>
    <dgm:pt modelId="{9A32E033-7AE4-4953-BD07-AB6F48EF0455}" type="pres">
      <dgm:prSet presAssocID="{3A4B4A8E-0A2C-485A-A7E4-1CC56794C030}" presName="imagNode" presStyleLbl="fgImgPlace1" presStyleIdx="4" presStyleCnt="5" custScaleX="53030" custScaleY="81947"/>
      <dgm:spPr/>
    </dgm:pt>
  </dgm:ptLst>
  <dgm:cxnLst>
    <dgm:cxn modelId="{7D0F86E1-EE51-4AB1-A540-847BB5A2216D}" srcId="{22043F80-FEB7-477F-8CF3-40052C49A52C}" destId="{CB91B006-B6CA-4F71-A138-D599E8E373BB}" srcOrd="3" destOrd="0" parTransId="{BE281416-6793-4953-80B9-59CA36F6C456}" sibTransId="{8099B7ED-5D7F-4D4B-BC1C-1CE97B057501}"/>
    <dgm:cxn modelId="{1AA70C6D-B8F9-4571-96A8-6E85C0660F25}" srcId="{22043F80-FEB7-477F-8CF3-40052C49A52C}" destId="{1FB462AD-CBFC-4373-9B41-4F8106DC4DA3}" srcOrd="1" destOrd="0" parTransId="{7A836ECA-E332-42AC-8A5F-88163D311CB6}" sibTransId="{9457B89D-6237-4886-BDE1-A12AA123E5AC}"/>
    <dgm:cxn modelId="{11C1E871-C5A3-4717-AF7E-CB8996A6EA02}" type="presOf" srcId="{CDD4BE35-FF4F-4C3A-9ADB-C15D4F0D213D}" destId="{D4CD94B1-9302-45B9-9A06-C3E2EC40FF55}" srcOrd="0" destOrd="0" presId="urn:microsoft.com/office/officeart/2005/8/layout/pList2"/>
    <dgm:cxn modelId="{95C1E10C-0A9D-4E24-9F9A-3DA274F4DFD2}" srcId="{22043F80-FEB7-477F-8CF3-40052C49A52C}" destId="{CDD4BE35-FF4F-4C3A-9ADB-C15D4F0D213D}" srcOrd="2" destOrd="0" parTransId="{A832A96B-D121-4837-AF24-3E89745D4471}" sibTransId="{95F3D32A-A0A0-45BC-B6D9-8D12320C8D15}"/>
    <dgm:cxn modelId="{298AA5DB-CD3E-4F4C-AF4A-E155D29CDC40}" type="presOf" srcId="{CB91B006-B6CA-4F71-A138-D599E8E373BB}" destId="{3BBCB49A-400F-4FDB-9D1D-BCF67CC7DA89}" srcOrd="0" destOrd="0" presId="urn:microsoft.com/office/officeart/2005/8/layout/pList2"/>
    <dgm:cxn modelId="{3F160665-64E0-47CA-BB12-41243132E47C}" type="presOf" srcId="{22043F80-FEB7-477F-8CF3-40052C49A52C}" destId="{B256AA83-9E14-480E-B599-69F0BF4D294A}" srcOrd="0" destOrd="0" presId="urn:microsoft.com/office/officeart/2005/8/layout/pList2"/>
    <dgm:cxn modelId="{57531290-EAE0-4DB6-93BA-C2F747D48D12}" type="presOf" srcId="{1FB462AD-CBFC-4373-9B41-4F8106DC4DA3}" destId="{3283CE33-76D5-4008-8061-BB8B43A6E446}" srcOrd="0" destOrd="0" presId="urn:microsoft.com/office/officeart/2005/8/layout/pList2"/>
    <dgm:cxn modelId="{985EA1CC-D9D0-4A68-B06F-725EEFC2E1E9}" type="presOf" srcId="{3A4B4A8E-0A2C-485A-A7E4-1CC56794C030}" destId="{0EEA7BBA-BD8C-451F-9BC0-21D95BE88599}" srcOrd="0" destOrd="0" presId="urn:microsoft.com/office/officeart/2005/8/layout/pList2"/>
    <dgm:cxn modelId="{302D7E0B-C0AC-4EAE-BBC7-08ABFE434E7F}" type="presOf" srcId="{95F3D32A-A0A0-45BC-B6D9-8D12320C8D15}" destId="{94D2C2E8-5653-4133-BF97-ECCE9764A83D}" srcOrd="0" destOrd="0" presId="urn:microsoft.com/office/officeart/2005/8/layout/pList2"/>
    <dgm:cxn modelId="{4FBC3A92-7BE2-4888-8C5F-6412B8E59CA7}" type="presOf" srcId="{9457B89D-6237-4886-BDE1-A12AA123E5AC}" destId="{49C4C822-9C96-4680-898B-A45825FC63C9}" srcOrd="0" destOrd="0" presId="urn:microsoft.com/office/officeart/2005/8/layout/pList2"/>
    <dgm:cxn modelId="{37808F7B-4228-47AE-BDF4-25957B9FAA83}" type="presOf" srcId="{5E8A589B-D624-4001-881A-B5B102D54A5E}" destId="{9E6C7957-EA80-433E-BA9D-F61C4D86A4F6}" srcOrd="0" destOrd="0" presId="urn:microsoft.com/office/officeart/2005/8/layout/pList2"/>
    <dgm:cxn modelId="{5EA4EE3D-C7C6-4341-92EA-379FA7E47B0C}" srcId="{22043F80-FEB7-477F-8CF3-40052C49A52C}" destId="{3A4B4A8E-0A2C-485A-A7E4-1CC56794C030}" srcOrd="4" destOrd="0" parTransId="{14C28DA3-F03A-409E-957F-6C71911BEE55}" sibTransId="{C6C62585-35CD-487C-B06E-B69D6EE71DFC}"/>
    <dgm:cxn modelId="{DBD876EB-BCE4-45D9-BD8F-89F98881FC44}" type="presOf" srcId="{500C1E30-1C0F-4DA6-83B5-D4298C9E83C9}" destId="{014B9168-D476-4B51-95C0-AFEE1150F98E}" srcOrd="0" destOrd="0" presId="urn:microsoft.com/office/officeart/2005/8/layout/pList2"/>
    <dgm:cxn modelId="{4907D7C2-86D0-4704-B454-BF14963DD620}" type="presOf" srcId="{8099B7ED-5D7F-4D4B-BC1C-1CE97B057501}" destId="{500F5654-D25A-4E51-AFCA-82DDB2EC1500}" srcOrd="0" destOrd="0" presId="urn:microsoft.com/office/officeart/2005/8/layout/pList2"/>
    <dgm:cxn modelId="{7C7E4100-5701-4496-9126-DA69786EF0DA}" srcId="{22043F80-FEB7-477F-8CF3-40052C49A52C}" destId="{500C1E30-1C0F-4DA6-83B5-D4298C9E83C9}" srcOrd="0" destOrd="0" parTransId="{E56C4588-3C87-4F8C-A172-623ABBF46EDF}" sibTransId="{5E8A589B-D624-4001-881A-B5B102D54A5E}"/>
    <dgm:cxn modelId="{56CEB880-8615-4646-938B-F47D813F5EC0}" type="presParOf" srcId="{B256AA83-9E14-480E-B599-69F0BF4D294A}" destId="{9B696D0E-EBAE-4268-9DD8-5EC14002BDB0}" srcOrd="0" destOrd="0" presId="urn:microsoft.com/office/officeart/2005/8/layout/pList2"/>
    <dgm:cxn modelId="{260D1512-622B-4373-A6C8-185240D22D86}" type="presParOf" srcId="{B256AA83-9E14-480E-B599-69F0BF4D294A}" destId="{A8FC3F36-07DC-456E-8309-0DE5D4C9487A}" srcOrd="1" destOrd="0" presId="urn:microsoft.com/office/officeart/2005/8/layout/pList2"/>
    <dgm:cxn modelId="{560239BD-A3BC-4108-9CE6-347C29E40FB8}" type="presParOf" srcId="{A8FC3F36-07DC-456E-8309-0DE5D4C9487A}" destId="{440B54E3-3372-40AA-9F33-1B1972368EDE}" srcOrd="0" destOrd="0" presId="urn:microsoft.com/office/officeart/2005/8/layout/pList2"/>
    <dgm:cxn modelId="{3B290630-2B62-4777-BBB5-D64FB8FC1E6C}" type="presParOf" srcId="{440B54E3-3372-40AA-9F33-1B1972368EDE}" destId="{014B9168-D476-4B51-95C0-AFEE1150F98E}" srcOrd="0" destOrd="0" presId="urn:microsoft.com/office/officeart/2005/8/layout/pList2"/>
    <dgm:cxn modelId="{E097CA48-E057-426C-BD3A-2458E71C2D42}" type="presParOf" srcId="{440B54E3-3372-40AA-9F33-1B1972368EDE}" destId="{87EDED93-8C81-45D9-B6C8-0B7BC5B30D44}" srcOrd="1" destOrd="0" presId="urn:microsoft.com/office/officeart/2005/8/layout/pList2"/>
    <dgm:cxn modelId="{FE0DAE68-E152-470E-BF99-27ACEAC3855F}" type="presParOf" srcId="{440B54E3-3372-40AA-9F33-1B1972368EDE}" destId="{DF1A21DE-C8BD-49B2-97DB-312BF57C8C49}" srcOrd="2" destOrd="0" presId="urn:microsoft.com/office/officeart/2005/8/layout/pList2"/>
    <dgm:cxn modelId="{11C4ECB0-B19F-4CCE-924A-7C38802CD1DF}" type="presParOf" srcId="{A8FC3F36-07DC-456E-8309-0DE5D4C9487A}" destId="{9E6C7957-EA80-433E-BA9D-F61C4D86A4F6}" srcOrd="1" destOrd="0" presId="urn:microsoft.com/office/officeart/2005/8/layout/pList2"/>
    <dgm:cxn modelId="{E6557175-DF43-4D74-A02C-43A20E964EE8}" type="presParOf" srcId="{A8FC3F36-07DC-456E-8309-0DE5D4C9487A}" destId="{AA26440B-7FB2-47C6-A381-13ABAA431017}" srcOrd="2" destOrd="0" presId="urn:microsoft.com/office/officeart/2005/8/layout/pList2"/>
    <dgm:cxn modelId="{E980875E-CBA0-40E5-A938-43522CA52858}" type="presParOf" srcId="{AA26440B-7FB2-47C6-A381-13ABAA431017}" destId="{3283CE33-76D5-4008-8061-BB8B43A6E446}" srcOrd="0" destOrd="0" presId="urn:microsoft.com/office/officeart/2005/8/layout/pList2"/>
    <dgm:cxn modelId="{1DAC9171-4514-4048-9FCD-A72A8803C218}" type="presParOf" srcId="{AA26440B-7FB2-47C6-A381-13ABAA431017}" destId="{75E0D7BE-1898-44A9-B144-2809C6D8F94E}" srcOrd="1" destOrd="0" presId="urn:microsoft.com/office/officeart/2005/8/layout/pList2"/>
    <dgm:cxn modelId="{92E19F3D-551A-4B1C-A7AE-804BE615BAF5}" type="presParOf" srcId="{AA26440B-7FB2-47C6-A381-13ABAA431017}" destId="{2A7D00C9-73AA-48CF-AC53-3F893685EFC5}" srcOrd="2" destOrd="0" presId="urn:microsoft.com/office/officeart/2005/8/layout/pList2"/>
    <dgm:cxn modelId="{BF1F1532-4591-4780-B2DB-09F201A3D703}" type="presParOf" srcId="{A8FC3F36-07DC-456E-8309-0DE5D4C9487A}" destId="{49C4C822-9C96-4680-898B-A45825FC63C9}" srcOrd="3" destOrd="0" presId="urn:microsoft.com/office/officeart/2005/8/layout/pList2"/>
    <dgm:cxn modelId="{A9E5818F-173E-4661-8EC8-462A772F9177}" type="presParOf" srcId="{A8FC3F36-07DC-456E-8309-0DE5D4C9487A}" destId="{D190AC10-E732-4629-88D1-909973FEF4A7}" srcOrd="4" destOrd="0" presId="urn:microsoft.com/office/officeart/2005/8/layout/pList2"/>
    <dgm:cxn modelId="{C7126BF1-22D6-4FC0-9B8C-9E7797A0E421}" type="presParOf" srcId="{D190AC10-E732-4629-88D1-909973FEF4A7}" destId="{D4CD94B1-9302-45B9-9A06-C3E2EC40FF55}" srcOrd="0" destOrd="0" presId="urn:microsoft.com/office/officeart/2005/8/layout/pList2"/>
    <dgm:cxn modelId="{21C8CF75-FF9E-49FD-9180-BC24F44CA118}" type="presParOf" srcId="{D190AC10-E732-4629-88D1-909973FEF4A7}" destId="{9A3894F6-CAED-407F-ABA0-A41B7034BA91}" srcOrd="1" destOrd="0" presId="urn:microsoft.com/office/officeart/2005/8/layout/pList2"/>
    <dgm:cxn modelId="{3D883CD3-C3D9-4AA1-8213-CB494B99BCFE}" type="presParOf" srcId="{D190AC10-E732-4629-88D1-909973FEF4A7}" destId="{A9D4B924-0D6C-4C23-BA14-F4C2BC62FDC9}" srcOrd="2" destOrd="0" presId="urn:microsoft.com/office/officeart/2005/8/layout/pList2"/>
    <dgm:cxn modelId="{B171DB76-85A1-4E7A-AD5F-FECBC5CA9CAE}" type="presParOf" srcId="{A8FC3F36-07DC-456E-8309-0DE5D4C9487A}" destId="{94D2C2E8-5653-4133-BF97-ECCE9764A83D}" srcOrd="5" destOrd="0" presId="urn:microsoft.com/office/officeart/2005/8/layout/pList2"/>
    <dgm:cxn modelId="{E2B9A345-03B8-427C-9841-87E694CE772F}" type="presParOf" srcId="{A8FC3F36-07DC-456E-8309-0DE5D4C9487A}" destId="{2BAFB84B-7103-4F0B-B05E-B75D886BE51A}" srcOrd="6" destOrd="0" presId="urn:microsoft.com/office/officeart/2005/8/layout/pList2"/>
    <dgm:cxn modelId="{33C583D6-C625-4269-95B2-B8A3694359EE}" type="presParOf" srcId="{2BAFB84B-7103-4F0B-B05E-B75D886BE51A}" destId="{3BBCB49A-400F-4FDB-9D1D-BCF67CC7DA89}" srcOrd="0" destOrd="0" presId="urn:microsoft.com/office/officeart/2005/8/layout/pList2"/>
    <dgm:cxn modelId="{6CAB6518-8BDB-4AD4-92CC-F33EBFAB1E52}" type="presParOf" srcId="{2BAFB84B-7103-4F0B-B05E-B75D886BE51A}" destId="{35BA485C-CC45-4E18-BFFE-F895C8874A59}" srcOrd="1" destOrd="0" presId="urn:microsoft.com/office/officeart/2005/8/layout/pList2"/>
    <dgm:cxn modelId="{7F35E0B7-3FE5-4C7A-A5EF-18664562B222}" type="presParOf" srcId="{2BAFB84B-7103-4F0B-B05E-B75D886BE51A}" destId="{B3970323-B644-4412-A3DE-D86CD8BB562B}" srcOrd="2" destOrd="0" presId="urn:microsoft.com/office/officeart/2005/8/layout/pList2"/>
    <dgm:cxn modelId="{F226E9F5-01FC-495F-A0EB-958C1F60FC56}" type="presParOf" srcId="{A8FC3F36-07DC-456E-8309-0DE5D4C9487A}" destId="{500F5654-D25A-4E51-AFCA-82DDB2EC1500}" srcOrd="7" destOrd="0" presId="urn:microsoft.com/office/officeart/2005/8/layout/pList2"/>
    <dgm:cxn modelId="{85DED908-20C2-4E0C-A353-DC508EADE783}" type="presParOf" srcId="{A8FC3F36-07DC-456E-8309-0DE5D4C9487A}" destId="{2591209B-1225-4699-8EB3-CC7B3527A255}" srcOrd="8" destOrd="0" presId="urn:microsoft.com/office/officeart/2005/8/layout/pList2"/>
    <dgm:cxn modelId="{886D8375-48D3-4712-A655-02811771EE8C}" type="presParOf" srcId="{2591209B-1225-4699-8EB3-CC7B3527A255}" destId="{0EEA7BBA-BD8C-451F-9BC0-21D95BE88599}" srcOrd="0" destOrd="0" presId="urn:microsoft.com/office/officeart/2005/8/layout/pList2"/>
    <dgm:cxn modelId="{995F7D38-A9B5-4494-A070-060722DA6959}" type="presParOf" srcId="{2591209B-1225-4699-8EB3-CC7B3527A255}" destId="{6B894C2E-270F-4043-A560-9985497C9C27}" srcOrd="1" destOrd="0" presId="urn:microsoft.com/office/officeart/2005/8/layout/pList2"/>
    <dgm:cxn modelId="{5641ADB1-D9CB-4AC5-8C10-4506A6ACE511}" type="presParOf" srcId="{2591209B-1225-4699-8EB3-CC7B3527A255}" destId="{9A32E033-7AE4-4953-BD07-AB6F48EF0455}"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0D8B3A-7A6C-41D2-BCD7-9706C69F66CF}"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s-CO"/>
        </a:p>
      </dgm:t>
    </dgm:pt>
    <dgm:pt modelId="{5DADA8F8-4A95-48E2-AD27-1498C76F934C}">
      <dgm:prSet phldrT="[Texto]"/>
      <dgm:spPr/>
      <dgm:t>
        <a:bodyPr/>
        <a:lstStyle/>
        <a:p>
          <a:r>
            <a:rPr lang="es-CO" dirty="0" smtClean="0"/>
            <a:t>Julio </a:t>
          </a:r>
          <a:r>
            <a:rPr lang="es-CO" smtClean="0"/>
            <a:t>26 2019</a:t>
          </a:r>
          <a:endParaRPr lang="es-CO" dirty="0"/>
        </a:p>
      </dgm:t>
    </dgm:pt>
    <dgm:pt modelId="{6001FFDA-8D18-40D0-A534-3099504B89EB}" type="parTrans" cxnId="{96A9FC31-594B-4939-8A57-87B288E09291}">
      <dgm:prSet/>
      <dgm:spPr/>
      <dgm:t>
        <a:bodyPr/>
        <a:lstStyle/>
        <a:p>
          <a:endParaRPr lang="es-CO"/>
        </a:p>
      </dgm:t>
    </dgm:pt>
    <dgm:pt modelId="{3F875E2A-8379-4AB5-BA21-0495FA4C6339}" type="sibTrans" cxnId="{96A9FC31-594B-4939-8A57-87B288E09291}">
      <dgm:prSet/>
      <dgm:spPr/>
      <dgm:t>
        <a:bodyPr/>
        <a:lstStyle/>
        <a:p>
          <a:endParaRPr lang="es-CO"/>
        </a:p>
      </dgm:t>
    </dgm:pt>
    <dgm:pt modelId="{15407A28-7CE0-4FFF-AA59-907247AC4C83}">
      <dgm:prSet phldrT="[Texto]"/>
      <dgm:spPr/>
      <dgm:t>
        <a:bodyPr/>
        <a:lstStyle/>
        <a:p>
          <a:r>
            <a:rPr lang="es-CO" dirty="0" smtClean="0"/>
            <a:t>Agosto 16 2019</a:t>
          </a:r>
          <a:endParaRPr lang="es-CO" dirty="0"/>
        </a:p>
      </dgm:t>
    </dgm:pt>
    <dgm:pt modelId="{D698EF5A-9492-4912-9357-A63AA5684EBE}" type="parTrans" cxnId="{F9B93FE3-9B53-497B-BD1A-735D274D3B84}">
      <dgm:prSet/>
      <dgm:spPr/>
      <dgm:t>
        <a:bodyPr/>
        <a:lstStyle/>
        <a:p>
          <a:endParaRPr lang="es-CO"/>
        </a:p>
      </dgm:t>
    </dgm:pt>
    <dgm:pt modelId="{5A9A0319-F8B8-47F9-8E11-5FA01AE1AE31}" type="sibTrans" cxnId="{F9B93FE3-9B53-497B-BD1A-735D274D3B84}">
      <dgm:prSet/>
      <dgm:spPr/>
      <dgm:t>
        <a:bodyPr/>
        <a:lstStyle/>
        <a:p>
          <a:endParaRPr lang="es-CO"/>
        </a:p>
      </dgm:t>
    </dgm:pt>
    <dgm:pt modelId="{702DEB75-E6C3-4987-8611-2E097D47DD4F}">
      <dgm:prSet phldrT="[Texto]"/>
      <dgm:spPr/>
      <dgm:t>
        <a:bodyPr/>
        <a:lstStyle/>
        <a:p>
          <a:r>
            <a:rPr lang="es-CO" dirty="0" smtClean="0"/>
            <a:t>Entrega de la información de ajustes por parte de la Dirección de Planeación Corporativa </a:t>
          </a:r>
          <a:endParaRPr lang="es-CO" dirty="0"/>
        </a:p>
      </dgm:t>
    </dgm:pt>
    <dgm:pt modelId="{003FEFC8-15E9-4386-AA70-9F2F86FCC92E}" type="parTrans" cxnId="{D4BF7C4E-7E3E-4CF1-B96C-3C721FE60A46}">
      <dgm:prSet/>
      <dgm:spPr/>
      <dgm:t>
        <a:bodyPr/>
        <a:lstStyle/>
        <a:p>
          <a:endParaRPr lang="es-CO"/>
        </a:p>
      </dgm:t>
    </dgm:pt>
    <dgm:pt modelId="{E2EF6FD4-3952-4721-AD4A-49925A872600}" type="sibTrans" cxnId="{D4BF7C4E-7E3E-4CF1-B96C-3C721FE60A46}">
      <dgm:prSet/>
      <dgm:spPr/>
      <dgm:t>
        <a:bodyPr/>
        <a:lstStyle/>
        <a:p>
          <a:endParaRPr lang="es-CO"/>
        </a:p>
      </dgm:t>
    </dgm:pt>
    <dgm:pt modelId="{BE65A3D9-9D25-4E45-A405-56F5D8D58E2E}">
      <dgm:prSet phldrT="[Texto]"/>
      <dgm:spPr/>
      <dgm:t>
        <a:bodyPr/>
        <a:lstStyle/>
        <a:p>
          <a:r>
            <a:rPr lang="es-CO" dirty="0" smtClean="0"/>
            <a:t>Agosto 30 2019</a:t>
          </a:r>
          <a:endParaRPr lang="es-CO" dirty="0"/>
        </a:p>
      </dgm:t>
    </dgm:pt>
    <dgm:pt modelId="{23EE77E4-6178-49F0-9AF4-C1C5927620BD}" type="parTrans" cxnId="{F5D8E1AC-3E04-46F1-9E59-6C41E3F90A3A}">
      <dgm:prSet/>
      <dgm:spPr/>
      <dgm:t>
        <a:bodyPr/>
        <a:lstStyle/>
        <a:p>
          <a:endParaRPr lang="es-CO"/>
        </a:p>
      </dgm:t>
    </dgm:pt>
    <dgm:pt modelId="{1CCE22D6-6C6B-4005-B392-0E16AD464593}" type="sibTrans" cxnId="{F5D8E1AC-3E04-46F1-9E59-6C41E3F90A3A}">
      <dgm:prSet/>
      <dgm:spPr/>
      <dgm:t>
        <a:bodyPr/>
        <a:lstStyle/>
        <a:p>
          <a:endParaRPr lang="es-CO"/>
        </a:p>
      </dgm:t>
    </dgm:pt>
    <dgm:pt modelId="{C51CE3B4-67CB-4763-B11D-2815B4D68AB8}">
      <dgm:prSet phldrT="[Texto]"/>
      <dgm:spPr/>
      <dgm:t>
        <a:bodyPr/>
        <a:lstStyle/>
        <a:p>
          <a:r>
            <a:rPr lang="es-CO" dirty="0" smtClean="0"/>
            <a:t>Entrega de información actualizada a Julio de 2019</a:t>
          </a:r>
          <a:endParaRPr lang="es-CO" dirty="0"/>
        </a:p>
      </dgm:t>
    </dgm:pt>
    <dgm:pt modelId="{BC8740D7-BF0A-4474-985B-A1BE7C76DA25}" type="parTrans" cxnId="{9A620ADC-D585-443C-8D1B-39BA64CB8442}">
      <dgm:prSet/>
      <dgm:spPr/>
      <dgm:t>
        <a:bodyPr/>
        <a:lstStyle/>
        <a:p>
          <a:endParaRPr lang="es-CO"/>
        </a:p>
      </dgm:t>
    </dgm:pt>
    <dgm:pt modelId="{1098277C-00E2-4C7A-A26F-E33D1BB357D8}" type="sibTrans" cxnId="{9A620ADC-D585-443C-8D1B-39BA64CB8442}">
      <dgm:prSet/>
      <dgm:spPr/>
      <dgm:t>
        <a:bodyPr/>
        <a:lstStyle/>
        <a:p>
          <a:endParaRPr lang="es-CO"/>
        </a:p>
      </dgm:t>
    </dgm:pt>
    <dgm:pt modelId="{6647938F-C667-4B09-888C-9AF870F6A85C}">
      <dgm:prSet/>
      <dgm:spPr/>
      <dgm:t>
        <a:bodyPr/>
        <a:lstStyle/>
        <a:p>
          <a:r>
            <a:rPr lang="es-CO" dirty="0" smtClean="0"/>
            <a:t>Septiembre 25 2019</a:t>
          </a:r>
          <a:endParaRPr lang="es-CO" dirty="0"/>
        </a:p>
      </dgm:t>
    </dgm:pt>
    <dgm:pt modelId="{F3506134-35F6-4D2E-82B7-24EFF74DC53E}" type="parTrans" cxnId="{ABE23FF2-8E6C-4024-819D-65ADD46BDB74}">
      <dgm:prSet/>
      <dgm:spPr/>
      <dgm:t>
        <a:bodyPr/>
        <a:lstStyle/>
        <a:p>
          <a:endParaRPr lang="es-CO"/>
        </a:p>
      </dgm:t>
    </dgm:pt>
    <dgm:pt modelId="{A359619A-E1CF-45DE-A4F4-149E1EA36C98}" type="sibTrans" cxnId="{ABE23FF2-8E6C-4024-819D-65ADD46BDB74}">
      <dgm:prSet/>
      <dgm:spPr/>
      <dgm:t>
        <a:bodyPr/>
        <a:lstStyle/>
        <a:p>
          <a:endParaRPr lang="es-CO"/>
        </a:p>
      </dgm:t>
    </dgm:pt>
    <dgm:pt modelId="{0B2FCC4C-9AD5-48F2-8FB1-1D88DC54C749}">
      <dgm:prSet/>
      <dgm:spPr/>
      <dgm:t>
        <a:bodyPr/>
        <a:lstStyle/>
        <a:p>
          <a:r>
            <a:rPr lang="es-CO" dirty="0" smtClean="0"/>
            <a:t>Octubre 10 2019</a:t>
          </a:r>
          <a:endParaRPr lang="es-CO" dirty="0"/>
        </a:p>
      </dgm:t>
    </dgm:pt>
    <dgm:pt modelId="{FF948B81-59E6-4421-935A-371B33B00A21}" type="parTrans" cxnId="{2D290E62-463F-44E4-8645-CD1EEA4E252B}">
      <dgm:prSet/>
      <dgm:spPr/>
      <dgm:t>
        <a:bodyPr/>
        <a:lstStyle/>
        <a:p>
          <a:endParaRPr lang="es-CO"/>
        </a:p>
      </dgm:t>
    </dgm:pt>
    <dgm:pt modelId="{AE008BA4-6248-4BD3-947E-E9EA1C9E6089}" type="sibTrans" cxnId="{2D290E62-463F-44E4-8645-CD1EEA4E252B}">
      <dgm:prSet/>
      <dgm:spPr/>
      <dgm:t>
        <a:bodyPr/>
        <a:lstStyle/>
        <a:p>
          <a:endParaRPr lang="es-CO"/>
        </a:p>
      </dgm:t>
    </dgm:pt>
    <dgm:pt modelId="{D9AFC43C-3771-48CE-A5F2-A8B091363796}">
      <dgm:prSet/>
      <dgm:spPr/>
      <dgm:t>
        <a:bodyPr/>
        <a:lstStyle/>
        <a:p>
          <a:r>
            <a:rPr lang="es-CO" dirty="0" smtClean="0"/>
            <a:t>Septiembre 12 2019</a:t>
          </a:r>
          <a:endParaRPr lang="es-CO" dirty="0"/>
        </a:p>
      </dgm:t>
    </dgm:pt>
    <dgm:pt modelId="{A950F6B6-CD89-49FB-B324-4918BFB81199}" type="parTrans" cxnId="{B4F4AB60-4F1E-4B81-B864-EE2A26116E99}">
      <dgm:prSet/>
      <dgm:spPr/>
      <dgm:t>
        <a:bodyPr/>
        <a:lstStyle/>
        <a:p>
          <a:endParaRPr lang="es-CO"/>
        </a:p>
      </dgm:t>
    </dgm:pt>
    <dgm:pt modelId="{92351095-F4FD-460A-A3DC-76E3B916313D}" type="sibTrans" cxnId="{B4F4AB60-4F1E-4B81-B864-EE2A26116E99}">
      <dgm:prSet/>
      <dgm:spPr/>
      <dgm:t>
        <a:bodyPr/>
        <a:lstStyle/>
        <a:p>
          <a:endParaRPr lang="es-CO"/>
        </a:p>
      </dgm:t>
    </dgm:pt>
    <dgm:pt modelId="{B4F3ABA9-4651-4F08-A8A7-0E39CF755401}">
      <dgm:prSet/>
      <dgm:spPr/>
      <dgm:t>
        <a:bodyPr/>
        <a:lstStyle/>
        <a:p>
          <a:r>
            <a:rPr lang="es-CO" dirty="0" smtClean="0"/>
            <a:t>Entrega de Información actualizada a Agosto 30 de 2019</a:t>
          </a:r>
          <a:endParaRPr lang="es-CO" dirty="0"/>
        </a:p>
      </dgm:t>
    </dgm:pt>
    <dgm:pt modelId="{D4E4AB45-6614-4D63-A070-3C5D54717DB3}" type="parTrans" cxnId="{B8A8EEBF-7008-4458-B2BB-E0D1A65F8EBE}">
      <dgm:prSet/>
      <dgm:spPr/>
      <dgm:t>
        <a:bodyPr/>
        <a:lstStyle/>
        <a:p>
          <a:endParaRPr lang="es-CO"/>
        </a:p>
      </dgm:t>
    </dgm:pt>
    <dgm:pt modelId="{03FC1741-80BF-47B7-91B2-FB7E869D44DB}" type="sibTrans" cxnId="{B8A8EEBF-7008-4458-B2BB-E0D1A65F8EBE}">
      <dgm:prSet/>
      <dgm:spPr/>
      <dgm:t>
        <a:bodyPr/>
        <a:lstStyle/>
        <a:p>
          <a:endParaRPr lang="es-CO"/>
        </a:p>
      </dgm:t>
    </dgm:pt>
    <dgm:pt modelId="{1CFE1221-A4E5-4673-93C3-9442134F26A4}">
      <dgm:prSet/>
      <dgm:spPr/>
      <dgm:t>
        <a:bodyPr/>
        <a:lstStyle/>
        <a:p>
          <a:r>
            <a:rPr lang="es-CO" dirty="0" smtClean="0"/>
            <a:t>Presentación de la Información Recibida </a:t>
          </a:r>
          <a:endParaRPr lang="es-CO" dirty="0"/>
        </a:p>
      </dgm:t>
    </dgm:pt>
    <dgm:pt modelId="{4C717C7A-7B69-438B-ADC2-0E3A7CB06E13}" type="parTrans" cxnId="{27D86852-3542-4BFD-9B84-DCF28077BABF}">
      <dgm:prSet/>
      <dgm:spPr/>
      <dgm:t>
        <a:bodyPr/>
        <a:lstStyle/>
        <a:p>
          <a:endParaRPr lang="es-CO"/>
        </a:p>
      </dgm:t>
    </dgm:pt>
    <dgm:pt modelId="{81F307A6-0862-46C6-BA2B-5F64D65CA2D8}" type="sibTrans" cxnId="{27D86852-3542-4BFD-9B84-DCF28077BABF}">
      <dgm:prSet/>
      <dgm:spPr/>
      <dgm:t>
        <a:bodyPr/>
        <a:lstStyle/>
        <a:p>
          <a:endParaRPr lang="es-CO"/>
        </a:p>
      </dgm:t>
    </dgm:pt>
    <dgm:pt modelId="{A18E65F0-02F6-4897-B925-B60677E17D66}">
      <dgm:prSet/>
      <dgm:spPr/>
      <dgm:t>
        <a:bodyPr/>
        <a:lstStyle/>
        <a:p>
          <a:r>
            <a:rPr lang="es-CO" dirty="0" smtClean="0"/>
            <a:t>Presentación del informe de empalme actualizado para aprobación del Comité de Gerencia </a:t>
          </a:r>
          <a:endParaRPr lang="es-CO" dirty="0"/>
        </a:p>
      </dgm:t>
    </dgm:pt>
    <dgm:pt modelId="{C5F3F78C-5C8B-434E-922E-6C55D78AD52F}" type="parTrans" cxnId="{344ADF4F-5F3F-4102-8127-16D89BA98296}">
      <dgm:prSet/>
      <dgm:spPr/>
      <dgm:t>
        <a:bodyPr/>
        <a:lstStyle/>
        <a:p>
          <a:endParaRPr lang="es-CO"/>
        </a:p>
      </dgm:t>
    </dgm:pt>
    <dgm:pt modelId="{6151E2EA-6037-45D7-BF7D-9564D0E600FA}" type="sibTrans" cxnId="{344ADF4F-5F3F-4102-8127-16D89BA98296}">
      <dgm:prSet/>
      <dgm:spPr/>
      <dgm:t>
        <a:bodyPr/>
        <a:lstStyle/>
        <a:p>
          <a:endParaRPr lang="es-CO"/>
        </a:p>
      </dgm:t>
    </dgm:pt>
    <dgm:pt modelId="{27A95B46-EB41-45CA-A538-7D7227971950}">
      <dgm:prSet phldrT="[Texto]"/>
      <dgm:spPr/>
      <dgm:t>
        <a:bodyPr/>
        <a:lstStyle/>
        <a:p>
          <a:r>
            <a:rPr lang="es-CO" dirty="0" smtClean="0"/>
            <a:t>Entrega información parcial de las áreas </a:t>
          </a:r>
          <a:endParaRPr lang="es-CO" dirty="0"/>
        </a:p>
      </dgm:t>
    </dgm:pt>
    <dgm:pt modelId="{74903B2B-9061-4C42-AB5D-5AE0B4392087}" type="sibTrans" cxnId="{C041F518-9A41-4135-9224-478C6A437435}">
      <dgm:prSet/>
      <dgm:spPr/>
      <dgm:t>
        <a:bodyPr/>
        <a:lstStyle/>
        <a:p>
          <a:endParaRPr lang="es-CO"/>
        </a:p>
      </dgm:t>
    </dgm:pt>
    <dgm:pt modelId="{200618E7-5DBC-42E8-BFF1-7EAA391027B0}" type="parTrans" cxnId="{C041F518-9A41-4135-9224-478C6A437435}">
      <dgm:prSet/>
      <dgm:spPr/>
      <dgm:t>
        <a:bodyPr/>
        <a:lstStyle/>
        <a:p>
          <a:endParaRPr lang="es-CO"/>
        </a:p>
      </dgm:t>
    </dgm:pt>
    <dgm:pt modelId="{CC62CE77-59D2-439E-AC22-10D87B57495B}" type="pres">
      <dgm:prSet presAssocID="{F60D8B3A-7A6C-41D2-BCD7-9706C69F66CF}" presName="Name0" presStyleCnt="0">
        <dgm:presLayoutVars>
          <dgm:dir/>
          <dgm:animLvl val="lvl"/>
          <dgm:resizeHandles val="exact"/>
        </dgm:presLayoutVars>
      </dgm:prSet>
      <dgm:spPr/>
      <dgm:t>
        <a:bodyPr/>
        <a:lstStyle/>
        <a:p>
          <a:endParaRPr lang="es-CO"/>
        </a:p>
      </dgm:t>
    </dgm:pt>
    <dgm:pt modelId="{503CDC85-1BD1-48ED-8194-59C42C77784A}" type="pres">
      <dgm:prSet presAssocID="{5DADA8F8-4A95-48E2-AD27-1498C76F934C}" presName="linNode" presStyleCnt="0"/>
      <dgm:spPr/>
    </dgm:pt>
    <dgm:pt modelId="{57BF5A15-BDD5-4098-A4A2-648A40F9FB91}" type="pres">
      <dgm:prSet presAssocID="{5DADA8F8-4A95-48E2-AD27-1498C76F934C}" presName="parentText" presStyleLbl="node1" presStyleIdx="0" presStyleCnt="6">
        <dgm:presLayoutVars>
          <dgm:chMax val="1"/>
          <dgm:bulletEnabled val="1"/>
        </dgm:presLayoutVars>
      </dgm:prSet>
      <dgm:spPr/>
      <dgm:t>
        <a:bodyPr/>
        <a:lstStyle/>
        <a:p>
          <a:endParaRPr lang="es-CO"/>
        </a:p>
      </dgm:t>
    </dgm:pt>
    <dgm:pt modelId="{D02074D6-1AB9-41D9-B7D3-DBFA1270FA61}" type="pres">
      <dgm:prSet presAssocID="{5DADA8F8-4A95-48E2-AD27-1498C76F934C}" presName="descendantText" presStyleLbl="alignAccFollowNode1" presStyleIdx="0" presStyleCnt="6">
        <dgm:presLayoutVars>
          <dgm:bulletEnabled val="1"/>
        </dgm:presLayoutVars>
      </dgm:prSet>
      <dgm:spPr/>
      <dgm:t>
        <a:bodyPr/>
        <a:lstStyle/>
        <a:p>
          <a:endParaRPr lang="es-CO"/>
        </a:p>
      </dgm:t>
    </dgm:pt>
    <dgm:pt modelId="{C1BE4ECC-63EC-4C2D-93FB-985D90984395}" type="pres">
      <dgm:prSet presAssocID="{3F875E2A-8379-4AB5-BA21-0495FA4C6339}" presName="sp" presStyleCnt="0"/>
      <dgm:spPr/>
    </dgm:pt>
    <dgm:pt modelId="{6F2EDCE0-F41F-4DA7-A8C1-840BBB2D465A}" type="pres">
      <dgm:prSet presAssocID="{15407A28-7CE0-4FFF-AA59-907247AC4C83}" presName="linNode" presStyleCnt="0"/>
      <dgm:spPr/>
    </dgm:pt>
    <dgm:pt modelId="{BB4FA9AA-D889-4B98-891F-0E4A17C66133}" type="pres">
      <dgm:prSet presAssocID="{15407A28-7CE0-4FFF-AA59-907247AC4C83}" presName="parentText" presStyleLbl="node1" presStyleIdx="1" presStyleCnt="6">
        <dgm:presLayoutVars>
          <dgm:chMax val="1"/>
          <dgm:bulletEnabled val="1"/>
        </dgm:presLayoutVars>
      </dgm:prSet>
      <dgm:spPr/>
      <dgm:t>
        <a:bodyPr/>
        <a:lstStyle/>
        <a:p>
          <a:endParaRPr lang="es-CO"/>
        </a:p>
      </dgm:t>
    </dgm:pt>
    <dgm:pt modelId="{AD7ACD68-A3E3-4B00-B1F9-A0A86F8D3A08}" type="pres">
      <dgm:prSet presAssocID="{15407A28-7CE0-4FFF-AA59-907247AC4C83}" presName="descendantText" presStyleLbl="alignAccFollowNode1" presStyleIdx="1" presStyleCnt="6">
        <dgm:presLayoutVars>
          <dgm:bulletEnabled val="1"/>
        </dgm:presLayoutVars>
      </dgm:prSet>
      <dgm:spPr/>
      <dgm:t>
        <a:bodyPr/>
        <a:lstStyle/>
        <a:p>
          <a:endParaRPr lang="es-CO"/>
        </a:p>
      </dgm:t>
    </dgm:pt>
    <dgm:pt modelId="{EC62D31A-5304-4813-B8E7-F0D90F0A3784}" type="pres">
      <dgm:prSet presAssocID="{5A9A0319-F8B8-47F9-8E11-5FA01AE1AE31}" presName="sp" presStyleCnt="0"/>
      <dgm:spPr/>
    </dgm:pt>
    <dgm:pt modelId="{5FCF0116-8258-493C-B8D6-D78589953E07}" type="pres">
      <dgm:prSet presAssocID="{BE65A3D9-9D25-4E45-A405-56F5D8D58E2E}" presName="linNode" presStyleCnt="0"/>
      <dgm:spPr/>
    </dgm:pt>
    <dgm:pt modelId="{2F6177C3-D8C0-420A-AA91-45C23E51C8D3}" type="pres">
      <dgm:prSet presAssocID="{BE65A3D9-9D25-4E45-A405-56F5D8D58E2E}" presName="parentText" presStyleLbl="node1" presStyleIdx="2" presStyleCnt="6">
        <dgm:presLayoutVars>
          <dgm:chMax val="1"/>
          <dgm:bulletEnabled val="1"/>
        </dgm:presLayoutVars>
      </dgm:prSet>
      <dgm:spPr/>
      <dgm:t>
        <a:bodyPr/>
        <a:lstStyle/>
        <a:p>
          <a:endParaRPr lang="es-CO"/>
        </a:p>
      </dgm:t>
    </dgm:pt>
    <dgm:pt modelId="{C98C700D-1096-425B-91F3-F46730FBDD12}" type="pres">
      <dgm:prSet presAssocID="{BE65A3D9-9D25-4E45-A405-56F5D8D58E2E}" presName="descendantText" presStyleLbl="alignAccFollowNode1" presStyleIdx="2" presStyleCnt="6">
        <dgm:presLayoutVars>
          <dgm:bulletEnabled val="1"/>
        </dgm:presLayoutVars>
      </dgm:prSet>
      <dgm:spPr/>
      <dgm:t>
        <a:bodyPr/>
        <a:lstStyle/>
        <a:p>
          <a:endParaRPr lang="es-CO"/>
        </a:p>
      </dgm:t>
    </dgm:pt>
    <dgm:pt modelId="{822B398F-666B-453F-8E0A-709BEF571399}" type="pres">
      <dgm:prSet presAssocID="{1CCE22D6-6C6B-4005-B392-0E16AD464593}" presName="sp" presStyleCnt="0"/>
      <dgm:spPr/>
    </dgm:pt>
    <dgm:pt modelId="{ACB08B4F-7BAE-41F9-9DC3-772FAF963F57}" type="pres">
      <dgm:prSet presAssocID="{D9AFC43C-3771-48CE-A5F2-A8B091363796}" presName="linNode" presStyleCnt="0"/>
      <dgm:spPr/>
    </dgm:pt>
    <dgm:pt modelId="{082DD9D2-1734-4C97-AD9A-48A0F4C7EC72}" type="pres">
      <dgm:prSet presAssocID="{D9AFC43C-3771-48CE-A5F2-A8B091363796}" presName="parentText" presStyleLbl="node1" presStyleIdx="3" presStyleCnt="6">
        <dgm:presLayoutVars>
          <dgm:chMax val="1"/>
          <dgm:bulletEnabled val="1"/>
        </dgm:presLayoutVars>
      </dgm:prSet>
      <dgm:spPr/>
      <dgm:t>
        <a:bodyPr/>
        <a:lstStyle/>
        <a:p>
          <a:endParaRPr lang="es-CO"/>
        </a:p>
      </dgm:t>
    </dgm:pt>
    <dgm:pt modelId="{D538E935-8E42-4745-AD06-1893D71FE7D8}" type="pres">
      <dgm:prSet presAssocID="{D9AFC43C-3771-48CE-A5F2-A8B091363796}" presName="descendantText" presStyleLbl="alignAccFollowNode1" presStyleIdx="3" presStyleCnt="6">
        <dgm:presLayoutVars>
          <dgm:bulletEnabled val="1"/>
        </dgm:presLayoutVars>
      </dgm:prSet>
      <dgm:spPr/>
      <dgm:t>
        <a:bodyPr/>
        <a:lstStyle/>
        <a:p>
          <a:endParaRPr lang="es-CO"/>
        </a:p>
      </dgm:t>
    </dgm:pt>
    <dgm:pt modelId="{37A52A8A-BDAB-41F6-9226-8EB2BCDF8B17}" type="pres">
      <dgm:prSet presAssocID="{92351095-F4FD-460A-A3DC-76E3B916313D}" presName="sp" presStyleCnt="0"/>
      <dgm:spPr/>
    </dgm:pt>
    <dgm:pt modelId="{73546044-D44F-4787-B2C1-2F9909B395BA}" type="pres">
      <dgm:prSet presAssocID="{6647938F-C667-4B09-888C-9AF870F6A85C}" presName="linNode" presStyleCnt="0"/>
      <dgm:spPr/>
    </dgm:pt>
    <dgm:pt modelId="{88612CE8-1272-4C30-BAED-7161A4A84D08}" type="pres">
      <dgm:prSet presAssocID="{6647938F-C667-4B09-888C-9AF870F6A85C}" presName="parentText" presStyleLbl="node1" presStyleIdx="4" presStyleCnt="6">
        <dgm:presLayoutVars>
          <dgm:chMax val="1"/>
          <dgm:bulletEnabled val="1"/>
        </dgm:presLayoutVars>
      </dgm:prSet>
      <dgm:spPr/>
      <dgm:t>
        <a:bodyPr/>
        <a:lstStyle/>
        <a:p>
          <a:endParaRPr lang="es-CO"/>
        </a:p>
      </dgm:t>
    </dgm:pt>
    <dgm:pt modelId="{FB1E0116-6FB9-45C3-A303-D46A5948B7B5}" type="pres">
      <dgm:prSet presAssocID="{6647938F-C667-4B09-888C-9AF870F6A85C}" presName="descendantText" presStyleLbl="alignAccFollowNode1" presStyleIdx="4" presStyleCnt="6">
        <dgm:presLayoutVars>
          <dgm:bulletEnabled val="1"/>
        </dgm:presLayoutVars>
      </dgm:prSet>
      <dgm:spPr/>
      <dgm:t>
        <a:bodyPr/>
        <a:lstStyle/>
        <a:p>
          <a:endParaRPr lang="es-CO"/>
        </a:p>
      </dgm:t>
    </dgm:pt>
    <dgm:pt modelId="{A0C8DCA1-80FF-49D5-B323-608F94A6C64E}" type="pres">
      <dgm:prSet presAssocID="{A359619A-E1CF-45DE-A4F4-149E1EA36C98}" presName="sp" presStyleCnt="0"/>
      <dgm:spPr/>
    </dgm:pt>
    <dgm:pt modelId="{379D482D-FA4C-4B3F-B4F8-8FB931EBA690}" type="pres">
      <dgm:prSet presAssocID="{0B2FCC4C-9AD5-48F2-8FB1-1D88DC54C749}" presName="linNode" presStyleCnt="0"/>
      <dgm:spPr/>
    </dgm:pt>
    <dgm:pt modelId="{ACDA0464-9C31-48D2-9299-220765A4D0ED}" type="pres">
      <dgm:prSet presAssocID="{0B2FCC4C-9AD5-48F2-8FB1-1D88DC54C749}" presName="parentText" presStyleLbl="node1" presStyleIdx="5" presStyleCnt="6">
        <dgm:presLayoutVars>
          <dgm:chMax val="1"/>
          <dgm:bulletEnabled val="1"/>
        </dgm:presLayoutVars>
      </dgm:prSet>
      <dgm:spPr/>
      <dgm:t>
        <a:bodyPr/>
        <a:lstStyle/>
        <a:p>
          <a:endParaRPr lang="es-CO"/>
        </a:p>
      </dgm:t>
    </dgm:pt>
    <dgm:pt modelId="{E08E8C4B-BF6B-42F1-862B-A6F86830C482}" type="pres">
      <dgm:prSet presAssocID="{0B2FCC4C-9AD5-48F2-8FB1-1D88DC54C749}" presName="descendantText" presStyleLbl="alignAccFollowNode1" presStyleIdx="5" presStyleCnt="6">
        <dgm:presLayoutVars>
          <dgm:bulletEnabled val="1"/>
        </dgm:presLayoutVars>
      </dgm:prSet>
      <dgm:spPr/>
      <dgm:t>
        <a:bodyPr/>
        <a:lstStyle/>
        <a:p>
          <a:endParaRPr lang="es-CO"/>
        </a:p>
      </dgm:t>
    </dgm:pt>
  </dgm:ptLst>
  <dgm:cxnLst>
    <dgm:cxn modelId="{1ED0980D-D3F3-4482-B195-9C6CF417ADF1}" type="presOf" srcId="{F60D8B3A-7A6C-41D2-BCD7-9706C69F66CF}" destId="{CC62CE77-59D2-439E-AC22-10D87B57495B}" srcOrd="0" destOrd="0" presId="urn:microsoft.com/office/officeart/2005/8/layout/vList5"/>
    <dgm:cxn modelId="{F5D8E1AC-3E04-46F1-9E59-6C41E3F90A3A}" srcId="{F60D8B3A-7A6C-41D2-BCD7-9706C69F66CF}" destId="{BE65A3D9-9D25-4E45-A405-56F5D8D58E2E}" srcOrd="2" destOrd="0" parTransId="{23EE77E4-6178-49F0-9AF4-C1C5927620BD}" sibTransId="{1CCE22D6-6C6B-4005-B392-0E16AD464593}"/>
    <dgm:cxn modelId="{2D290E62-463F-44E4-8645-CD1EEA4E252B}" srcId="{F60D8B3A-7A6C-41D2-BCD7-9706C69F66CF}" destId="{0B2FCC4C-9AD5-48F2-8FB1-1D88DC54C749}" srcOrd="5" destOrd="0" parTransId="{FF948B81-59E6-4421-935A-371B33B00A21}" sibTransId="{AE008BA4-6248-4BD3-947E-E9EA1C9E6089}"/>
    <dgm:cxn modelId="{9A620ADC-D585-443C-8D1B-39BA64CB8442}" srcId="{BE65A3D9-9D25-4E45-A405-56F5D8D58E2E}" destId="{C51CE3B4-67CB-4763-B11D-2815B4D68AB8}" srcOrd="0" destOrd="0" parTransId="{BC8740D7-BF0A-4474-985B-A1BE7C76DA25}" sibTransId="{1098277C-00E2-4C7A-A26F-E33D1BB357D8}"/>
    <dgm:cxn modelId="{5D687FCB-24C3-457B-BEE1-36111380C09C}" type="presOf" srcId="{C51CE3B4-67CB-4763-B11D-2815B4D68AB8}" destId="{C98C700D-1096-425B-91F3-F46730FBDD12}" srcOrd="0" destOrd="0" presId="urn:microsoft.com/office/officeart/2005/8/layout/vList5"/>
    <dgm:cxn modelId="{F9B93FE3-9B53-497B-BD1A-735D274D3B84}" srcId="{F60D8B3A-7A6C-41D2-BCD7-9706C69F66CF}" destId="{15407A28-7CE0-4FFF-AA59-907247AC4C83}" srcOrd="1" destOrd="0" parTransId="{D698EF5A-9492-4912-9357-A63AA5684EBE}" sibTransId="{5A9A0319-F8B8-47F9-8E11-5FA01AE1AE31}"/>
    <dgm:cxn modelId="{F0206418-48F8-4709-AD44-3F375D593182}" type="presOf" srcId="{5DADA8F8-4A95-48E2-AD27-1498C76F934C}" destId="{57BF5A15-BDD5-4098-A4A2-648A40F9FB91}" srcOrd="0" destOrd="0" presId="urn:microsoft.com/office/officeart/2005/8/layout/vList5"/>
    <dgm:cxn modelId="{96A9FC31-594B-4939-8A57-87B288E09291}" srcId="{F60D8B3A-7A6C-41D2-BCD7-9706C69F66CF}" destId="{5DADA8F8-4A95-48E2-AD27-1498C76F934C}" srcOrd="0" destOrd="0" parTransId="{6001FFDA-8D18-40D0-A534-3099504B89EB}" sibTransId="{3F875E2A-8379-4AB5-BA21-0495FA4C6339}"/>
    <dgm:cxn modelId="{328EBCB2-11B4-44DF-BF68-4ED06D1F1004}" type="presOf" srcId="{6647938F-C667-4B09-888C-9AF870F6A85C}" destId="{88612CE8-1272-4C30-BAED-7161A4A84D08}" srcOrd="0" destOrd="0" presId="urn:microsoft.com/office/officeart/2005/8/layout/vList5"/>
    <dgm:cxn modelId="{21E7D6A9-65EA-4114-86CD-21255478A2FA}" type="presOf" srcId="{1CFE1221-A4E5-4673-93C3-9442134F26A4}" destId="{FB1E0116-6FB9-45C3-A303-D46A5948B7B5}" srcOrd="0" destOrd="0" presId="urn:microsoft.com/office/officeart/2005/8/layout/vList5"/>
    <dgm:cxn modelId="{D4BF7C4E-7E3E-4CF1-B96C-3C721FE60A46}" srcId="{15407A28-7CE0-4FFF-AA59-907247AC4C83}" destId="{702DEB75-E6C3-4987-8611-2E097D47DD4F}" srcOrd="0" destOrd="0" parTransId="{003FEFC8-15E9-4386-AA70-9F2F86FCC92E}" sibTransId="{E2EF6FD4-3952-4721-AD4A-49925A872600}"/>
    <dgm:cxn modelId="{D21FE433-F54F-4373-988B-F428569B6C23}" type="presOf" srcId="{B4F3ABA9-4651-4F08-A8A7-0E39CF755401}" destId="{D538E935-8E42-4745-AD06-1893D71FE7D8}" srcOrd="0" destOrd="0" presId="urn:microsoft.com/office/officeart/2005/8/layout/vList5"/>
    <dgm:cxn modelId="{FD67007E-9ACC-407F-8065-6472E59EFD4E}" type="presOf" srcId="{D9AFC43C-3771-48CE-A5F2-A8B091363796}" destId="{082DD9D2-1734-4C97-AD9A-48A0F4C7EC72}" srcOrd="0" destOrd="0" presId="urn:microsoft.com/office/officeart/2005/8/layout/vList5"/>
    <dgm:cxn modelId="{C041F518-9A41-4135-9224-478C6A437435}" srcId="{5DADA8F8-4A95-48E2-AD27-1498C76F934C}" destId="{27A95B46-EB41-45CA-A538-7D7227971950}" srcOrd="0" destOrd="0" parTransId="{200618E7-5DBC-42E8-BFF1-7EAA391027B0}" sibTransId="{74903B2B-9061-4C42-AB5D-5AE0B4392087}"/>
    <dgm:cxn modelId="{B4F4AB60-4F1E-4B81-B864-EE2A26116E99}" srcId="{F60D8B3A-7A6C-41D2-BCD7-9706C69F66CF}" destId="{D9AFC43C-3771-48CE-A5F2-A8B091363796}" srcOrd="3" destOrd="0" parTransId="{A950F6B6-CD89-49FB-B324-4918BFB81199}" sibTransId="{92351095-F4FD-460A-A3DC-76E3B916313D}"/>
    <dgm:cxn modelId="{A6420063-C8CC-44FB-98B7-153E499B0842}" type="presOf" srcId="{15407A28-7CE0-4FFF-AA59-907247AC4C83}" destId="{BB4FA9AA-D889-4B98-891F-0E4A17C66133}" srcOrd="0" destOrd="0" presId="urn:microsoft.com/office/officeart/2005/8/layout/vList5"/>
    <dgm:cxn modelId="{C5BB7E78-1D25-4675-8EBD-E692454259CF}" type="presOf" srcId="{0B2FCC4C-9AD5-48F2-8FB1-1D88DC54C749}" destId="{ACDA0464-9C31-48D2-9299-220765A4D0ED}" srcOrd="0" destOrd="0" presId="urn:microsoft.com/office/officeart/2005/8/layout/vList5"/>
    <dgm:cxn modelId="{344ADF4F-5F3F-4102-8127-16D89BA98296}" srcId="{0B2FCC4C-9AD5-48F2-8FB1-1D88DC54C749}" destId="{A18E65F0-02F6-4897-B925-B60677E17D66}" srcOrd="0" destOrd="0" parTransId="{C5F3F78C-5C8B-434E-922E-6C55D78AD52F}" sibTransId="{6151E2EA-6037-45D7-BF7D-9564D0E600FA}"/>
    <dgm:cxn modelId="{29B32FD3-A3F9-478E-93B9-A27AF887C524}" type="presOf" srcId="{A18E65F0-02F6-4897-B925-B60677E17D66}" destId="{E08E8C4B-BF6B-42F1-862B-A6F86830C482}" srcOrd="0" destOrd="0" presId="urn:microsoft.com/office/officeart/2005/8/layout/vList5"/>
    <dgm:cxn modelId="{B8A8EEBF-7008-4458-B2BB-E0D1A65F8EBE}" srcId="{D9AFC43C-3771-48CE-A5F2-A8B091363796}" destId="{B4F3ABA9-4651-4F08-A8A7-0E39CF755401}" srcOrd="0" destOrd="0" parTransId="{D4E4AB45-6614-4D63-A070-3C5D54717DB3}" sibTransId="{03FC1741-80BF-47B7-91B2-FB7E869D44DB}"/>
    <dgm:cxn modelId="{DDF48B1D-FD77-4FB2-9CDC-01ACE1CEFE8E}" type="presOf" srcId="{702DEB75-E6C3-4987-8611-2E097D47DD4F}" destId="{AD7ACD68-A3E3-4B00-B1F9-A0A86F8D3A08}" srcOrd="0" destOrd="0" presId="urn:microsoft.com/office/officeart/2005/8/layout/vList5"/>
    <dgm:cxn modelId="{D20A2C01-F1A8-43BB-9034-A15250A9B188}" type="presOf" srcId="{BE65A3D9-9D25-4E45-A405-56F5D8D58E2E}" destId="{2F6177C3-D8C0-420A-AA91-45C23E51C8D3}" srcOrd="0" destOrd="0" presId="urn:microsoft.com/office/officeart/2005/8/layout/vList5"/>
    <dgm:cxn modelId="{27D86852-3542-4BFD-9B84-DCF28077BABF}" srcId="{6647938F-C667-4B09-888C-9AF870F6A85C}" destId="{1CFE1221-A4E5-4673-93C3-9442134F26A4}" srcOrd="0" destOrd="0" parTransId="{4C717C7A-7B69-438B-ADC2-0E3A7CB06E13}" sibTransId="{81F307A6-0862-46C6-BA2B-5F64D65CA2D8}"/>
    <dgm:cxn modelId="{ABE23FF2-8E6C-4024-819D-65ADD46BDB74}" srcId="{F60D8B3A-7A6C-41D2-BCD7-9706C69F66CF}" destId="{6647938F-C667-4B09-888C-9AF870F6A85C}" srcOrd="4" destOrd="0" parTransId="{F3506134-35F6-4D2E-82B7-24EFF74DC53E}" sibTransId="{A359619A-E1CF-45DE-A4F4-149E1EA36C98}"/>
    <dgm:cxn modelId="{B49C9149-138C-42C6-9A19-1B06A1B21E21}" type="presOf" srcId="{27A95B46-EB41-45CA-A538-7D7227971950}" destId="{D02074D6-1AB9-41D9-B7D3-DBFA1270FA61}" srcOrd="0" destOrd="0" presId="urn:microsoft.com/office/officeart/2005/8/layout/vList5"/>
    <dgm:cxn modelId="{5EEB7FDF-2490-4769-B122-2216E82B963D}" type="presParOf" srcId="{CC62CE77-59D2-439E-AC22-10D87B57495B}" destId="{503CDC85-1BD1-48ED-8194-59C42C77784A}" srcOrd="0" destOrd="0" presId="urn:microsoft.com/office/officeart/2005/8/layout/vList5"/>
    <dgm:cxn modelId="{93179C0E-47BE-4F86-BC01-F6ED4DAAD422}" type="presParOf" srcId="{503CDC85-1BD1-48ED-8194-59C42C77784A}" destId="{57BF5A15-BDD5-4098-A4A2-648A40F9FB91}" srcOrd="0" destOrd="0" presId="urn:microsoft.com/office/officeart/2005/8/layout/vList5"/>
    <dgm:cxn modelId="{D3BBB484-5578-4165-903E-AD0286FD750A}" type="presParOf" srcId="{503CDC85-1BD1-48ED-8194-59C42C77784A}" destId="{D02074D6-1AB9-41D9-B7D3-DBFA1270FA61}" srcOrd="1" destOrd="0" presId="urn:microsoft.com/office/officeart/2005/8/layout/vList5"/>
    <dgm:cxn modelId="{F51B45C0-4F8A-4429-9C20-EE38964659A9}" type="presParOf" srcId="{CC62CE77-59D2-439E-AC22-10D87B57495B}" destId="{C1BE4ECC-63EC-4C2D-93FB-985D90984395}" srcOrd="1" destOrd="0" presId="urn:microsoft.com/office/officeart/2005/8/layout/vList5"/>
    <dgm:cxn modelId="{77E2E65D-B0CA-4935-BF97-219AE7CA6774}" type="presParOf" srcId="{CC62CE77-59D2-439E-AC22-10D87B57495B}" destId="{6F2EDCE0-F41F-4DA7-A8C1-840BBB2D465A}" srcOrd="2" destOrd="0" presId="urn:microsoft.com/office/officeart/2005/8/layout/vList5"/>
    <dgm:cxn modelId="{102EE119-DED5-4ABD-B068-1A265796958E}" type="presParOf" srcId="{6F2EDCE0-F41F-4DA7-A8C1-840BBB2D465A}" destId="{BB4FA9AA-D889-4B98-891F-0E4A17C66133}" srcOrd="0" destOrd="0" presId="urn:microsoft.com/office/officeart/2005/8/layout/vList5"/>
    <dgm:cxn modelId="{545044FA-ED6A-40AB-86C9-82BA2F4E64B6}" type="presParOf" srcId="{6F2EDCE0-F41F-4DA7-A8C1-840BBB2D465A}" destId="{AD7ACD68-A3E3-4B00-B1F9-A0A86F8D3A08}" srcOrd="1" destOrd="0" presId="urn:microsoft.com/office/officeart/2005/8/layout/vList5"/>
    <dgm:cxn modelId="{D7E75B82-FE31-42A0-9965-18053EBEFA06}" type="presParOf" srcId="{CC62CE77-59D2-439E-AC22-10D87B57495B}" destId="{EC62D31A-5304-4813-B8E7-F0D90F0A3784}" srcOrd="3" destOrd="0" presId="urn:microsoft.com/office/officeart/2005/8/layout/vList5"/>
    <dgm:cxn modelId="{AF1B8020-3419-4930-888B-11EBDCE7224D}" type="presParOf" srcId="{CC62CE77-59D2-439E-AC22-10D87B57495B}" destId="{5FCF0116-8258-493C-B8D6-D78589953E07}" srcOrd="4" destOrd="0" presId="urn:microsoft.com/office/officeart/2005/8/layout/vList5"/>
    <dgm:cxn modelId="{0C8ED2C2-EB2E-4749-81F5-8640C0DBD3A6}" type="presParOf" srcId="{5FCF0116-8258-493C-B8D6-D78589953E07}" destId="{2F6177C3-D8C0-420A-AA91-45C23E51C8D3}" srcOrd="0" destOrd="0" presId="urn:microsoft.com/office/officeart/2005/8/layout/vList5"/>
    <dgm:cxn modelId="{BD3424B0-BC29-46C5-B3BF-F19DD6F237CE}" type="presParOf" srcId="{5FCF0116-8258-493C-B8D6-D78589953E07}" destId="{C98C700D-1096-425B-91F3-F46730FBDD12}" srcOrd="1" destOrd="0" presId="urn:microsoft.com/office/officeart/2005/8/layout/vList5"/>
    <dgm:cxn modelId="{E3E7890B-60CC-4F24-B4DB-5258305FA0D7}" type="presParOf" srcId="{CC62CE77-59D2-439E-AC22-10D87B57495B}" destId="{822B398F-666B-453F-8E0A-709BEF571399}" srcOrd="5" destOrd="0" presId="urn:microsoft.com/office/officeart/2005/8/layout/vList5"/>
    <dgm:cxn modelId="{7E4F6621-2F84-4757-A87B-D4D728174979}" type="presParOf" srcId="{CC62CE77-59D2-439E-AC22-10D87B57495B}" destId="{ACB08B4F-7BAE-41F9-9DC3-772FAF963F57}" srcOrd="6" destOrd="0" presId="urn:microsoft.com/office/officeart/2005/8/layout/vList5"/>
    <dgm:cxn modelId="{B2C0656A-1235-4376-9991-C32CF601411D}" type="presParOf" srcId="{ACB08B4F-7BAE-41F9-9DC3-772FAF963F57}" destId="{082DD9D2-1734-4C97-AD9A-48A0F4C7EC72}" srcOrd="0" destOrd="0" presId="urn:microsoft.com/office/officeart/2005/8/layout/vList5"/>
    <dgm:cxn modelId="{A0E42218-FD0F-4085-AC8E-53FA5143FCE8}" type="presParOf" srcId="{ACB08B4F-7BAE-41F9-9DC3-772FAF963F57}" destId="{D538E935-8E42-4745-AD06-1893D71FE7D8}" srcOrd="1" destOrd="0" presId="urn:microsoft.com/office/officeart/2005/8/layout/vList5"/>
    <dgm:cxn modelId="{37273F46-9E4E-4A9D-BB73-F4DA1BCFC578}" type="presParOf" srcId="{CC62CE77-59D2-439E-AC22-10D87B57495B}" destId="{37A52A8A-BDAB-41F6-9226-8EB2BCDF8B17}" srcOrd="7" destOrd="0" presId="urn:microsoft.com/office/officeart/2005/8/layout/vList5"/>
    <dgm:cxn modelId="{51747341-5CFD-4ADC-80E3-69E11B1DCDC9}" type="presParOf" srcId="{CC62CE77-59D2-439E-AC22-10D87B57495B}" destId="{73546044-D44F-4787-B2C1-2F9909B395BA}" srcOrd="8" destOrd="0" presId="urn:microsoft.com/office/officeart/2005/8/layout/vList5"/>
    <dgm:cxn modelId="{AF219F3F-5F25-4EE9-B38C-117F7377BC77}" type="presParOf" srcId="{73546044-D44F-4787-B2C1-2F9909B395BA}" destId="{88612CE8-1272-4C30-BAED-7161A4A84D08}" srcOrd="0" destOrd="0" presId="urn:microsoft.com/office/officeart/2005/8/layout/vList5"/>
    <dgm:cxn modelId="{B8A0B3D0-CBA5-496C-883A-3E3A12DEC670}" type="presParOf" srcId="{73546044-D44F-4787-B2C1-2F9909B395BA}" destId="{FB1E0116-6FB9-45C3-A303-D46A5948B7B5}" srcOrd="1" destOrd="0" presId="urn:microsoft.com/office/officeart/2005/8/layout/vList5"/>
    <dgm:cxn modelId="{733938C4-9303-488F-B7AD-39B37DD35172}" type="presParOf" srcId="{CC62CE77-59D2-439E-AC22-10D87B57495B}" destId="{A0C8DCA1-80FF-49D5-B323-608F94A6C64E}" srcOrd="9" destOrd="0" presId="urn:microsoft.com/office/officeart/2005/8/layout/vList5"/>
    <dgm:cxn modelId="{DCFF1586-520D-442F-871F-4FA318241AC3}" type="presParOf" srcId="{CC62CE77-59D2-439E-AC22-10D87B57495B}" destId="{379D482D-FA4C-4B3F-B4F8-8FB931EBA690}" srcOrd="10" destOrd="0" presId="urn:microsoft.com/office/officeart/2005/8/layout/vList5"/>
    <dgm:cxn modelId="{B181D66F-B5C7-4C79-82D9-45265E7BF891}" type="presParOf" srcId="{379D482D-FA4C-4B3F-B4F8-8FB931EBA690}" destId="{ACDA0464-9C31-48D2-9299-220765A4D0ED}" srcOrd="0" destOrd="0" presId="urn:microsoft.com/office/officeart/2005/8/layout/vList5"/>
    <dgm:cxn modelId="{476E6BCE-5E55-441F-9669-0AD610B29658}" type="presParOf" srcId="{379D482D-FA4C-4B3F-B4F8-8FB931EBA690}" destId="{E08E8C4B-BF6B-42F1-862B-A6F86830C48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96D0E-EBAE-4268-9DD8-5EC14002BDB0}">
      <dsp:nvSpPr>
        <dsp:cNvPr id="0" name=""/>
        <dsp:cNvSpPr/>
      </dsp:nvSpPr>
      <dsp:spPr>
        <a:xfrm>
          <a:off x="0" y="0"/>
          <a:ext cx="11652204" cy="2438400"/>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1A21DE-C8BD-49B2-97DB-312BF57C8C49}">
      <dsp:nvSpPr>
        <dsp:cNvPr id="0" name=""/>
        <dsp:cNvSpPr/>
      </dsp:nvSpPr>
      <dsp:spPr>
        <a:xfrm>
          <a:off x="469748" y="499537"/>
          <a:ext cx="1794082" cy="1439325"/>
        </a:xfrm>
        <a:prstGeom prst="roundRect">
          <a:avLst>
            <a:gd name="adj" fmla="val 10000"/>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4B9168-D476-4B51-95C0-AFEE1150F98E}">
      <dsp:nvSpPr>
        <dsp:cNvPr id="0" name=""/>
        <dsp:cNvSpPr/>
      </dsp:nvSpPr>
      <dsp:spPr>
        <a:xfrm rot="10800000">
          <a:off x="353309" y="2438400"/>
          <a:ext cx="2026960" cy="2980266"/>
        </a:xfrm>
        <a:prstGeom prst="round2SameRect">
          <a:avLst>
            <a:gd name="adj1" fmla="val 105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lvl="0" algn="ctr" defTabSz="755650">
            <a:lnSpc>
              <a:spcPct val="90000"/>
            </a:lnSpc>
            <a:spcBef>
              <a:spcPct val="0"/>
            </a:spcBef>
            <a:spcAft>
              <a:spcPct val="35000"/>
            </a:spcAft>
          </a:pPr>
          <a:r>
            <a:rPr lang="es-CO" sz="1700" kern="1200" dirty="0">
              <a:latin typeface="Arial" panose="020B0604020202020204" pitchFamily="34" charset="0"/>
              <a:cs typeface="Arial" panose="020B0604020202020204" pitchFamily="34" charset="0"/>
            </a:rPr>
            <a:t>El Gerente saliente deberá conformar el equipo de trabajo y designar el líder de la comisión y sus funciones, mediante el acto administrativo correspondiente.</a:t>
          </a:r>
        </a:p>
      </dsp:txBody>
      <dsp:txXfrm rot="10800000">
        <a:off x="415645" y="2438400"/>
        <a:ext cx="1902288" cy="2917930"/>
      </dsp:txXfrm>
    </dsp:sp>
    <dsp:sp modelId="{2A7D00C9-73AA-48CF-AC53-3F893685EFC5}">
      <dsp:nvSpPr>
        <dsp:cNvPr id="0" name=""/>
        <dsp:cNvSpPr/>
      </dsp:nvSpPr>
      <dsp:spPr>
        <a:xfrm>
          <a:off x="2839477" y="520199"/>
          <a:ext cx="1513936" cy="1398001"/>
        </a:xfrm>
        <a:prstGeom prst="roundRect">
          <a:avLst>
            <a:gd name="adj" fmla="val 10000"/>
          </a:avLst>
        </a:prstGeom>
        <a:solidFill>
          <a:schemeClr val="accent2">
            <a:tint val="50000"/>
            <a:hueOff val="-220166"/>
            <a:satOff val="-19042"/>
            <a:lumOff val="-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83CE33-76D5-4008-8061-BB8B43A6E446}">
      <dsp:nvSpPr>
        <dsp:cNvPr id="0" name=""/>
        <dsp:cNvSpPr/>
      </dsp:nvSpPr>
      <dsp:spPr>
        <a:xfrm rot="10800000">
          <a:off x="2582965" y="2438400"/>
          <a:ext cx="2026960" cy="2980266"/>
        </a:xfrm>
        <a:prstGeom prst="round2SameRect">
          <a:avLst>
            <a:gd name="adj1" fmla="val 10500"/>
            <a:gd name="adj2" fmla="val 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endParaRPr lang="es-CO" sz="1800" kern="1200" dirty="0" smtClean="0">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r>
            <a:rPr lang="es-CO" sz="1800" kern="1200" dirty="0" smtClean="0">
              <a:latin typeface="Arial" panose="020B0604020202020204" pitchFamily="34" charset="0"/>
              <a:cs typeface="Arial" panose="020B0604020202020204" pitchFamily="34" charset="0"/>
            </a:rPr>
            <a:t>El </a:t>
          </a:r>
          <a:r>
            <a:rPr lang="es-CO" sz="1800" kern="1200" dirty="0">
              <a:latin typeface="Arial" panose="020B0604020202020204" pitchFamily="34" charset="0"/>
              <a:cs typeface="Arial" panose="020B0604020202020204" pitchFamily="34" charset="0"/>
            </a:rPr>
            <a:t>Gerente saliente deberá organizar la agenda de empalme y definir cronograma de trabajo.</a:t>
          </a:r>
        </a:p>
      </dsp:txBody>
      <dsp:txXfrm rot="10800000">
        <a:off x="2645301" y="2438400"/>
        <a:ext cx="1902288" cy="2917930"/>
      </dsp:txXfrm>
    </dsp:sp>
    <dsp:sp modelId="{A9D4B924-0D6C-4C23-BA14-F4C2BC62FDC9}">
      <dsp:nvSpPr>
        <dsp:cNvPr id="0" name=""/>
        <dsp:cNvSpPr/>
      </dsp:nvSpPr>
      <dsp:spPr>
        <a:xfrm>
          <a:off x="5085805" y="451954"/>
          <a:ext cx="1480592" cy="1534491"/>
        </a:xfrm>
        <a:prstGeom prst="roundRect">
          <a:avLst>
            <a:gd name="adj" fmla="val 10000"/>
          </a:avLst>
        </a:prstGeom>
        <a:solidFill>
          <a:schemeClr val="accent2">
            <a:tint val="50000"/>
            <a:hueOff val="-440331"/>
            <a:satOff val="-38085"/>
            <a:lumOff val="-3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CD94B1-9302-45B9-9A06-C3E2EC40FF55}">
      <dsp:nvSpPr>
        <dsp:cNvPr id="0" name=""/>
        <dsp:cNvSpPr/>
      </dsp:nvSpPr>
      <dsp:spPr>
        <a:xfrm rot="10800000">
          <a:off x="4812621" y="2438400"/>
          <a:ext cx="2026960" cy="2980266"/>
        </a:xfrm>
        <a:prstGeom prst="round2SameRect">
          <a:avLst>
            <a:gd name="adj1" fmla="val 10500"/>
            <a:gd name="adj2" fmla="val 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CO" sz="1600" kern="1200" dirty="0">
              <a:latin typeface="Arial" panose="020B0604020202020204" pitchFamily="34" charset="0"/>
              <a:cs typeface="Arial" panose="020B0604020202020204" pitchFamily="34" charset="0"/>
            </a:rPr>
            <a:t>Ambos Gerentes, entrante y saliente, deberán reunirse para conformar la COMISIÓN DE EMPALME, esto una vez constituidos los equipos de  trabajo por cada uno y organizada la agenda.</a:t>
          </a:r>
        </a:p>
      </dsp:txBody>
      <dsp:txXfrm rot="10800000">
        <a:off x="4874957" y="2438400"/>
        <a:ext cx="1902288" cy="2917930"/>
      </dsp:txXfrm>
    </dsp:sp>
    <dsp:sp modelId="{B3970323-B644-4412-A3DE-D86CD8BB562B}">
      <dsp:nvSpPr>
        <dsp:cNvPr id="0" name=""/>
        <dsp:cNvSpPr/>
      </dsp:nvSpPr>
      <dsp:spPr>
        <a:xfrm>
          <a:off x="7434961" y="550025"/>
          <a:ext cx="1241594" cy="1338348"/>
        </a:xfrm>
        <a:prstGeom prst="roundRect">
          <a:avLst>
            <a:gd name="adj" fmla="val 10000"/>
          </a:avLst>
        </a:prstGeom>
        <a:solidFill>
          <a:schemeClr val="accent2">
            <a:tint val="50000"/>
            <a:hueOff val="-660497"/>
            <a:satOff val="-57127"/>
            <a:lumOff val="-5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BCB49A-400F-4FDB-9D1D-BCF67CC7DA89}">
      <dsp:nvSpPr>
        <dsp:cNvPr id="0" name=""/>
        <dsp:cNvSpPr/>
      </dsp:nvSpPr>
      <dsp:spPr>
        <a:xfrm rot="10800000">
          <a:off x="7042278" y="2438400"/>
          <a:ext cx="2026960" cy="2980266"/>
        </a:xfrm>
        <a:prstGeom prst="round2SameRect">
          <a:avLst>
            <a:gd name="adj1" fmla="val 10500"/>
            <a:gd name="adj2" fmla="val 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s-CO" sz="1300" kern="1200" dirty="0">
              <a:latin typeface="Arial" panose="020B0604020202020204" pitchFamily="34" charset="0"/>
              <a:cs typeface="Arial" panose="020B0604020202020204" pitchFamily="34" charset="0"/>
            </a:rPr>
            <a:t>Dar inicio a las reuniones de la COMISIÓN DE EMPALME, donde se revisará el contenido del INFORME DE GESTIÓN elaborado por la administración </a:t>
          </a:r>
          <a:r>
            <a:rPr lang="es-CO" sz="1300" kern="1200" dirty="0" smtClean="0">
              <a:latin typeface="Arial" panose="020B0604020202020204" pitchFamily="34" charset="0"/>
              <a:cs typeface="Arial" panose="020B0604020202020204" pitchFamily="34" charset="0"/>
            </a:rPr>
            <a:t>saliente. Fruto </a:t>
          </a:r>
          <a:r>
            <a:rPr lang="es-CO" sz="1300" kern="1200" dirty="0">
              <a:latin typeface="Arial" panose="020B0604020202020204" pitchFamily="34" charset="0"/>
              <a:cs typeface="Arial" panose="020B0604020202020204" pitchFamily="34" charset="0"/>
            </a:rPr>
            <a:t>de estas reuniones la COMISIÓN DE EMPALME deberá elaborar las actas parciales que dan cuenta de la verificación realizada.</a:t>
          </a:r>
          <a:endParaRPr lang="es-CO" sz="1300" kern="1200" dirty="0"/>
        </a:p>
      </dsp:txBody>
      <dsp:txXfrm rot="10800000">
        <a:off x="7104614" y="2438400"/>
        <a:ext cx="1902288" cy="2917930"/>
      </dsp:txXfrm>
    </dsp:sp>
    <dsp:sp modelId="{9A32E033-7AE4-4953-BD07-AB6F48EF0455}">
      <dsp:nvSpPr>
        <dsp:cNvPr id="0" name=""/>
        <dsp:cNvSpPr/>
      </dsp:nvSpPr>
      <dsp:spPr>
        <a:xfrm>
          <a:off x="9747965" y="486528"/>
          <a:ext cx="1074896" cy="1465343"/>
        </a:xfrm>
        <a:prstGeom prst="roundRect">
          <a:avLst>
            <a:gd name="adj" fmla="val 10000"/>
          </a:avLst>
        </a:prstGeom>
        <a:solidFill>
          <a:schemeClr val="accent2">
            <a:tint val="50000"/>
            <a:hueOff val="-880662"/>
            <a:satOff val="-76170"/>
            <a:lumOff val="-7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EA7BBA-BD8C-451F-9BC0-21D95BE88599}">
      <dsp:nvSpPr>
        <dsp:cNvPr id="0" name=""/>
        <dsp:cNvSpPr/>
      </dsp:nvSpPr>
      <dsp:spPr>
        <a:xfrm rot="10800000">
          <a:off x="9271934" y="2438400"/>
          <a:ext cx="2026960" cy="2980266"/>
        </a:xfrm>
        <a:prstGeom prst="round2SameRect">
          <a:avLst>
            <a:gd name="adj1" fmla="val 10500"/>
            <a:gd name="adj2" fmla="val 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CO" sz="1600" kern="1200" dirty="0">
              <a:latin typeface="Arial" panose="020B0604020202020204" pitchFamily="34" charset="0"/>
              <a:cs typeface="Arial" panose="020B0604020202020204" pitchFamily="34" charset="0"/>
            </a:rPr>
            <a:t>Elaborar el ACTA DE INFORME DE GESTIÓN, a la cual se adjunta el mencionado INFORME DE GESTIÓN y se hace entrega formal de los asuntos territoriales al mandatario entrante.</a:t>
          </a:r>
        </a:p>
      </dsp:txBody>
      <dsp:txXfrm rot="10800000">
        <a:off x="9334270" y="2438400"/>
        <a:ext cx="1902288" cy="2917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3713"/>
          </a:xfrm>
          <a:prstGeom prst="rect">
            <a:avLst/>
          </a:prstGeom>
        </p:spPr>
        <p:txBody>
          <a:bodyPr vert="horz" lIns="93177" tIns="46589" rIns="93177" bIns="46589" rtlCol="0"/>
          <a:lstStyle>
            <a:lvl1pPr algn="l">
              <a:defRPr sz="1200"/>
            </a:lvl1pPr>
          </a:lstStyle>
          <a:p>
            <a:endParaRPr lang="es-ES" dirty="0"/>
          </a:p>
        </p:txBody>
      </p:sp>
      <p:sp>
        <p:nvSpPr>
          <p:cNvPr id="3" name="2 Marcador de fecha"/>
          <p:cNvSpPr>
            <a:spLocks noGrp="1"/>
          </p:cNvSpPr>
          <p:nvPr>
            <p:ph type="dt" sz="quarter" idx="1"/>
          </p:nvPr>
        </p:nvSpPr>
        <p:spPr>
          <a:xfrm>
            <a:off x="3850443" y="0"/>
            <a:ext cx="2945659" cy="493713"/>
          </a:xfrm>
          <a:prstGeom prst="rect">
            <a:avLst/>
          </a:prstGeom>
        </p:spPr>
        <p:txBody>
          <a:bodyPr vert="horz" lIns="93177" tIns="46589" rIns="93177" bIns="46589" rtlCol="0"/>
          <a:lstStyle>
            <a:lvl1pPr algn="r">
              <a:defRPr sz="1200"/>
            </a:lvl1pPr>
          </a:lstStyle>
          <a:p>
            <a:fld id="{A662DFBF-1221-4EEF-B9A8-EE0B87F04AE2}" type="datetimeFigureOut">
              <a:rPr lang="es-ES" smtClean="0"/>
              <a:t>07/10/2020</a:t>
            </a:fld>
            <a:endParaRPr lang="es-ES" dirty="0"/>
          </a:p>
        </p:txBody>
      </p:sp>
      <p:sp>
        <p:nvSpPr>
          <p:cNvPr id="4" name="3 Marcador de pie de página"/>
          <p:cNvSpPr>
            <a:spLocks noGrp="1"/>
          </p:cNvSpPr>
          <p:nvPr>
            <p:ph type="ftr" sz="quarter" idx="2"/>
          </p:nvPr>
        </p:nvSpPr>
        <p:spPr>
          <a:xfrm>
            <a:off x="0" y="9378824"/>
            <a:ext cx="2945659" cy="493713"/>
          </a:xfrm>
          <a:prstGeom prst="rect">
            <a:avLst/>
          </a:prstGeom>
        </p:spPr>
        <p:txBody>
          <a:bodyPr vert="horz" lIns="93177" tIns="46589" rIns="93177" bIns="46589" rtlCol="0" anchor="b"/>
          <a:lstStyle>
            <a:lvl1pPr algn="l">
              <a:defRPr sz="1200"/>
            </a:lvl1pPr>
          </a:lstStyle>
          <a:p>
            <a:endParaRPr lang="es-ES" dirty="0"/>
          </a:p>
        </p:txBody>
      </p:sp>
      <p:sp>
        <p:nvSpPr>
          <p:cNvPr id="5" name="4 Marcador de número de diapositiva"/>
          <p:cNvSpPr>
            <a:spLocks noGrp="1"/>
          </p:cNvSpPr>
          <p:nvPr>
            <p:ph type="sldNum" sz="quarter" idx="3"/>
          </p:nvPr>
        </p:nvSpPr>
        <p:spPr>
          <a:xfrm>
            <a:off x="3850443" y="9378824"/>
            <a:ext cx="2945659" cy="493713"/>
          </a:xfrm>
          <a:prstGeom prst="rect">
            <a:avLst/>
          </a:prstGeom>
        </p:spPr>
        <p:txBody>
          <a:bodyPr vert="horz" lIns="93177" tIns="46589" rIns="93177" bIns="46589" rtlCol="0" anchor="b"/>
          <a:lstStyle>
            <a:lvl1pPr algn="r">
              <a:defRPr sz="1200"/>
            </a:lvl1pPr>
          </a:lstStyle>
          <a:p>
            <a:fld id="{2970DD78-12D5-49C3-91A9-C3370E12F9F6}" type="slidenum">
              <a:rPr lang="es-ES" smtClean="0"/>
              <a:t>‹Nº›</a:t>
            </a:fld>
            <a:endParaRPr lang="es-ES" dirty="0"/>
          </a:p>
        </p:txBody>
      </p:sp>
    </p:spTree>
    <p:extLst>
      <p:ext uri="{BB962C8B-B14F-4D97-AF65-F5344CB8AC3E}">
        <p14:creationId xmlns:p14="http://schemas.microsoft.com/office/powerpoint/2010/main" val="4677623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3713"/>
          </a:xfrm>
          <a:prstGeom prst="rect">
            <a:avLst/>
          </a:prstGeom>
        </p:spPr>
        <p:txBody>
          <a:bodyPr vert="horz" lIns="93177" tIns="46589" rIns="93177" bIns="46589" rtlCol="0"/>
          <a:lstStyle>
            <a:lvl1pPr algn="l">
              <a:defRPr sz="1200"/>
            </a:lvl1pPr>
          </a:lstStyle>
          <a:p>
            <a:endParaRPr lang="es-CO" dirty="0"/>
          </a:p>
        </p:txBody>
      </p:sp>
      <p:sp>
        <p:nvSpPr>
          <p:cNvPr id="3" name="2 Marcador de fecha"/>
          <p:cNvSpPr>
            <a:spLocks noGrp="1"/>
          </p:cNvSpPr>
          <p:nvPr>
            <p:ph type="dt" idx="1"/>
          </p:nvPr>
        </p:nvSpPr>
        <p:spPr>
          <a:xfrm>
            <a:off x="3850443" y="0"/>
            <a:ext cx="2945659" cy="493713"/>
          </a:xfrm>
          <a:prstGeom prst="rect">
            <a:avLst/>
          </a:prstGeom>
        </p:spPr>
        <p:txBody>
          <a:bodyPr vert="horz" lIns="93177" tIns="46589" rIns="93177" bIns="46589" rtlCol="0"/>
          <a:lstStyle>
            <a:lvl1pPr algn="r">
              <a:defRPr sz="1200"/>
            </a:lvl1pPr>
          </a:lstStyle>
          <a:p>
            <a:fld id="{7055E147-79CA-48BD-8CC0-C509DD2DEC33}" type="datetimeFigureOut">
              <a:rPr lang="es-CO" smtClean="0"/>
              <a:t>07/10/2020</a:t>
            </a:fld>
            <a:endParaRPr lang="es-CO" dirty="0"/>
          </a:p>
        </p:txBody>
      </p:sp>
      <p:sp>
        <p:nvSpPr>
          <p:cNvPr id="4" name="3 Marcador de imagen de diapositiva"/>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3177" tIns="46589" rIns="93177" bIns="46589" rtlCol="0" anchor="ctr"/>
          <a:lstStyle/>
          <a:p>
            <a:endParaRPr lang="es-CO" dirty="0"/>
          </a:p>
        </p:txBody>
      </p:sp>
      <p:sp>
        <p:nvSpPr>
          <p:cNvPr id="5" name="4 Marcador de notas"/>
          <p:cNvSpPr>
            <a:spLocks noGrp="1"/>
          </p:cNvSpPr>
          <p:nvPr>
            <p:ph type="body" sz="quarter" idx="3"/>
          </p:nvPr>
        </p:nvSpPr>
        <p:spPr>
          <a:xfrm>
            <a:off x="679768" y="4690269"/>
            <a:ext cx="5438140" cy="4443413"/>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9378824"/>
            <a:ext cx="2945659" cy="493713"/>
          </a:xfrm>
          <a:prstGeom prst="rect">
            <a:avLst/>
          </a:prstGeom>
        </p:spPr>
        <p:txBody>
          <a:bodyPr vert="horz" lIns="93177" tIns="46589" rIns="93177" bIns="46589"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3850443" y="9378824"/>
            <a:ext cx="2945659" cy="493713"/>
          </a:xfrm>
          <a:prstGeom prst="rect">
            <a:avLst/>
          </a:prstGeom>
        </p:spPr>
        <p:txBody>
          <a:bodyPr vert="horz" lIns="93177" tIns="46589" rIns="93177" bIns="46589" rtlCol="0" anchor="b"/>
          <a:lstStyle>
            <a:lvl1pPr algn="r">
              <a:defRPr sz="1200"/>
            </a:lvl1pPr>
          </a:lstStyle>
          <a:p>
            <a:fld id="{51D53A16-DCAB-42FC-BE4B-5170B179309E}" type="slidenum">
              <a:rPr lang="es-CO" smtClean="0"/>
              <a:t>‹Nº›</a:t>
            </a:fld>
            <a:endParaRPr lang="es-CO" dirty="0"/>
          </a:p>
        </p:txBody>
      </p:sp>
    </p:spTree>
    <p:extLst>
      <p:ext uri="{BB962C8B-B14F-4D97-AF65-F5344CB8AC3E}">
        <p14:creationId xmlns:p14="http://schemas.microsoft.com/office/powerpoint/2010/main" val="23394801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A8868632-F1C0-478F-9542-D2F3AC77C343}" type="datetime1">
              <a:rPr lang="es-ES" smtClean="0"/>
              <a:t>07/10/2020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922E3BBA-0C2C-B040-A9E0-38F42A582C06}" type="slidenum">
              <a:rPr lang="es-ES" smtClean="0"/>
              <a:t>‹Nº›</a:t>
            </a:fld>
            <a:endParaRPr lang="es-ES" dirty="0"/>
          </a:p>
        </p:txBody>
      </p:sp>
    </p:spTree>
    <p:extLst>
      <p:ext uri="{BB962C8B-B14F-4D97-AF65-F5344CB8AC3E}">
        <p14:creationId xmlns:p14="http://schemas.microsoft.com/office/powerpoint/2010/main" val="327254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ECBB1C90-6C22-4D8E-9122-36DE5BA46295}" type="datetime1">
              <a:rPr lang="es-ES" smtClean="0"/>
              <a:t>07/10/2020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922E3BBA-0C2C-B040-A9E0-38F42A582C06}" type="slidenum">
              <a:rPr lang="es-ES" smtClean="0"/>
              <a:t>‹Nº›</a:t>
            </a:fld>
            <a:endParaRPr lang="es-ES" dirty="0"/>
          </a:p>
        </p:txBody>
      </p:sp>
    </p:spTree>
    <p:extLst>
      <p:ext uri="{BB962C8B-B14F-4D97-AF65-F5344CB8AC3E}">
        <p14:creationId xmlns:p14="http://schemas.microsoft.com/office/powerpoint/2010/main" val="1120048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814BF741-6617-456D-8323-28FB4AAB2783}" type="datetime1">
              <a:rPr lang="es-ES" smtClean="0"/>
              <a:t>07/10/2020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922E3BBA-0C2C-B040-A9E0-38F42A582C06}" type="slidenum">
              <a:rPr lang="es-ES" smtClean="0"/>
              <a:t>‹Nº›</a:t>
            </a:fld>
            <a:endParaRPr lang="es-ES" dirty="0"/>
          </a:p>
        </p:txBody>
      </p:sp>
    </p:spTree>
    <p:extLst>
      <p:ext uri="{BB962C8B-B14F-4D97-AF65-F5344CB8AC3E}">
        <p14:creationId xmlns:p14="http://schemas.microsoft.com/office/powerpoint/2010/main" val="378409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763EF76-B535-4B1A-87F6-53561B1C7E20}" type="datetime1">
              <a:rPr lang="es-ES" smtClean="0"/>
              <a:t>07/10/2020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922E3BBA-0C2C-B040-A9E0-38F42A582C06}" type="slidenum">
              <a:rPr lang="es-ES" smtClean="0"/>
              <a:t>‹Nº›</a:t>
            </a:fld>
            <a:endParaRPr lang="es-ES" dirty="0"/>
          </a:p>
        </p:txBody>
      </p:sp>
    </p:spTree>
    <p:extLst>
      <p:ext uri="{BB962C8B-B14F-4D97-AF65-F5344CB8AC3E}">
        <p14:creationId xmlns:p14="http://schemas.microsoft.com/office/powerpoint/2010/main" val="1572276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2B502BBE-0190-428C-A268-C58FC8882792}" type="datetime1">
              <a:rPr lang="es-ES" smtClean="0"/>
              <a:t>07/10/2020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922E3BBA-0C2C-B040-A9E0-38F42A582C06}" type="slidenum">
              <a:rPr lang="es-ES" smtClean="0"/>
              <a:t>‹Nº›</a:t>
            </a:fld>
            <a:endParaRPr lang="es-ES" dirty="0"/>
          </a:p>
        </p:txBody>
      </p:sp>
    </p:spTree>
    <p:extLst>
      <p:ext uri="{BB962C8B-B14F-4D97-AF65-F5344CB8AC3E}">
        <p14:creationId xmlns:p14="http://schemas.microsoft.com/office/powerpoint/2010/main" val="269455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74BD6B16-9DDD-4B4F-B5B6-7184911A7273}" type="datetime1">
              <a:rPr lang="es-ES" smtClean="0"/>
              <a:t>07/10/2020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922E3BBA-0C2C-B040-A9E0-38F42A582C06}" type="slidenum">
              <a:rPr lang="es-ES" smtClean="0"/>
              <a:t>‹Nº›</a:t>
            </a:fld>
            <a:endParaRPr lang="es-ES" dirty="0"/>
          </a:p>
        </p:txBody>
      </p:sp>
    </p:spTree>
    <p:extLst>
      <p:ext uri="{BB962C8B-B14F-4D97-AF65-F5344CB8AC3E}">
        <p14:creationId xmlns:p14="http://schemas.microsoft.com/office/powerpoint/2010/main" val="1703964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4F3F4440-65CB-45B8-B620-DD205C708075}" type="datetime1">
              <a:rPr lang="es-ES" smtClean="0"/>
              <a:t>07/10/2020</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922E3BBA-0C2C-B040-A9E0-38F42A582C06}" type="slidenum">
              <a:rPr lang="es-ES" smtClean="0"/>
              <a:t>‹Nº›</a:t>
            </a:fld>
            <a:endParaRPr lang="es-ES" dirty="0"/>
          </a:p>
        </p:txBody>
      </p:sp>
    </p:spTree>
    <p:extLst>
      <p:ext uri="{BB962C8B-B14F-4D97-AF65-F5344CB8AC3E}">
        <p14:creationId xmlns:p14="http://schemas.microsoft.com/office/powerpoint/2010/main" val="35240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EB97CD5E-6F22-44CF-8EF2-EEBAB46BDA73}" type="datetime1">
              <a:rPr lang="es-ES" smtClean="0"/>
              <a:t>07/10/2020</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922E3BBA-0C2C-B040-A9E0-38F42A582C06}" type="slidenum">
              <a:rPr lang="es-ES" smtClean="0"/>
              <a:t>‹Nº›</a:t>
            </a:fld>
            <a:endParaRPr lang="es-ES" dirty="0"/>
          </a:p>
        </p:txBody>
      </p:sp>
    </p:spTree>
    <p:extLst>
      <p:ext uri="{BB962C8B-B14F-4D97-AF65-F5344CB8AC3E}">
        <p14:creationId xmlns:p14="http://schemas.microsoft.com/office/powerpoint/2010/main" val="1600028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EA99775-1942-404A-89B0-0A7437C9C097}" type="datetime1">
              <a:rPr lang="es-ES" smtClean="0"/>
              <a:t>07/10/2020</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922E3BBA-0C2C-B040-A9E0-38F42A582C06}" type="slidenum">
              <a:rPr lang="es-ES" smtClean="0"/>
              <a:t>‹Nº›</a:t>
            </a:fld>
            <a:endParaRPr lang="es-ES" dirty="0"/>
          </a:p>
        </p:txBody>
      </p:sp>
    </p:spTree>
    <p:extLst>
      <p:ext uri="{BB962C8B-B14F-4D97-AF65-F5344CB8AC3E}">
        <p14:creationId xmlns:p14="http://schemas.microsoft.com/office/powerpoint/2010/main" val="160051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974D1076-78A2-45E1-B4AA-FAC2BBFF7EE8}" type="datetime1">
              <a:rPr lang="es-ES" smtClean="0"/>
              <a:t>07/10/2020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922E3BBA-0C2C-B040-A9E0-38F42A582C06}" type="slidenum">
              <a:rPr lang="es-ES" smtClean="0"/>
              <a:t>‹Nº›</a:t>
            </a:fld>
            <a:endParaRPr lang="es-ES" dirty="0"/>
          </a:p>
        </p:txBody>
      </p:sp>
    </p:spTree>
    <p:extLst>
      <p:ext uri="{BB962C8B-B14F-4D97-AF65-F5344CB8AC3E}">
        <p14:creationId xmlns:p14="http://schemas.microsoft.com/office/powerpoint/2010/main" val="2040332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endParaRPr lang="es-ES"/>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E706A5D2-E2CF-4770-81CD-35C03C05F364}" type="datetime1">
              <a:rPr lang="es-ES" smtClean="0"/>
              <a:t>07/10/2020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922E3BBA-0C2C-B040-A9E0-38F42A582C06}" type="slidenum">
              <a:rPr lang="es-ES" smtClean="0"/>
              <a:t>‹Nº›</a:t>
            </a:fld>
            <a:endParaRPr lang="es-ES" dirty="0"/>
          </a:p>
        </p:txBody>
      </p:sp>
    </p:spTree>
    <p:extLst>
      <p:ext uri="{BB962C8B-B14F-4D97-AF65-F5344CB8AC3E}">
        <p14:creationId xmlns:p14="http://schemas.microsoft.com/office/powerpoint/2010/main" val="112805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4675B1-FBD1-436A-9DE4-14EE357695CB}" type="datetime1">
              <a:rPr lang="es-ES" smtClean="0"/>
              <a:t>07/10/2020</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E3BBA-0C2C-B040-A9E0-38F42A582C06}" type="slidenum">
              <a:rPr lang="es-ES" smtClean="0"/>
              <a:t>‹Nº›</a:t>
            </a:fld>
            <a:endParaRPr lang="es-ES" dirty="0"/>
          </a:p>
        </p:txBody>
      </p:sp>
    </p:spTree>
    <p:extLst>
      <p:ext uri="{BB962C8B-B14F-4D97-AF65-F5344CB8AC3E}">
        <p14:creationId xmlns:p14="http://schemas.microsoft.com/office/powerpoint/2010/main" val="5248723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tif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diagramColors" Target="../diagrams/colors1.xml"/><Relationship Id="rId12"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1.png"/><Relationship Id="rId5" Type="http://schemas.openxmlformats.org/officeDocument/2006/relationships/diagramLayout" Target="../diagrams/layout1.xml"/><Relationship Id="rId10" Type="http://schemas.openxmlformats.org/officeDocument/2006/relationships/image" Target="../media/image10.png"/><Relationship Id="rId4" Type="http://schemas.openxmlformats.org/officeDocument/2006/relationships/diagramData" Target="../diagrams/data1.xm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2">
            <a:extLst>
              <a:ext uri="{28A0092B-C50C-407E-A947-70E740481C1C}">
                <a14:useLocalDpi xmlns:a14="http://schemas.microsoft.com/office/drawing/2010/main" val="0"/>
              </a:ext>
            </a:extLst>
          </a:blip>
          <a:srcRect t="11830" b="3658"/>
          <a:stretch/>
        </p:blipFill>
        <p:spPr>
          <a:xfrm>
            <a:off x="-2" y="-9426"/>
            <a:ext cx="12192001" cy="6867426"/>
          </a:xfrm>
          <a:prstGeom prst="rect">
            <a:avLst/>
          </a:prstGeom>
        </p:spPr>
      </p:pic>
      <p:sp>
        <p:nvSpPr>
          <p:cNvPr id="15" name="Rectángulo 14"/>
          <p:cNvSpPr/>
          <p:nvPr/>
        </p:nvSpPr>
        <p:spPr>
          <a:xfrm>
            <a:off x="5995447" y="0"/>
            <a:ext cx="5542294" cy="6858000"/>
          </a:xfrm>
          <a:prstGeom prst="rect">
            <a:avLst/>
          </a:prstGeom>
          <a:solidFill>
            <a:srgbClr val="42106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CuadroTexto 7"/>
          <p:cNvSpPr txBox="1"/>
          <p:nvPr/>
        </p:nvSpPr>
        <p:spPr>
          <a:xfrm>
            <a:off x="5899826" y="1874699"/>
            <a:ext cx="5733535" cy="1938992"/>
          </a:xfrm>
          <a:prstGeom prst="rect">
            <a:avLst/>
          </a:prstGeom>
          <a:noFill/>
        </p:spPr>
        <p:txBody>
          <a:bodyPr wrap="square" rtlCol="0">
            <a:spAutoFit/>
          </a:bodyPr>
          <a:lstStyle/>
          <a:p>
            <a:pPr algn="ctr">
              <a:spcBef>
                <a:spcPts val="50"/>
              </a:spcBef>
            </a:pPr>
            <a:r>
              <a:rPr lang="es-CO" sz="6000" b="1" dirty="0">
                <a:solidFill>
                  <a:schemeClr val="bg1"/>
                </a:solidFill>
                <a:latin typeface="Arial" charset="0"/>
                <a:ea typeface="Arial" charset="0"/>
                <a:cs typeface="Arial" charset="0"/>
              </a:rPr>
              <a:t>PROCESO DE EMPALME</a:t>
            </a:r>
            <a:endParaRPr lang="es-ES" sz="6000" b="1" dirty="0">
              <a:solidFill>
                <a:schemeClr val="bg1"/>
              </a:solidFill>
              <a:latin typeface="Arial" charset="0"/>
              <a:ea typeface="Arial" charset="0"/>
              <a:cs typeface="Arial" charset="0"/>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b="38710"/>
          <a:stretch/>
        </p:blipFill>
        <p:spPr>
          <a:xfrm>
            <a:off x="9040304" y="5108546"/>
            <a:ext cx="2854374" cy="1749454"/>
          </a:xfrm>
          <a:prstGeom prst="rect">
            <a:avLst/>
          </a:prstGeom>
        </p:spPr>
      </p:pic>
    </p:spTree>
    <p:extLst>
      <p:ext uri="{BB962C8B-B14F-4D97-AF65-F5344CB8AC3E}">
        <p14:creationId xmlns:p14="http://schemas.microsoft.com/office/powerpoint/2010/main" val="168169277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0" y="0"/>
            <a:ext cx="12191999" cy="1134524"/>
          </a:xfrm>
          <a:prstGeom prst="rect">
            <a:avLst/>
          </a:prstGeom>
          <a:solidFill>
            <a:srgbClr val="EA7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33555"/>
            <a:ext cx="612396" cy="1033418"/>
          </a:xfrm>
          <a:prstGeom prst="rect">
            <a:avLst/>
          </a:prstGeom>
        </p:spPr>
      </p:pic>
      <p:cxnSp>
        <p:nvCxnSpPr>
          <p:cNvPr id="8" name="Conector recto 7"/>
          <p:cNvCxnSpPr/>
          <p:nvPr/>
        </p:nvCxnSpPr>
        <p:spPr>
          <a:xfrm>
            <a:off x="1012159" y="166947"/>
            <a:ext cx="0" cy="75301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43180"/>
            <a:ext cx="612396" cy="1033418"/>
          </a:xfrm>
          <a:prstGeom prst="rect">
            <a:avLst/>
          </a:prstGeom>
        </p:spPr>
      </p:pic>
      <p:sp>
        <p:nvSpPr>
          <p:cNvPr id="11" name="CuadroTexto 10"/>
          <p:cNvSpPr txBox="1"/>
          <p:nvPr/>
        </p:nvSpPr>
        <p:spPr>
          <a:xfrm>
            <a:off x="1012159" y="350703"/>
            <a:ext cx="10616231" cy="477054"/>
          </a:xfrm>
          <a:prstGeom prst="rect">
            <a:avLst/>
          </a:prstGeom>
          <a:noFill/>
        </p:spPr>
        <p:txBody>
          <a:bodyPr wrap="square" rtlCol="0">
            <a:spAutoFit/>
          </a:bodyPr>
          <a:lstStyle/>
          <a:p>
            <a:pPr lvl="0">
              <a:lnSpc>
                <a:spcPts val="3000"/>
              </a:lnSpc>
            </a:pPr>
            <a:r>
              <a:rPr lang="es-ES_tradnl" sz="2800" b="1" spc="-40" dirty="0" smtClean="0">
                <a:solidFill>
                  <a:schemeClr val="bg1"/>
                </a:solidFill>
                <a:latin typeface="Arial" charset="0"/>
                <a:ea typeface="Arial" charset="0"/>
                <a:cs typeface="Arial" charset="0"/>
              </a:rPr>
              <a:t>PRESENTACION DEL ACTA DE INFORME DE GESTION </a:t>
            </a:r>
            <a:endParaRPr lang="es-ES" sz="2800" b="1" spc="-40" dirty="0">
              <a:solidFill>
                <a:schemeClr val="bg1"/>
              </a:solidFill>
              <a:latin typeface="Arial" charset="0"/>
              <a:ea typeface="Arial" charset="0"/>
              <a:cs typeface="Arial" charset="0"/>
            </a:endParaRP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1131"/>
          <a:stretch/>
        </p:blipFill>
        <p:spPr>
          <a:xfrm>
            <a:off x="276941" y="239695"/>
            <a:ext cx="567610" cy="635341"/>
          </a:xfrm>
          <a:prstGeom prst="rect">
            <a:avLst/>
          </a:prstGeom>
        </p:spPr>
      </p:pic>
      <p:sp>
        <p:nvSpPr>
          <p:cNvPr id="2" name="Rectángulo 1"/>
          <p:cNvSpPr/>
          <p:nvPr/>
        </p:nvSpPr>
        <p:spPr>
          <a:xfrm>
            <a:off x="5220749" y="1696105"/>
            <a:ext cx="6096000" cy="2554545"/>
          </a:xfrm>
          <a:prstGeom prst="rect">
            <a:avLst/>
          </a:prstGeom>
        </p:spPr>
        <p:txBody>
          <a:bodyPr>
            <a:spAutoFit/>
          </a:bodyPr>
          <a:lstStyle/>
          <a:p>
            <a:pPr algn="just"/>
            <a:r>
              <a:rPr lang="es-CO" sz="2000" dirty="0" smtClean="0">
                <a:solidFill>
                  <a:srgbClr val="000000"/>
                </a:solidFill>
                <a:latin typeface="Arial" panose="020B0604020202020204" pitchFamily="34" charset="0"/>
                <a:ea typeface="Calibri" panose="020F0502020204030204" pitchFamily="34" charset="0"/>
                <a:cs typeface="Arial" panose="020B0604020202020204" pitchFamily="34" charset="0"/>
              </a:rPr>
              <a:t>El </a:t>
            </a:r>
            <a:r>
              <a:rPr lang="es-CO" sz="2000" dirty="0">
                <a:solidFill>
                  <a:srgbClr val="000000"/>
                </a:solidFill>
                <a:latin typeface="Arial" panose="020B0604020202020204" pitchFamily="34" charset="0"/>
                <a:ea typeface="Calibri" panose="020F0502020204030204" pitchFamily="34" charset="0"/>
                <a:cs typeface="Arial" panose="020B0604020202020204" pitchFamily="34" charset="0"/>
              </a:rPr>
              <a:t>ACTA DE INFORME DE GESTIÓN debe presentarse </a:t>
            </a:r>
            <a:r>
              <a:rPr lang="es-CO" sz="2000" dirty="0" smtClean="0">
                <a:solidFill>
                  <a:srgbClr val="000000"/>
                </a:solidFill>
                <a:latin typeface="Arial" panose="020B0604020202020204" pitchFamily="34" charset="0"/>
                <a:ea typeface="Calibri" panose="020F0502020204030204" pitchFamily="34" charset="0"/>
                <a:cs typeface="Arial" panose="020B0604020202020204" pitchFamily="34" charset="0"/>
              </a:rPr>
              <a:t>en el Sistema </a:t>
            </a:r>
            <a:r>
              <a:rPr lang="es-CO" sz="2000" dirty="0">
                <a:solidFill>
                  <a:srgbClr val="000000"/>
                </a:solidFill>
                <a:latin typeface="Arial" panose="020B0604020202020204" pitchFamily="34" charset="0"/>
                <a:ea typeface="Calibri" panose="020F0502020204030204" pitchFamily="34" charset="0"/>
                <a:cs typeface="Arial" panose="020B0604020202020204" pitchFamily="34" charset="0"/>
              </a:rPr>
              <a:t>de Rendición Electrónico de Cuentas e Informes </a:t>
            </a:r>
            <a:r>
              <a:rPr lang="es-CO" sz="2000" dirty="0" smtClean="0">
                <a:solidFill>
                  <a:srgbClr val="000000"/>
                </a:solidFill>
                <a:latin typeface="Arial" panose="020B0604020202020204" pitchFamily="34" charset="0"/>
                <a:ea typeface="Calibri" panose="020F0502020204030204" pitchFamily="34" charset="0"/>
                <a:cs typeface="Arial" panose="020B0604020202020204" pitchFamily="34" charset="0"/>
              </a:rPr>
              <a:t>SIRECI, </a:t>
            </a:r>
            <a:r>
              <a:rPr lang="es-CO" sz="2000" dirty="0">
                <a:solidFill>
                  <a:srgbClr val="000000"/>
                </a:solidFill>
                <a:latin typeface="Arial" panose="020B0604020202020204" pitchFamily="34" charset="0"/>
                <a:ea typeface="Calibri" panose="020F0502020204030204" pitchFamily="34" charset="0"/>
                <a:cs typeface="Arial" panose="020B0604020202020204" pitchFamily="34" charset="0"/>
              </a:rPr>
              <a:t>incluyendo la información que se debe presentar sobre las actuaciones legales, técnicas, contables, financieras y de gestión, como resultado de la administración, manejo y rendimiento de fondos, bienes o recursos públicos.</a:t>
            </a:r>
            <a:endParaRPr lang="es-CO" sz="2000" dirty="0">
              <a:latin typeface="Arial" panose="020B0604020202020204" pitchFamily="34" charset="0"/>
              <a:cs typeface="Arial" panose="020B0604020202020204" pitchFamily="34" charset="0"/>
            </a:endParaRPr>
          </a:p>
        </p:txBody>
      </p:sp>
      <p:sp>
        <p:nvSpPr>
          <p:cNvPr id="12" name="Rectángulo 11"/>
          <p:cNvSpPr/>
          <p:nvPr/>
        </p:nvSpPr>
        <p:spPr>
          <a:xfrm>
            <a:off x="5220749" y="4507862"/>
            <a:ext cx="6096000" cy="1631216"/>
          </a:xfrm>
          <a:prstGeom prst="rect">
            <a:avLst/>
          </a:prstGeom>
        </p:spPr>
        <p:txBody>
          <a:bodyPr>
            <a:spAutoFit/>
          </a:bodyPr>
          <a:lstStyle/>
          <a:p>
            <a:pPr algn="just"/>
            <a:r>
              <a:rPr lang="es-CO" sz="2000" dirty="0" smtClean="0">
                <a:solidFill>
                  <a:srgbClr val="000000"/>
                </a:solidFill>
                <a:latin typeface="Arial" panose="020B0604020202020204" pitchFamily="34" charset="0"/>
                <a:ea typeface="Calibri" panose="020F0502020204030204" pitchFamily="34" charset="0"/>
                <a:cs typeface="Arial" panose="020B0604020202020204" pitchFamily="34" charset="0"/>
              </a:rPr>
              <a:t>De esta forma, el </a:t>
            </a:r>
            <a:r>
              <a:rPr lang="es-CO" sz="2000" dirty="0">
                <a:solidFill>
                  <a:srgbClr val="000000"/>
                </a:solidFill>
                <a:latin typeface="Arial" panose="020B0604020202020204" pitchFamily="34" charset="0"/>
                <a:ea typeface="Calibri" panose="020F0502020204030204" pitchFamily="34" charset="0"/>
                <a:cs typeface="Arial" panose="020B0604020202020204" pitchFamily="34" charset="0"/>
              </a:rPr>
              <a:t>ACTA DE INFORME DE GESTIÓN cumple un doble propósito, de un lado, la realización de un empalme exitoso con el nuevo </a:t>
            </a:r>
            <a:r>
              <a:rPr lang="es-CO" sz="2000" dirty="0" smtClean="0">
                <a:solidFill>
                  <a:srgbClr val="000000"/>
                </a:solidFill>
                <a:latin typeface="Arial" panose="020B0604020202020204" pitchFamily="34" charset="0"/>
                <a:ea typeface="Calibri" panose="020F0502020204030204" pitchFamily="34" charset="0"/>
                <a:cs typeface="Arial" panose="020B0604020202020204" pitchFamily="34" charset="0"/>
              </a:rPr>
              <a:t>gerente, </a:t>
            </a:r>
            <a:r>
              <a:rPr lang="es-CO" sz="2000" dirty="0">
                <a:solidFill>
                  <a:srgbClr val="000000"/>
                </a:solidFill>
                <a:latin typeface="Arial" panose="020B0604020202020204" pitchFamily="34" charset="0"/>
                <a:ea typeface="Calibri" panose="020F0502020204030204" pitchFamily="34" charset="0"/>
                <a:cs typeface="Arial" panose="020B0604020202020204" pitchFamily="34" charset="0"/>
              </a:rPr>
              <a:t>y de otro, permitirá la efectiva alimentación del sistema SIRECI,</a:t>
            </a:r>
            <a:endParaRPr lang="es-CO" sz="2000" dirty="0">
              <a:latin typeface="Arial" panose="020B0604020202020204" pitchFamily="34" charset="0"/>
              <a:cs typeface="Arial" panose="020B0604020202020204" pitchFamily="34" charset="0"/>
            </a:endParaRPr>
          </a:p>
        </p:txBody>
      </p:sp>
      <p:pic>
        <p:nvPicPr>
          <p:cNvPr id="18" name="Imagen 17"/>
          <p:cNvPicPr>
            <a:picLocks noChangeAspect="1"/>
          </p:cNvPicPr>
          <p:nvPr/>
        </p:nvPicPr>
        <p:blipFill rotWithShape="1">
          <a:blip r:embed="rId4" cstate="screen">
            <a:extLst>
              <a:ext uri="{28A0092B-C50C-407E-A947-70E740481C1C}">
                <a14:useLocalDpi xmlns:a14="http://schemas.microsoft.com/office/drawing/2010/main"/>
              </a:ext>
            </a:extLst>
          </a:blip>
          <a:srcRect t="1226"/>
          <a:stretch/>
        </p:blipFill>
        <p:spPr>
          <a:xfrm>
            <a:off x="560746" y="2215185"/>
            <a:ext cx="4530355" cy="3108285"/>
          </a:xfrm>
          <a:prstGeom prst="rect">
            <a:avLst/>
          </a:prstGeom>
        </p:spPr>
      </p:pic>
    </p:spTree>
    <p:extLst>
      <p:ext uri="{BB962C8B-B14F-4D97-AF65-F5344CB8AC3E}">
        <p14:creationId xmlns:p14="http://schemas.microsoft.com/office/powerpoint/2010/main" val="3292898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0" y="0"/>
            <a:ext cx="12191999" cy="1134524"/>
          </a:xfrm>
          <a:prstGeom prst="rect">
            <a:avLst/>
          </a:prstGeom>
          <a:solidFill>
            <a:srgbClr val="EA7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33555"/>
            <a:ext cx="612396" cy="1033418"/>
          </a:xfrm>
          <a:prstGeom prst="rect">
            <a:avLst/>
          </a:prstGeom>
        </p:spPr>
      </p:pic>
      <p:cxnSp>
        <p:nvCxnSpPr>
          <p:cNvPr id="8" name="Conector recto 7"/>
          <p:cNvCxnSpPr/>
          <p:nvPr/>
        </p:nvCxnSpPr>
        <p:spPr>
          <a:xfrm>
            <a:off x="1012159" y="166947"/>
            <a:ext cx="0" cy="75301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43180"/>
            <a:ext cx="612396" cy="1033418"/>
          </a:xfrm>
          <a:prstGeom prst="rect">
            <a:avLst/>
          </a:prstGeom>
        </p:spPr>
      </p:pic>
      <p:sp>
        <p:nvSpPr>
          <p:cNvPr id="11" name="CuadroTexto 10"/>
          <p:cNvSpPr txBox="1"/>
          <p:nvPr/>
        </p:nvSpPr>
        <p:spPr>
          <a:xfrm>
            <a:off x="1012159" y="350703"/>
            <a:ext cx="10616231" cy="477054"/>
          </a:xfrm>
          <a:prstGeom prst="rect">
            <a:avLst/>
          </a:prstGeom>
          <a:noFill/>
        </p:spPr>
        <p:txBody>
          <a:bodyPr wrap="square" rtlCol="0">
            <a:spAutoFit/>
          </a:bodyPr>
          <a:lstStyle/>
          <a:p>
            <a:pPr lvl="0">
              <a:lnSpc>
                <a:spcPts val="3000"/>
              </a:lnSpc>
            </a:pPr>
            <a:r>
              <a:rPr lang="es-ES_tradnl" sz="2800" b="1" spc="-40" dirty="0" smtClean="0">
                <a:solidFill>
                  <a:schemeClr val="bg1"/>
                </a:solidFill>
                <a:latin typeface="Arial" charset="0"/>
                <a:ea typeface="Arial" charset="0"/>
                <a:cs typeface="Arial" charset="0"/>
              </a:rPr>
              <a:t>REPERCUSIONES POR INCUMPLIMIENTO</a:t>
            </a:r>
            <a:endParaRPr lang="es-ES" sz="2800" b="1" spc="-40" dirty="0">
              <a:solidFill>
                <a:schemeClr val="bg1"/>
              </a:solidFill>
              <a:latin typeface="Arial" charset="0"/>
              <a:ea typeface="Arial" charset="0"/>
              <a:cs typeface="Arial" charset="0"/>
            </a:endParaRP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1131"/>
          <a:stretch/>
        </p:blipFill>
        <p:spPr>
          <a:xfrm>
            <a:off x="276941" y="239695"/>
            <a:ext cx="567610" cy="635341"/>
          </a:xfrm>
          <a:prstGeom prst="rect">
            <a:avLst/>
          </a:prstGeom>
        </p:spPr>
      </p:pic>
      <p:sp>
        <p:nvSpPr>
          <p:cNvPr id="3" name="Rectángulo 2"/>
          <p:cNvSpPr/>
          <p:nvPr/>
        </p:nvSpPr>
        <p:spPr>
          <a:xfrm>
            <a:off x="2238601" y="1897082"/>
            <a:ext cx="7714796" cy="4154984"/>
          </a:xfrm>
          <a:prstGeom prst="rect">
            <a:avLst/>
          </a:prstGeom>
        </p:spPr>
        <p:txBody>
          <a:bodyPr wrap="square">
            <a:spAutoFit/>
          </a:bodyPr>
          <a:lstStyle/>
          <a:p>
            <a:pPr algn="just"/>
            <a:r>
              <a:rPr lang="es-CO" sz="2400" dirty="0" smtClean="0">
                <a:latin typeface="Arial" panose="020B0604020202020204" pitchFamily="34" charset="0"/>
                <a:cs typeface="Arial" panose="020B0604020202020204" pitchFamily="34" charset="0"/>
              </a:rPr>
              <a:t>De no presentar el INFORME </a:t>
            </a:r>
            <a:r>
              <a:rPr lang="es-CO" sz="2400" dirty="0">
                <a:latin typeface="Arial" panose="020B0604020202020204" pitchFamily="34" charset="0"/>
                <a:cs typeface="Arial" panose="020B0604020202020204" pitchFamily="34" charset="0"/>
              </a:rPr>
              <a:t>DE GESTIÓN y ACTA DE INFORME DE </a:t>
            </a:r>
            <a:r>
              <a:rPr lang="es-CO" sz="2400" dirty="0" smtClean="0">
                <a:latin typeface="Arial" panose="020B0604020202020204" pitchFamily="34" charset="0"/>
                <a:cs typeface="Arial" panose="020B0604020202020204" pitchFamily="34" charset="0"/>
              </a:rPr>
              <a:t>GESTIÓN de los </a:t>
            </a:r>
            <a:r>
              <a:rPr lang="es-CO" sz="2400" dirty="0">
                <a:latin typeface="Arial" panose="020B0604020202020204" pitchFamily="34" charset="0"/>
                <a:cs typeface="Arial" panose="020B0604020202020204" pitchFamily="34" charset="0"/>
              </a:rPr>
              <a:t>asuntos y recursos a su cargo, en los términos </a:t>
            </a:r>
            <a:r>
              <a:rPr lang="es-CO" sz="2400" dirty="0" smtClean="0">
                <a:latin typeface="Arial" panose="020B0604020202020204" pitchFamily="34" charset="0"/>
                <a:cs typeface="Arial" panose="020B0604020202020204" pitchFamily="34" charset="0"/>
              </a:rPr>
              <a:t>y formalidades </a:t>
            </a:r>
            <a:r>
              <a:rPr lang="es-CO" sz="2400" dirty="0">
                <a:latin typeface="Arial" panose="020B0604020202020204" pitchFamily="34" charset="0"/>
                <a:cs typeface="Arial" panose="020B0604020202020204" pitchFamily="34" charset="0"/>
              </a:rPr>
              <a:t>de la Ley 951 de 2005 y </a:t>
            </a:r>
            <a:r>
              <a:rPr lang="es-CO" sz="2400" dirty="0" smtClean="0">
                <a:latin typeface="Arial" panose="020B0604020202020204" pitchFamily="34" charset="0"/>
                <a:cs typeface="Arial" panose="020B0604020202020204" pitchFamily="34" charset="0"/>
              </a:rPr>
              <a:t>la Resolución </a:t>
            </a:r>
            <a:r>
              <a:rPr lang="es-CO" sz="2400" dirty="0">
                <a:latin typeface="Arial" panose="020B0604020202020204" pitchFamily="34" charset="0"/>
                <a:cs typeface="Arial" panose="020B0604020202020204" pitchFamily="34" charset="0"/>
              </a:rPr>
              <a:t>5674 de 2005, será requerido por la dependencia de Control Interno o quien haga </a:t>
            </a:r>
            <a:r>
              <a:rPr lang="es-CO" sz="2400" dirty="0" smtClean="0">
                <a:latin typeface="Arial" panose="020B0604020202020204" pitchFamily="34" charset="0"/>
                <a:cs typeface="Arial" panose="020B0604020202020204" pitchFamily="34" charset="0"/>
              </a:rPr>
              <a:t>sus veces</a:t>
            </a:r>
            <a:r>
              <a:rPr lang="es-CO" sz="2400" dirty="0">
                <a:latin typeface="Arial" panose="020B0604020202020204" pitchFamily="34" charset="0"/>
                <a:cs typeface="Arial" panose="020B0604020202020204" pitchFamily="34" charset="0"/>
              </a:rPr>
              <a:t>, para que en un lapso de quince (15) días, contados a partir de la fecha de su </a:t>
            </a:r>
            <a:r>
              <a:rPr lang="es-CO" sz="2400" dirty="0" smtClean="0">
                <a:latin typeface="Arial" panose="020B0604020202020204" pitchFamily="34" charset="0"/>
                <a:cs typeface="Arial" panose="020B0604020202020204" pitchFamily="34" charset="0"/>
              </a:rPr>
              <a:t>separación, cumpla </a:t>
            </a:r>
            <a:r>
              <a:rPr lang="es-CO" sz="2400" dirty="0">
                <a:latin typeface="Arial" panose="020B0604020202020204" pitchFamily="34" charset="0"/>
                <a:cs typeface="Arial" panose="020B0604020202020204" pitchFamily="34" charset="0"/>
              </a:rPr>
              <a:t>con esta obligación; requerimiento del cual compulsará copia a </a:t>
            </a:r>
            <a:r>
              <a:rPr lang="es-CO" sz="2400" dirty="0" smtClean="0">
                <a:latin typeface="Arial" panose="020B0604020202020204" pitchFamily="34" charset="0"/>
                <a:cs typeface="Arial" panose="020B0604020202020204" pitchFamily="34" charset="0"/>
              </a:rPr>
              <a:t>la Contraloría General de </a:t>
            </a:r>
            <a:r>
              <a:rPr lang="es-CO" sz="2400" dirty="0">
                <a:latin typeface="Arial" panose="020B0604020202020204" pitchFamily="34" charset="0"/>
                <a:cs typeface="Arial" panose="020B0604020202020204" pitchFamily="34" charset="0"/>
              </a:rPr>
              <a:t>la República. Del incumplimiento, </a:t>
            </a:r>
            <a:r>
              <a:rPr lang="es-CO" sz="2400" dirty="0" smtClean="0">
                <a:latin typeface="Arial" panose="020B0604020202020204" pitchFamily="34" charset="0"/>
                <a:cs typeface="Arial" panose="020B0604020202020204" pitchFamily="34" charset="0"/>
              </a:rPr>
              <a:t>se pueden </a:t>
            </a:r>
            <a:r>
              <a:rPr lang="es-CO" sz="2400" dirty="0">
                <a:latin typeface="Arial" panose="020B0604020202020204" pitchFamily="34" charset="0"/>
                <a:cs typeface="Arial" panose="020B0604020202020204" pitchFamily="34" charset="0"/>
              </a:rPr>
              <a:t>derivar </a:t>
            </a:r>
            <a:r>
              <a:rPr lang="es-CO" sz="2400" b="1" dirty="0">
                <a:latin typeface="Arial" panose="020B0604020202020204" pitchFamily="34" charset="0"/>
                <a:cs typeface="Arial" panose="020B0604020202020204" pitchFamily="34" charset="0"/>
              </a:rPr>
              <a:t>acciones fiscales, disciplinarias y penales</a:t>
            </a:r>
            <a:r>
              <a:rPr lang="es-CO"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00072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0" y="0"/>
            <a:ext cx="12191999" cy="1134524"/>
          </a:xfrm>
          <a:prstGeom prst="rect">
            <a:avLst/>
          </a:prstGeom>
          <a:solidFill>
            <a:srgbClr val="EA7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33555"/>
            <a:ext cx="612396" cy="1033418"/>
          </a:xfrm>
          <a:prstGeom prst="rect">
            <a:avLst/>
          </a:prstGeom>
        </p:spPr>
      </p:pic>
      <p:cxnSp>
        <p:nvCxnSpPr>
          <p:cNvPr id="8" name="Conector recto 7"/>
          <p:cNvCxnSpPr/>
          <p:nvPr/>
        </p:nvCxnSpPr>
        <p:spPr>
          <a:xfrm>
            <a:off x="1012159" y="166947"/>
            <a:ext cx="0" cy="75301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43180"/>
            <a:ext cx="612396" cy="1033418"/>
          </a:xfrm>
          <a:prstGeom prst="rect">
            <a:avLst/>
          </a:prstGeom>
        </p:spPr>
      </p:pic>
      <p:sp>
        <p:nvSpPr>
          <p:cNvPr id="11" name="CuadroTexto 10"/>
          <p:cNvSpPr txBox="1"/>
          <p:nvPr/>
        </p:nvSpPr>
        <p:spPr>
          <a:xfrm>
            <a:off x="1312914" y="380515"/>
            <a:ext cx="7994859" cy="477054"/>
          </a:xfrm>
          <a:prstGeom prst="rect">
            <a:avLst/>
          </a:prstGeom>
          <a:noFill/>
        </p:spPr>
        <p:txBody>
          <a:bodyPr wrap="square" rtlCol="0">
            <a:spAutoFit/>
          </a:bodyPr>
          <a:lstStyle/>
          <a:p>
            <a:pPr lvl="0">
              <a:lnSpc>
                <a:spcPts val="3000"/>
              </a:lnSpc>
            </a:pPr>
            <a:r>
              <a:rPr lang="es-ES_tradnl" sz="3200" b="1" spc="-40" dirty="0">
                <a:solidFill>
                  <a:schemeClr val="bg1"/>
                </a:solidFill>
                <a:latin typeface="Arial" charset="0"/>
                <a:ea typeface="Arial" charset="0"/>
                <a:cs typeface="Arial" charset="0"/>
              </a:rPr>
              <a:t>RECOMENDACIONES</a:t>
            </a:r>
            <a:endParaRPr lang="es-ES" sz="3200" b="1" spc="-40" dirty="0">
              <a:solidFill>
                <a:schemeClr val="bg1"/>
              </a:solidFill>
              <a:latin typeface="Arial" charset="0"/>
              <a:ea typeface="Arial" charset="0"/>
              <a:cs typeface="Arial" charset="0"/>
            </a:endParaRP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1131"/>
          <a:stretch/>
        </p:blipFill>
        <p:spPr>
          <a:xfrm>
            <a:off x="276941" y="239695"/>
            <a:ext cx="567610" cy="635341"/>
          </a:xfrm>
          <a:prstGeom prst="rect">
            <a:avLst/>
          </a:prstGeom>
        </p:spPr>
      </p:pic>
      <p:sp>
        <p:nvSpPr>
          <p:cNvPr id="2" name="Rectángulo 1">
            <a:extLst>
              <a:ext uri="{FF2B5EF4-FFF2-40B4-BE49-F238E27FC236}">
                <a16:creationId xmlns="" xmlns:a16="http://schemas.microsoft.com/office/drawing/2014/main" id="{BAEA3246-E880-5647-8C8E-8490627359F6}"/>
              </a:ext>
            </a:extLst>
          </p:cNvPr>
          <p:cNvSpPr/>
          <p:nvPr/>
        </p:nvSpPr>
        <p:spPr>
          <a:xfrm>
            <a:off x="624435" y="1860362"/>
            <a:ext cx="7563590" cy="3785652"/>
          </a:xfrm>
          <a:prstGeom prst="rect">
            <a:avLst/>
          </a:prstGeom>
        </p:spPr>
        <p:txBody>
          <a:bodyPr wrap="square">
            <a:spAutoFit/>
          </a:bodyPr>
          <a:lstStyle/>
          <a:p>
            <a:pPr marL="285750" indent="-285750" algn="just">
              <a:buClr>
                <a:srgbClr val="ED7D31"/>
              </a:buClr>
              <a:buFont typeface="Wingdings" panose="05000000000000000000" pitchFamily="2" charset="2"/>
              <a:buChar char="ü"/>
            </a:pPr>
            <a:r>
              <a:rPr lang="es-US" sz="2000" dirty="0" smtClean="0">
                <a:latin typeface="Helvetica" pitchFamily="2" charset="0"/>
              </a:rPr>
              <a:t>Seguir los </a:t>
            </a:r>
            <a:r>
              <a:rPr lang="es-US" sz="2000" dirty="0">
                <a:latin typeface="Helvetica" pitchFamily="2" charset="0"/>
              </a:rPr>
              <a:t>lineamientos de la Ley 951 de </a:t>
            </a:r>
            <a:r>
              <a:rPr lang="es-US" sz="2000" dirty="0" smtClean="0">
                <a:latin typeface="Helvetica" pitchFamily="2" charset="0"/>
              </a:rPr>
              <a:t>2005</a:t>
            </a:r>
          </a:p>
          <a:p>
            <a:pPr algn="just">
              <a:buClr>
                <a:srgbClr val="ED7D31"/>
              </a:buClr>
            </a:pPr>
            <a:endParaRPr lang="es-US" sz="2000" dirty="0" smtClean="0">
              <a:latin typeface="Helvetica" pitchFamily="2" charset="0"/>
            </a:endParaRPr>
          </a:p>
          <a:p>
            <a:pPr marL="285750" indent="-285750" algn="just">
              <a:buClr>
                <a:srgbClr val="ED7D31"/>
              </a:buClr>
              <a:buFont typeface="Wingdings" panose="05000000000000000000" pitchFamily="2" charset="2"/>
              <a:buChar char="ü"/>
            </a:pPr>
            <a:r>
              <a:rPr lang="es-US" sz="2000" dirty="0">
                <a:latin typeface="Helvetica" pitchFamily="2" charset="0"/>
              </a:rPr>
              <a:t>I</a:t>
            </a:r>
            <a:r>
              <a:rPr lang="es-US" sz="2000" dirty="0" smtClean="0">
                <a:latin typeface="Helvetica" pitchFamily="2" charset="0"/>
              </a:rPr>
              <a:t>ncluir </a:t>
            </a:r>
            <a:r>
              <a:rPr lang="es-US" sz="2000" dirty="0">
                <a:latin typeface="Helvetica" pitchFamily="2" charset="0"/>
              </a:rPr>
              <a:t>en </a:t>
            </a:r>
            <a:r>
              <a:rPr lang="es-US" sz="2000" dirty="0" smtClean="0">
                <a:latin typeface="Helvetica" pitchFamily="2" charset="0"/>
              </a:rPr>
              <a:t>el </a:t>
            </a:r>
            <a:r>
              <a:rPr lang="es-US" sz="2000" dirty="0">
                <a:latin typeface="Helvetica" pitchFamily="2" charset="0"/>
              </a:rPr>
              <a:t>informe un capítulo especial en el cual relacione los asuntos </a:t>
            </a:r>
            <a:r>
              <a:rPr lang="es-US" sz="2000" dirty="0" smtClean="0">
                <a:latin typeface="Helvetica" pitchFamily="2" charset="0"/>
              </a:rPr>
              <a:t>que se </a:t>
            </a:r>
            <a:r>
              <a:rPr lang="es-US" sz="2000" dirty="0">
                <a:latin typeface="Helvetica" pitchFamily="2" charset="0"/>
              </a:rPr>
              <a:t>encuentran pendientes o en trámite, en forma detallada y organizados por </a:t>
            </a:r>
            <a:r>
              <a:rPr lang="es-US" sz="2000" dirty="0" smtClean="0">
                <a:latin typeface="Helvetica" pitchFamily="2" charset="0"/>
              </a:rPr>
              <a:t>temas. Anexe </a:t>
            </a:r>
            <a:r>
              <a:rPr lang="es-US" sz="2000" dirty="0">
                <a:latin typeface="Helvetica" pitchFamily="2" charset="0"/>
              </a:rPr>
              <a:t>los debidos soportes y, en lo posible, las instrucciones de los pasos que </a:t>
            </a:r>
            <a:r>
              <a:rPr lang="es-US" sz="2000" dirty="0" smtClean="0">
                <a:latin typeface="Helvetica" pitchFamily="2" charset="0"/>
              </a:rPr>
              <a:t>tenía proyectados </a:t>
            </a:r>
            <a:r>
              <a:rPr lang="es-US" sz="2000" dirty="0">
                <a:latin typeface="Helvetica" pitchFamily="2" charset="0"/>
              </a:rPr>
              <a:t>seguir, para que el </a:t>
            </a:r>
            <a:r>
              <a:rPr lang="es-US" sz="2000" dirty="0" smtClean="0">
                <a:latin typeface="Helvetica" pitchFamily="2" charset="0"/>
              </a:rPr>
              <a:t>gerente entrante </a:t>
            </a:r>
            <a:r>
              <a:rPr lang="es-US" sz="2000" dirty="0">
                <a:latin typeface="Helvetica" pitchFamily="2" charset="0"/>
              </a:rPr>
              <a:t>pueda, si lo considera </a:t>
            </a:r>
            <a:r>
              <a:rPr lang="es-US" sz="2000" dirty="0" smtClean="0">
                <a:latin typeface="Helvetica" pitchFamily="2" charset="0"/>
              </a:rPr>
              <a:t>pertinente, dar </a:t>
            </a:r>
            <a:r>
              <a:rPr lang="es-US" sz="2000" dirty="0">
                <a:latin typeface="Helvetica" pitchFamily="2" charset="0"/>
              </a:rPr>
              <a:t>continuidad a ese asunto</a:t>
            </a:r>
            <a:r>
              <a:rPr lang="es-US" sz="2000" dirty="0" smtClean="0">
                <a:latin typeface="Helvetica" pitchFamily="2" charset="0"/>
              </a:rPr>
              <a:t>.</a:t>
            </a:r>
          </a:p>
          <a:p>
            <a:pPr marL="285750" indent="-285750" algn="just">
              <a:buClr>
                <a:srgbClr val="ED7D31"/>
              </a:buClr>
              <a:buFont typeface="Wingdings" panose="05000000000000000000" pitchFamily="2" charset="2"/>
              <a:buChar char="ü"/>
            </a:pPr>
            <a:endParaRPr lang="es-US" sz="2000" dirty="0">
              <a:latin typeface="Helvetica" pitchFamily="2" charset="0"/>
            </a:endParaRPr>
          </a:p>
          <a:p>
            <a:pPr marL="285750" indent="-285750" algn="just">
              <a:buClr>
                <a:srgbClr val="ED7D31"/>
              </a:buClr>
              <a:buFont typeface="Wingdings" panose="05000000000000000000" pitchFamily="2" charset="2"/>
              <a:buChar char="ü"/>
            </a:pPr>
            <a:r>
              <a:rPr lang="es-US" sz="2000" dirty="0" smtClean="0">
                <a:latin typeface="Helvetica" pitchFamily="2" charset="0"/>
              </a:rPr>
              <a:t>Verifique </a:t>
            </a:r>
            <a:r>
              <a:rPr lang="es-US" sz="2000" dirty="0">
                <a:latin typeface="Helvetica" pitchFamily="2" charset="0"/>
              </a:rPr>
              <a:t>la suscripción diligente y cuidadosa de los instructivos y formatos que </a:t>
            </a:r>
            <a:r>
              <a:rPr lang="es-US" sz="2000" dirty="0" smtClean="0">
                <a:latin typeface="Helvetica" pitchFamily="2" charset="0"/>
              </a:rPr>
              <a:t>las diferentes </a:t>
            </a:r>
            <a:r>
              <a:rPr lang="es-US" sz="2000" dirty="0">
                <a:latin typeface="Helvetica" pitchFamily="2" charset="0"/>
              </a:rPr>
              <a:t>entidades del orden nacional han construido para este fin.</a:t>
            </a:r>
            <a:endParaRPr lang="es-US" sz="2000" dirty="0">
              <a:effectLst/>
              <a:latin typeface="Helvetica" pitchFamily="2" charset="0"/>
            </a:endParaRPr>
          </a:p>
        </p:txBody>
      </p:sp>
      <p:pic>
        <p:nvPicPr>
          <p:cNvPr id="1026"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6893" y="2388358"/>
            <a:ext cx="3665107" cy="4469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039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0" y="0"/>
            <a:ext cx="12191999" cy="1134524"/>
          </a:xfrm>
          <a:prstGeom prst="rect">
            <a:avLst/>
          </a:prstGeom>
          <a:solidFill>
            <a:srgbClr val="EA7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33555"/>
            <a:ext cx="612396" cy="1033418"/>
          </a:xfrm>
          <a:prstGeom prst="rect">
            <a:avLst/>
          </a:prstGeom>
        </p:spPr>
      </p:pic>
      <p:cxnSp>
        <p:nvCxnSpPr>
          <p:cNvPr id="8" name="Conector recto 7"/>
          <p:cNvCxnSpPr/>
          <p:nvPr/>
        </p:nvCxnSpPr>
        <p:spPr>
          <a:xfrm>
            <a:off x="1012159" y="166947"/>
            <a:ext cx="0" cy="75301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43180"/>
            <a:ext cx="612396" cy="1033418"/>
          </a:xfrm>
          <a:prstGeom prst="rect">
            <a:avLst/>
          </a:prstGeom>
        </p:spPr>
      </p:pic>
      <p:sp>
        <p:nvSpPr>
          <p:cNvPr id="11" name="CuadroTexto 10"/>
          <p:cNvSpPr txBox="1"/>
          <p:nvPr/>
        </p:nvSpPr>
        <p:spPr>
          <a:xfrm>
            <a:off x="1312914" y="380515"/>
            <a:ext cx="8295110" cy="477054"/>
          </a:xfrm>
          <a:prstGeom prst="rect">
            <a:avLst/>
          </a:prstGeom>
          <a:noFill/>
        </p:spPr>
        <p:txBody>
          <a:bodyPr wrap="square" rtlCol="0">
            <a:spAutoFit/>
          </a:bodyPr>
          <a:lstStyle/>
          <a:p>
            <a:pPr lvl="0">
              <a:lnSpc>
                <a:spcPts val="3000"/>
              </a:lnSpc>
            </a:pPr>
            <a:r>
              <a:rPr lang="es-ES_tradnl" sz="3200" b="1" spc="-40" dirty="0" smtClean="0">
                <a:solidFill>
                  <a:schemeClr val="bg1"/>
                </a:solidFill>
                <a:latin typeface="Arial" charset="0"/>
                <a:ea typeface="Arial" charset="0"/>
                <a:cs typeface="Arial" charset="0"/>
              </a:rPr>
              <a:t>INFORMACIÓN A CARGO DE LAS AREAS </a:t>
            </a:r>
            <a:endParaRPr lang="es-ES" sz="3200" b="1" spc="-40" dirty="0">
              <a:solidFill>
                <a:schemeClr val="bg1"/>
              </a:solidFill>
              <a:latin typeface="Arial" charset="0"/>
              <a:ea typeface="Arial" charset="0"/>
              <a:cs typeface="Arial" charset="0"/>
            </a:endParaRP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1131"/>
          <a:stretch/>
        </p:blipFill>
        <p:spPr>
          <a:xfrm>
            <a:off x="276941" y="239695"/>
            <a:ext cx="567610" cy="635341"/>
          </a:xfrm>
          <a:prstGeom prst="rect">
            <a:avLst/>
          </a:prstGeom>
        </p:spPr>
      </p:pic>
      <p:sp>
        <p:nvSpPr>
          <p:cNvPr id="3" name="Rectángulo redondeado 2"/>
          <p:cNvSpPr/>
          <p:nvPr/>
        </p:nvSpPr>
        <p:spPr>
          <a:xfrm>
            <a:off x="560746" y="1515039"/>
            <a:ext cx="2690454" cy="85634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latin typeface="Arial" panose="020B0604020202020204" pitchFamily="34" charset="0"/>
                <a:cs typeface="Arial" panose="020B0604020202020204" pitchFamily="34" charset="0"/>
              </a:rPr>
              <a:t>GERENCIA FINANCIERA</a:t>
            </a:r>
            <a:endParaRPr lang="es-CO" sz="2000" b="1" dirty="0">
              <a:latin typeface="Arial" panose="020B0604020202020204" pitchFamily="34" charset="0"/>
              <a:cs typeface="Arial" panose="020B0604020202020204" pitchFamily="34" charset="0"/>
            </a:endParaRPr>
          </a:p>
        </p:txBody>
      </p:sp>
      <p:graphicFrame>
        <p:nvGraphicFramePr>
          <p:cNvPr id="9" name="Tabla 8"/>
          <p:cNvGraphicFramePr>
            <a:graphicFrameLocks noGrp="1"/>
          </p:cNvGraphicFramePr>
          <p:nvPr>
            <p:extLst>
              <p:ext uri="{D42A27DB-BD31-4B8C-83A1-F6EECF244321}">
                <p14:modId xmlns:p14="http://schemas.microsoft.com/office/powerpoint/2010/main" val="3159354831"/>
              </p:ext>
            </p:extLst>
          </p:nvPr>
        </p:nvGraphicFramePr>
        <p:xfrm>
          <a:off x="4240066" y="1364410"/>
          <a:ext cx="6919822" cy="2423884"/>
        </p:xfrm>
        <a:graphic>
          <a:graphicData uri="http://schemas.openxmlformats.org/drawingml/2006/table">
            <a:tbl>
              <a:tblPr firstRow="1" firstCol="1" bandRow="1"/>
              <a:tblGrid>
                <a:gridCol w="4933221"/>
                <a:gridCol w="1986601"/>
              </a:tblGrid>
              <a:tr h="472068">
                <a:tc>
                  <a:txBody>
                    <a:bodyPr/>
                    <a:lstStyle/>
                    <a:p>
                      <a:pPr algn="ctr">
                        <a:lnSpc>
                          <a:spcPct val="107000"/>
                        </a:lnSpc>
                        <a:spcAft>
                          <a:spcPts val="0"/>
                        </a:spcAft>
                      </a:pPr>
                      <a:r>
                        <a:rPr lang="es-U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CONCEPTO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VALOR </a:t>
                      </a:r>
                      <a:br>
                        <a:rPr lang="es-U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s-U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(Millones de Pesos)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r h="243977">
                <a:tc gridSpan="2">
                  <a:txBody>
                    <a:bodyPr/>
                    <a:lstStyle/>
                    <a:p>
                      <a:pPr algn="ctr">
                        <a:lnSpc>
                          <a:spcPct val="107000"/>
                        </a:lnSpc>
                        <a:spcAft>
                          <a:spcPts val="0"/>
                        </a:spcAft>
                      </a:pPr>
                      <a:r>
                        <a:rPr lang="es-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Vigencia Fiscal Año ____. Comprendida entre el __ de _____ y el __ de ______ de ____</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r>
              <a:tr h="243977">
                <a:tc>
                  <a:txBody>
                    <a:bodyPr/>
                    <a:lstStyle/>
                    <a:p>
                      <a:pPr>
                        <a:lnSpc>
                          <a:spcPct val="107000"/>
                        </a:lnSpc>
                        <a:spcAft>
                          <a:spcPts val="0"/>
                        </a:spcAft>
                      </a:pPr>
                      <a:r>
                        <a:rPr lang="es-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Activo Total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977">
                <a:tc>
                  <a:txBody>
                    <a:bodyPr/>
                    <a:lstStyle/>
                    <a:p>
                      <a:pPr>
                        <a:lnSpc>
                          <a:spcPct val="107000"/>
                        </a:lnSpc>
                        <a:spcAft>
                          <a:spcPts val="0"/>
                        </a:spcAft>
                      </a:pPr>
                      <a:r>
                        <a:rPr lang="es-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Corriente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977">
                <a:tc>
                  <a:txBody>
                    <a:bodyPr/>
                    <a:lstStyle/>
                    <a:p>
                      <a:pPr>
                        <a:lnSpc>
                          <a:spcPct val="107000"/>
                        </a:lnSpc>
                        <a:spcAft>
                          <a:spcPts val="0"/>
                        </a:spcAft>
                      </a:pPr>
                      <a:r>
                        <a:rPr lang="es-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No Corriente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977">
                <a:tc>
                  <a:txBody>
                    <a:bodyPr/>
                    <a:lstStyle/>
                    <a:p>
                      <a:pPr>
                        <a:lnSpc>
                          <a:spcPct val="107000"/>
                        </a:lnSpc>
                        <a:spcAft>
                          <a:spcPts val="0"/>
                        </a:spcAft>
                      </a:pPr>
                      <a:r>
                        <a:rPr lang="es-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Pasivo Total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977">
                <a:tc>
                  <a:txBody>
                    <a:bodyPr/>
                    <a:lstStyle/>
                    <a:p>
                      <a:pPr>
                        <a:lnSpc>
                          <a:spcPct val="107000"/>
                        </a:lnSpc>
                        <a:spcAft>
                          <a:spcPts val="0"/>
                        </a:spcAft>
                      </a:pPr>
                      <a:r>
                        <a:rPr lang="es-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Corriente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977">
                <a:tc>
                  <a:txBody>
                    <a:bodyPr/>
                    <a:lstStyle/>
                    <a:p>
                      <a:pPr>
                        <a:lnSpc>
                          <a:spcPct val="107000"/>
                        </a:lnSpc>
                        <a:spcAft>
                          <a:spcPts val="0"/>
                        </a:spcAft>
                      </a:pPr>
                      <a:r>
                        <a:rPr lang="es-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No Corriente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977">
                <a:tc>
                  <a:txBody>
                    <a:bodyPr/>
                    <a:lstStyle/>
                    <a:p>
                      <a:pPr>
                        <a:lnSpc>
                          <a:spcPct val="107000"/>
                        </a:lnSpc>
                        <a:spcAft>
                          <a:spcPts val="0"/>
                        </a:spcAft>
                      </a:pPr>
                      <a:r>
                        <a:rPr lang="es-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Patrimonio</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1798474102"/>
              </p:ext>
            </p:extLst>
          </p:nvPr>
        </p:nvGraphicFramePr>
        <p:xfrm>
          <a:off x="4240066" y="4001293"/>
          <a:ext cx="6919822" cy="2196310"/>
        </p:xfrm>
        <a:graphic>
          <a:graphicData uri="http://schemas.openxmlformats.org/drawingml/2006/table">
            <a:tbl>
              <a:tblPr firstRow="1" firstCol="1" bandRow="1"/>
              <a:tblGrid>
                <a:gridCol w="4989510"/>
                <a:gridCol w="1930312"/>
              </a:tblGrid>
              <a:tr h="421033">
                <a:tc>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CONCEPTO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VALOR </a:t>
                      </a:r>
                      <a:b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(Millones de Pesos)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r h="197253">
                <a:tc gridSpan="2">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Vigencia Fiscal Año ____. Comprendida entre el __ de ____ y el __ de ______ de ____</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r>
              <a:tr h="197253">
                <a:tc>
                  <a:txBody>
                    <a:bodyPr/>
                    <a:lstStyle/>
                    <a:p>
                      <a:pPr>
                        <a:lnSpc>
                          <a:spcPct val="107000"/>
                        </a:lnSpc>
                        <a:spcAft>
                          <a:spcPts val="0"/>
                        </a:spcAft>
                      </a:pPr>
                      <a:r>
                        <a:rPr lang="es-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Ingresos Operacionales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253">
                <a:tc>
                  <a:txBody>
                    <a:bodyPr/>
                    <a:lstStyle/>
                    <a:p>
                      <a:pPr>
                        <a:lnSpc>
                          <a:spcPct val="107000"/>
                        </a:lnSpc>
                        <a:spcAft>
                          <a:spcPts val="0"/>
                        </a:spcAft>
                      </a:pPr>
                      <a:r>
                        <a:rPr lang="es-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Gastos Operacionales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253">
                <a:tc>
                  <a:txBody>
                    <a:bodyPr/>
                    <a:lstStyle/>
                    <a:p>
                      <a:pPr>
                        <a:lnSpc>
                          <a:spcPct val="107000"/>
                        </a:lnSpc>
                        <a:spcAft>
                          <a:spcPts val="0"/>
                        </a:spcAft>
                      </a:pPr>
                      <a:r>
                        <a:rPr lang="es-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Costos de Venta y Operacion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253">
                <a:tc>
                  <a:txBody>
                    <a:bodyPr/>
                    <a:lstStyle/>
                    <a:p>
                      <a:pPr>
                        <a:lnSpc>
                          <a:spcPct val="107000"/>
                        </a:lnSpc>
                        <a:spcAft>
                          <a:spcPts val="0"/>
                        </a:spcAft>
                      </a:pPr>
                      <a:r>
                        <a:rPr lang="es-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Resultado Operacional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253">
                <a:tc>
                  <a:txBody>
                    <a:bodyPr/>
                    <a:lstStyle/>
                    <a:p>
                      <a:pPr>
                        <a:lnSpc>
                          <a:spcPct val="107000"/>
                        </a:lnSpc>
                        <a:spcAft>
                          <a:spcPts val="0"/>
                        </a:spcAft>
                      </a:pPr>
                      <a:r>
                        <a:rPr lang="es-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Ingresos Extraordinarios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253">
                <a:tc>
                  <a:txBody>
                    <a:bodyPr/>
                    <a:lstStyle/>
                    <a:p>
                      <a:pPr>
                        <a:lnSpc>
                          <a:spcPct val="107000"/>
                        </a:lnSpc>
                        <a:spcAft>
                          <a:spcPts val="0"/>
                        </a:spcAft>
                      </a:pPr>
                      <a:r>
                        <a:rPr lang="es-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Gastos Extraordinarios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253">
                <a:tc>
                  <a:txBody>
                    <a:bodyPr/>
                    <a:lstStyle/>
                    <a:p>
                      <a:pPr>
                        <a:lnSpc>
                          <a:spcPct val="107000"/>
                        </a:lnSpc>
                        <a:spcAft>
                          <a:spcPts val="0"/>
                        </a:spcAft>
                      </a:pPr>
                      <a:r>
                        <a:rPr lang="es-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Resultado No Operacional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253">
                <a:tc>
                  <a:txBody>
                    <a:bodyPr/>
                    <a:lstStyle/>
                    <a:p>
                      <a:pPr>
                        <a:lnSpc>
                          <a:spcPct val="107000"/>
                        </a:lnSpc>
                        <a:spcAft>
                          <a:spcPts val="0"/>
                        </a:spcAft>
                      </a:pPr>
                      <a:r>
                        <a:rPr lang="es-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Resultado Neto</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 name="CuadroTexto 16"/>
          <p:cNvSpPr txBox="1"/>
          <p:nvPr/>
        </p:nvSpPr>
        <p:spPr>
          <a:xfrm>
            <a:off x="1480457" y="2751897"/>
            <a:ext cx="2264228" cy="861774"/>
          </a:xfrm>
          <a:prstGeom prst="rect">
            <a:avLst/>
          </a:prstGeom>
          <a:noFill/>
        </p:spPr>
        <p:txBody>
          <a:bodyPr wrap="square" rtlCol="0">
            <a:spAutoFit/>
          </a:bodyPr>
          <a:lstStyle/>
          <a:p>
            <a:pPr lvl="0" algn="ctr">
              <a:lnSpc>
                <a:spcPts val="3000"/>
              </a:lnSpc>
            </a:pPr>
            <a:r>
              <a:rPr lang="es-ES_tradnl" sz="2400" b="1" spc="-40" dirty="0" smtClean="0">
                <a:latin typeface="Arial" charset="0"/>
                <a:ea typeface="Arial" charset="0"/>
                <a:cs typeface="Arial" charset="0"/>
              </a:rPr>
              <a:t>Recursos Financieros</a:t>
            </a:r>
            <a:endParaRPr lang="es-ES" sz="2400" b="1" spc="-40" dirty="0">
              <a:latin typeface="Arial" charset="0"/>
              <a:ea typeface="Arial" charset="0"/>
              <a:cs typeface="Arial" charset="0"/>
            </a:endParaRPr>
          </a:p>
        </p:txBody>
      </p:sp>
      <p:cxnSp>
        <p:nvCxnSpPr>
          <p:cNvPr id="15" name="Conector angular 14"/>
          <p:cNvCxnSpPr>
            <a:endCxn id="17" idx="1"/>
          </p:cNvCxnSpPr>
          <p:nvPr/>
        </p:nvCxnSpPr>
        <p:spPr>
          <a:xfrm rot="16200000" flipH="1">
            <a:off x="756803" y="2459130"/>
            <a:ext cx="811402" cy="635906"/>
          </a:xfrm>
          <a:prstGeom prst="bentConnector2">
            <a:avLst/>
          </a:prstGeom>
          <a:ln w="38100">
            <a:solidFill>
              <a:srgbClr val="ED7D3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805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0" y="0"/>
            <a:ext cx="12191999" cy="1134524"/>
          </a:xfrm>
          <a:prstGeom prst="rect">
            <a:avLst/>
          </a:prstGeom>
          <a:solidFill>
            <a:srgbClr val="EA7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33555"/>
            <a:ext cx="612396" cy="1033418"/>
          </a:xfrm>
          <a:prstGeom prst="rect">
            <a:avLst/>
          </a:prstGeom>
        </p:spPr>
      </p:pic>
      <p:cxnSp>
        <p:nvCxnSpPr>
          <p:cNvPr id="8" name="Conector recto 7"/>
          <p:cNvCxnSpPr/>
          <p:nvPr/>
        </p:nvCxnSpPr>
        <p:spPr>
          <a:xfrm>
            <a:off x="1012159" y="166947"/>
            <a:ext cx="0" cy="75301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43180"/>
            <a:ext cx="612396" cy="1033418"/>
          </a:xfrm>
          <a:prstGeom prst="rect">
            <a:avLst/>
          </a:prstGeom>
        </p:spPr>
      </p:pic>
      <p:sp>
        <p:nvSpPr>
          <p:cNvPr id="11" name="CuadroTexto 10"/>
          <p:cNvSpPr txBox="1"/>
          <p:nvPr/>
        </p:nvSpPr>
        <p:spPr>
          <a:xfrm>
            <a:off x="1312914" y="380515"/>
            <a:ext cx="8295110" cy="477054"/>
          </a:xfrm>
          <a:prstGeom prst="rect">
            <a:avLst/>
          </a:prstGeom>
          <a:noFill/>
        </p:spPr>
        <p:txBody>
          <a:bodyPr wrap="square" rtlCol="0">
            <a:spAutoFit/>
          </a:bodyPr>
          <a:lstStyle/>
          <a:p>
            <a:pPr lvl="0">
              <a:lnSpc>
                <a:spcPts val="3000"/>
              </a:lnSpc>
            </a:pPr>
            <a:r>
              <a:rPr lang="es-ES_tradnl" sz="3200" b="1" spc="-40" dirty="0" smtClean="0">
                <a:solidFill>
                  <a:schemeClr val="bg1"/>
                </a:solidFill>
                <a:latin typeface="Arial" charset="0"/>
                <a:ea typeface="Arial" charset="0"/>
                <a:cs typeface="Arial" charset="0"/>
              </a:rPr>
              <a:t>INFORMACIÓN A CARGO DE LAS AREAS </a:t>
            </a:r>
            <a:endParaRPr lang="es-ES" sz="3200" b="1" spc="-40" dirty="0">
              <a:solidFill>
                <a:schemeClr val="bg1"/>
              </a:solidFill>
              <a:latin typeface="Arial" charset="0"/>
              <a:ea typeface="Arial" charset="0"/>
              <a:cs typeface="Arial" charset="0"/>
            </a:endParaRP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1131"/>
          <a:stretch/>
        </p:blipFill>
        <p:spPr>
          <a:xfrm>
            <a:off x="276941" y="239695"/>
            <a:ext cx="567610" cy="635341"/>
          </a:xfrm>
          <a:prstGeom prst="rect">
            <a:avLst/>
          </a:prstGeom>
        </p:spPr>
      </p:pic>
      <p:sp>
        <p:nvSpPr>
          <p:cNvPr id="3" name="Rectángulo redondeado 2"/>
          <p:cNvSpPr/>
          <p:nvPr/>
        </p:nvSpPr>
        <p:spPr>
          <a:xfrm>
            <a:off x="560746" y="1515039"/>
            <a:ext cx="2690454" cy="85634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latin typeface="Arial" panose="020B0604020202020204" pitchFamily="34" charset="0"/>
                <a:cs typeface="Arial" panose="020B0604020202020204" pitchFamily="34" charset="0"/>
              </a:rPr>
              <a:t>GERENCIA FINANCIERA</a:t>
            </a:r>
            <a:endParaRPr lang="es-CO" sz="2000" b="1" dirty="0">
              <a:latin typeface="Arial" panose="020B0604020202020204" pitchFamily="34" charset="0"/>
              <a:cs typeface="Arial" panose="020B0604020202020204" pitchFamily="34" charset="0"/>
            </a:endParaRPr>
          </a:p>
        </p:txBody>
      </p:sp>
      <p:sp>
        <p:nvSpPr>
          <p:cNvPr id="17" name="CuadroTexto 16"/>
          <p:cNvSpPr txBox="1"/>
          <p:nvPr/>
        </p:nvSpPr>
        <p:spPr>
          <a:xfrm>
            <a:off x="1480456" y="2746647"/>
            <a:ext cx="2496458" cy="861774"/>
          </a:xfrm>
          <a:prstGeom prst="rect">
            <a:avLst/>
          </a:prstGeom>
          <a:noFill/>
        </p:spPr>
        <p:txBody>
          <a:bodyPr wrap="square" rtlCol="0">
            <a:spAutoFit/>
          </a:bodyPr>
          <a:lstStyle/>
          <a:p>
            <a:pPr lvl="0" algn="ctr">
              <a:lnSpc>
                <a:spcPts val="3000"/>
              </a:lnSpc>
            </a:pPr>
            <a:r>
              <a:rPr lang="es-ES_tradnl" sz="2400" b="1" spc="-40" dirty="0" smtClean="0">
                <a:latin typeface="Arial" charset="0"/>
                <a:ea typeface="Arial" charset="0"/>
                <a:cs typeface="Arial" charset="0"/>
              </a:rPr>
              <a:t>Ejecuciones Presupuestales</a:t>
            </a:r>
            <a:endParaRPr lang="es-ES" sz="2400" b="1" spc="-40" dirty="0">
              <a:latin typeface="Arial" charset="0"/>
              <a:ea typeface="Arial" charset="0"/>
              <a:cs typeface="Arial" charset="0"/>
            </a:endParaRPr>
          </a:p>
        </p:txBody>
      </p:sp>
      <p:cxnSp>
        <p:nvCxnSpPr>
          <p:cNvPr id="15" name="Conector angular 14"/>
          <p:cNvCxnSpPr>
            <a:endCxn id="17" idx="1"/>
          </p:cNvCxnSpPr>
          <p:nvPr/>
        </p:nvCxnSpPr>
        <p:spPr>
          <a:xfrm rot="16200000" flipH="1">
            <a:off x="756802" y="2453879"/>
            <a:ext cx="811403" cy="635906"/>
          </a:xfrm>
          <a:prstGeom prst="bentConnector2">
            <a:avLst/>
          </a:prstGeom>
          <a:ln w="38100">
            <a:solidFill>
              <a:srgbClr val="ED7D3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 name="Tabla 5"/>
          <p:cNvGraphicFramePr>
            <a:graphicFrameLocks noGrp="1"/>
          </p:cNvGraphicFramePr>
          <p:nvPr>
            <p:extLst>
              <p:ext uri="{D42A27DB-BD31-4B8C-83A1-F6EECF244321}">
                <p14:modId xmlns:p14="http://schemas.microsoft.com/office/powerpoint/2010/main" val="3599269037"/>
              </p:ext>
            </p:extLst>
          </p:nvPr>
        </p:nvGraphicFramePr>
        <p:xfrm>
          <a:off x="4310742" y="1784871"/>
          <a:ext cx="7231744" cy="1828800"/>
        </p:xfrm>
        <a:graphic>
          <a:graphicData uri="http://schemas.openxmlformats.org/drawingml/2006/table">
            <a:tbl>
              <a:tblPr firstRow="1" firstCol="1" bandRow="1"/>
              <a:tblGrid>
                <a:gridCol w="1807936"/>
                <a:gridCol w="1807936"/>
                <a:gridCol w="1807936"/>
                <a:gridCol w="1807936"/>
              </a:tblGrid>
              <a:tr h="304800">
                <a:tc gridSpan="4">
                  <a:txBody>
                    <a:bodyPr/>
                    <a:lstStyle/>
                    <a:p>
                      <a:pPr algn="ctr">
                        <a:lnSpc>
                          <a:spcPct val="107000"/>
                        </a:lnSpc>
                        <a:spcAft>
                          <a:spcPts val="0"/>
                        </a:spcAft>
                      </a:pPr>
                      <a:r>
                        <a:rPr lang="es-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INGRESOS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s-CO"/>
                    </a:p>
                  </a:txBody>
                  <a:tcPr/>
                </a:tc>
                <a:tc hMerge="1">
                  <a:txBody>
                    <a:bodyPr/>
                    <a:lstStyle/>
                    <a:p>
                      <a:endParaRPr lang="es-CO"/>
                    </a:p>
                  </a:txBody>
                  <a:tcPr/>
                </a:tc>
                <a:tc hMerge="1">
                  <a:txBody>
                    <a:bodyPr/>
                    <a:lstStyle/>
                    <a:p>
                      <a:endParaRPr lang="es-CO"/>
                    </a:p>
                  </a:txBody>
                  <a:tcPr/>
                </a:tc>
              </a:tr>
              <a:tr h="711200">
                <a:tc>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CONCEPTO DEL INGRESO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VALOR PRESUPUESTADO (Millones de Pesos)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VALOR RECAUDADO (Millones de Pesos)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PORCENTAJE DE RECAUDO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r h="203200">
                <a:tc gridSpan="4">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Vigencia Fiscal Año ____. Comprendida entre el __ de ____ y el __ de ______ de ____</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r>
              <a:tr h="203200">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Aportes a la Nación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Recursos Propios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Otros Conceptos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1836221902"/>
              </p:ext>
            </p:extLst>
          </p:nvPr>
        </p:nvGraphicFramePr>
        <p:xfrm>
          <a:off x="4310742" y="4001294"/>
          <a:ext cx="7231744" cy="1752600"/>
        </p:xfrm>
        <a:graphic>
          <a:graphicData uri="http://schemas.openxmlformats.org/drawingml/2006/table">
            <a:tbl>
              <a:tblPr firstRow="1" firstCol="1" bandRow="1"/>
              <a:tblGrid>
                <a:gridCol w="1807936"/>
                <a:gridCol w="1807936"/>
                <a:gridCol w="1807936"/>
                <a:gridCol w="1807936"/>
              </a:tblGrid>
              <a:tr h="203200">
                <a:tc gridSpan="4">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GASTOS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s-CO"/>
                    </a:p>
                  </a:txBody>
                  <a:tcPr/>
                </a:tc>
                <a:tc hMerge="1">
                  <a:txBody>
                    <a:bodyPr/>
                    <a:lstStyle/>
                    <a:p>
                      <a:endParaRPr lang="es-CO"/>
                    </a:p>
                  </a:txBody>
                  <a:tcPr/>
                </a:tc>
                <a:tc hMerge="1">
                  <a:txBody>
                    <a:bodyPr/>
                    <a:lstStyle/>
                    <a:p>
                      <a:endParaRPr lang="es-CO"/>
                    </a:p>
                  </a:txBody>
                  <a:tcPr/>
                </a:tc>
              </a:tr>
              <a:tr h="736600">
                <a:tc>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CONCEPTO DEL INGRESO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VALOR PRESUPUESTADO (Millones de Pesos)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VALOR RECAUDADO (Millones de Pesos)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PORCENTAJE DE EJECUCIÓN</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r h="203200">
                <a:tc gridSpan="4">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Vigencia Fiscal Año ____. Comprendida entre el __ de ____ y el __ de ______ de ____</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r>
              <a:tr h="203200">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Funcionamiento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Inversión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Otros Conceptos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4708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0" y="0"/>
            <a:ext cx="12191999" cy="1134524"/>
          </a:xfrm>
          <a:prstGeom prst="rect">
            <a:avLst/>
          </a:prstGeom>
          <a:solidFill>
            <a:srgbClr val="EA7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33555"/>
            <a:ext cx="612396" cy="1033418"/>
          </a:xfrm>
          <a:prstGeom prst="rect">
            <a:avLst/>
          </a:prstGeom>
        </p:spPr>
      </p:pic>
      <p:cxnSp>
        <p:nvCxnSpPr>
          <p:cNvPr id="8" name="Conector recto 7"/>
          <p:cNvCxnSpPr/>
          <p:nvPr/>
        </p:nvCxnSpPr>
        <p:spPr>
          <a:xfrm>
            <a:off x="1012159" y="166947"/>
            <a:ext cx="0" cy="75301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43180"/>
            <a:ext cx="612396" cy="1033418"/>
          </a:xfrm>
          <a:prstGeom prst="rect">
            <a:avLst/>
          </a:prstGeom>
        </p:spPr>
      </p:pic>
      <p:sp>
        <p:nvSpPr>
          <p:cNvPr id="11" name="CuadroTexto 10"/>
          <p:cNvSpPr txBox="1"/>
          <p:nvPr/>
        </p:nvSpPr>
        <p:spPr>
          <a:xfrm>
            <a:off x="1312914" y="380515"/>
            <a:ext cx="8295110" cy="477054"/>
          </a:xfrm>
          <a:prstGeom prst="rect">
            <a:avLst/>
          </a:prstGeom>
          <a:noFill/>
        </p:spPr>
        <p:txBody>
          <a:bodyPr wrap="square" rtlCol="0">
            <a:spAutoFit/>
          </a:bodyPr>
          <a:lstStyle/>
          <a:p>
            <a:pPr lvl="0">
              <a:lnSpc>
                <a:spcPts val="3000"/>
              </a:lnSpc>
            </a:pPr>
            <a:r>
              <a:rPr lang="es-ES_tradnl" sz="3200" b="1" spc="-40" dirty="0" smtClean="0">
                <a:solidFill>
                  <a:schemeClr val="bg1"/>
                </a:solidFill>
                <a:latin typeface="Arial" charset="0"/>
                <a:ea typeface="Arial" charset="0"/>
                <a:cs typeface="Arial" charset="0"/>
              </a:rPr>
              <a:t>INFORMACIÓN A CARGO DE LAS AREAS </a:t>
            </a:r>
            <a:endParaRPr lang="es-ES" sz="3200" b="1" spc="-40" dirty="0">
              <a:solidFill>
                <a:schemeClr val="bg1"/>
              </a:solidFill>
              <a:latin typeface="Arial" charset="0"/>
              <a:ea typeface="Arial" charset="0"/>
              <a:cs typeface="Arial" charset="0"/>
            </a:endParaRP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1131"/>
          <a:stretch/>
        </p:blipFill>
        <p:spPr>
          <a:xfrm>
            <a:off x="276941" y="239695"/>
            <a:ext cx="567610" cy="635341"/>
          </a:xfrm>
          <a:prstGeom prst="rect">
            <a:avLst/>
          </a:prstGeom>
        </p:spPr>
      </p:pic>
      <p:sp>
        <p:nvSpPr>
          <p:cNvPr id="3" name="Rectángulo redondeado 2"/>
          <p:cNvSpPr/>
          <p:nvPr/>
        </p:nvSpPr>
        <p:spPr>
          <a:xfrm>
            <a:off x="560746" y="1515039"/>
            <a:ext cx="2690454" cy="85634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latin typeface="Arial" panose="020B0604020202020204" pitchFamily="34" charset="0"/>
                <a:cs typeface="Arial" panose="020B0604020202020204" pitchFamily="34" charset="0"/>
              </a:rPr>
              <a:t>GAGHA</a:t>
            </a:r>
            <a:endParaRPr lang="es-CO" sz="2000" b="1" dirty="0">
              <a:latin typeface="Arial" panose="020B0604020202020204" pitchFamily="34" charset="0"/>
              <a:cs typeface="Arial" panose="020B0604020202020204" pitchFamily="34" charset="0"/>
            </a:endParaRPr>
          </a:p>
        </p:txBody>
      </p:sp>
      <p:sp>
        <p:nvSpPr>
          <p:cNvPr id="17" name="CuadroTexto 16"/>
          <p:cNvSpPr txBox="1"/>
          <p:nvPr/>
        </p:nvSpPr>
        <p:spPr>
          <a:xfrm>
            <a:off x="1480456" y="2751897"/>
            <a:ext cx="2380343" cy="861774"/>
          </a:xfrm>
          <a:prstGeom prst="rect">
            <a:avLst/>
          </a:prstGeom>
          <a:noFill/>
        </p:spPr>
        <p:txBody>
          <a:bodyPr wrap="square" rtlCol="0">
            <a:spAutoFit/>
          </a:bodyPr>
          <a:lstStyle/>
          <a:p>
            <a:pPr lvl="0" algn="ctr">
              <a:lnSpc>
                <a:spcPts val="3000"/>
              </a:lnSpc>
            </a:pPr>
            <a:r>
              <a:rPr lang="es-ES_tradnl" sz="2400" b="1" spc="-40" dirty="0" smtClean="0">
                <a:latin typeface="Arial" charset="0"/>
                <a:ea typeface="Arial" charset="0"/>
                <a:cs typeface="Arial" charset="0"/>
              </a:rPr>
              <a:t>Ejecuciones Presupuestales</a:t>
            </a:r>
            <a:endParaRPr lang="es-ES" sz="2400" b="1" spc="-40" dirty="0">
              <a:latin typeface="Arial" charset="0"/>
              <a:ea typeface="Arial" charset="0"/>
              <a:cs typeface="Arial" charset="0"/>
            </a:endParaRPr>
          </a:p>
        </p:txBody>
      </p:sp>
      <p:cxnSp>
        <p:nvCxnSpPr>
          <p:cNvPr id="15" name="Conector angular 14"/>
          <p:cNvCxnSpPr>
            <a:endCxn id="17" idx="1"/>
          </p:cNvCxnSpPr>
          <p:nvPr/>
        </p:nvCxnSpPr>
        <p:spPr>
          <a:xfrm rot="16200000" flipH="1">
            <a:off x="756802" y="2459130"/>
            <a:ext cx="811402" cy="635906"/>
          </a:xfrm>
          <a:prstGeom prst="bentConnector2">
            <a:avLst/>
          </a:prstGeom>
          <a:ln w="38100">
            <a:solidFill>
              <a:srgbClr val="ED7D3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a 9"/>
          <p:cNvGraphicFramePr>
            <a:graphicFrameLocks noGrp="1"/>
          </p:cNvGraphicFramePr>
          <p:nvPr>
            <p:extLst>
              <p:ext uri="{D42A27DB-BD31-4B8C-83A1-F6EECF244321}">
                <p14:modId xmlns:p14="http://schemas.microsoft.com/office/powerpoint/2010/main" val="856040765"/>
              </p:ext>
            </p:extLst>
          </p:nvPr>
        </p:nvGraphicFramePr>
        <p:xfrm>
          <a:off x="4739054" y="1828796"/>
          <a:ext cx="6418037" cy="3802747"/>
        </p:xfrm>
        <a:graphic>
          <a:graphicData uri="http://schemas.openxmlformats.org/drawingml/2006/table">
            <a:tbl>
              <a:tblPr firstRow="1" firstCol="1" bandRow="1"/>
              <a:tblGrid>
                <a:gridCol w="4820224"/>
                <a:gridCol w="1597813"/>
              </a:tblGrid>
              <a:tr h="572095">
                <a:tc>
                  <a:txBody>
                    <a:bodyPr/>
                    <a:lstStyle/>
                    <a:p>
                      <a:pPr algn="ctr">
                        <a:lnSpc>
                          <a:spcPct val="107000"/>
                        </a:lnSpc>
                        <a:spcAft>
                          <a:spcPts val="0"/>
                        </a:spcAft>
                      </a:pPr>
                      <a:r>
                        <a:rPr lang="es-US" sz="105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CONCEPTO </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105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VALOR </a:t>
                      </a:r>
                      <a:br>
                        <a:rPr lang="es-US" sz="105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s-US" sz="105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(Millones de Pesos)</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r h="269221">
                <a:tc gridSpan="2">
                  <a:txBody>
                    <a:bodyPr/>
                    <a:lstStyle/>
                    <a:p>
                      <a:pPr algn="ctr">
                        <a:lnSpc>
                          <a:spcPct val="107000"/>
                        </a:lnSpc>
                        <a:spcAft>
                          <a:spcPts val="0"/>
                        </a:spcAft>
                      </a:pPr>
                      <a:r>
                        <a:rPr lang="es-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Vigencia Fiscal Año ____. Comprendida entre el __ de ____ y el __ de ______ de ____</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r>
              <a:tr h="269221">
                <a:tc>
                  <a:txBody>
                    <a:bodyPr/>
                    <a:lstStyle/>
                    <a:p>
                      <a:pPr>
                        <a:lnSpc>
                          <a:spcPct val="107000"/>
                        </a:lnSpc>
                        <a:spcAft>
                          <a:spcPts val="0"/>
                        </a:spcAft>
                      </a:pPr>
                      <a:r>
                        <a:rPr lang="es-US"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Terrenos </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5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221">
                <a:tc>
                  <a:txBody>
                    <a:bodyPr/>
                    <a:lstStyle/>
                    <a:p>
                      <a:pPr>
                        <a:lnSpc>
                          <a:spcPct val="107000"/>
                        </a:lnSpc>
                        <a:spcAft>
                          <a:spcPts val="0"/>
                        </a:spcAft>
                      </a:pPr>
                      <a:r>
                        <a:rPr lang="es-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Edificaciones</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5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221">
                <a:tc>
                  <a:txBody>
                    <a:bodyPr/>
                    <a:lstStyle/>
                    <a:p>
                      <a:pPr>
                        <a:lnSpc>
                          <a:spcPct val="107000"/>
                        </a:lnSpc>
                        <a:spcAft>
                          <a:spcPts val="0"/>
                        </a:spcAft>
                      </a:pPr>
                      <a:r>
                        <a:rPr lang="es-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Construcciones en Curso </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5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221">
                <a:tc>
                  <a:txBody>
                    <a:bodyPr/>
                    <a:lstStyle/>
                    <a:p>
                      <a:pPr>
                        <a:lnSpc>
                          <a:spcPct val="107000"/>
                        </a:lnSpc>
                        <a:spcAft>
                          <a:spcPts val="0"/>
                        </a:spcAft>
                      </a:pPr>
                      <a:r>
                        <a:rPr lang="es-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Maquinaria y Equipo </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5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221">
                <a:tc>
                  <a:txBody>
                    <a:bodyPr/>
                    <a:lstStyle/>
                    <a:p>
                      <a:pPr>
                        <a:lnSpc>
                          <a:spcPct val="107000"/>
                        </a:lnSpc>
                        <a:spcAft>
                          <a:spcPts val="0"/>
                        </a:spcAft>
                      </a:pPr>
                      <a:r>
                        <a:rPr lang="es-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Equipo de Transporte, Traccion y Elevacion </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5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221">
                <a:tc>
                  <a:txBody>
                    <a:bodyPr/>
                    <a:lstStyle/>
                    <a:p>
                      <a:pPr>
                        <a:lnSpc>
                          <a:spcPct val="107000"/>
                        </a:lnSpc>
                        <a:spcAft>
                          <a:spcPts val="0"/>
                        </a:spcAft>
                      </a:pPr>
                      <a:r>
                        <a:rPr lang="es-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Equipos de Comunicación y Computacion </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5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221">
                <a:tc>
                  <a:txBody>
                    <a:bodyPr/>
                    <a:lstStyle/>
                    <a:p>
                      <a:pPr>
                        <a:lnSpc>
                          <a:spcPct val="107000"/>
                        </a:lnSpc>
                        <a:spcAft>
                          <a:spcPts val="0"/>
                        </a:spcAft>
                      </a:pPr>
                      <a:r>
                        <a:rPr lang="es-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Muebles, Enseres y Equipo de Oficina </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5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221">
                <a:tc>
                  <a:txBody>
                    <a:bodyPr/>
                    <a:lstStyle/>
                    <a:p>
                      <a:pPr>
                        <a:lnSpc>
                          <a:spcPct val="107000"/>
                        </a:lnSpc>
                        <a:spcAft>
                          <a:spcPts val="0"/>
                        </a:spcAft>
                      </a:pPr>
                      <a:r>
                        <a:rPr lang="es-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Bienes Muebles en Bodega</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5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221">
                <a:tc>
                  <a:txBody>
                    <a:bodyPr/>
                    <a:lstStyle/>
                    <a:p>
                      <a:pPr>
                        <a:lnSpc>
                          <a:spcPct val="107000"/>
                        </a:lnSpc>
                        <a:spcAft>
                          <a:spcPts val="0"/>
                        </a:spcAft>
                      </a:pPr>
                      <a:r>
                        <a:rPr lang="es-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Redes, Lineas y Cables</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5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221">
                <a:tc>
                  <a:txBody>
                    <a:bodyPr/>
                    <a:lstStyle/>
                    <a:p>
                      <a:pPr>
                        <a:lnSpc>
                          <a:spcPct val="107000"/>
                        </a:lnSpc>
                        <a:spcAft>
                          <a:spcPts val="0"/>
                        </a:spcAft>
                      </a:pPr>
                      <a:r>
                        <a:rPr lang="es-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Plantas, Ductos y Tuneles</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5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221">
                <a:tc>
                  <a:txBody>
                    <a:bodyPr/>
                    <a:lstStyle/>
                    <a:p>
                      <a:pPr>
                        <a:lnSpc>
                          <a:spcPct val="107000"/>
                        </a:lnSpc>
                        <a:spcAft>
                          <a:spcPts val="0"/>
                        </a:spcAft>
                      </a:pPr>
                      <a:r>
                        <a:rPr lang="es-US"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Otros Coceptos</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62558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0" y="0"/>
            <a:ext cx="12191999" cy="1134524"/>
          </a:xfrm>
          <a:prstGeom prst="rect">
            <a:avLst/>
          </a:prstGeom>
          <a:solidFill>
            <a:srgbClr val="EA7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33555"/>
            <a:ext cx="612396" cy="1033418"/>
          </a:xfrm>
          <a:prstGeom prst="rect">
            <a:avLst/>
          </a:prstGeom>
        </p:spPr>
      </p:pic>
      <p:cxnSp>
        <p:nvCxnSpPr>
          <p:cNvPr id="8" name="Conector recto 7"/>
          <p:cNvCxnSpPr/>
          <p:nvPr/>
        </p:nvCxnSpPr>
        <p:spPr>
          <a:xfrm>
            <a:off x="1012159" y="166947"/>
            <a:ext cx="0" cy="75301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43180"/>
            <a:ext cx="612396" cy="1033418"/>
          </a:xfrm>
          <a:prstGeom prst="rect">
            <a:avLst/>
          </a:prstGeom>
        </p:spPr>
      </p:pic>
      <p:sp>
        <p:nvSpPr>
          <p:cNvPr id="11" name="CuadroTexto 10"/>
          <p:cNvSpPr txBox="1"/>
          <p:nvPr/>
        </p:nvSpPr>
        <p:spPr>
          <a:xfrm>
            <a:off x="1312914" y="380515"/>
            <a:ext cx="8295110" cy="477054"/>
          </a:xfrm>
          <a:prstGeom prst="rect">
            <a:avLst/>
          </a:prstGeom>
          <a:noFill/>
        </p:spPr>
        <p:txBody>
          <a:bodyPr wrap="square" rtlCol="0">
            <a:spAutoFit/>
          </a:bodyPr>
          <a:lstStyle/>
          <a:p>
            <a:pPr lvl="0">
              <a:lnSpc>
                <a:spcPts val="3000"/>
              </a:lnSpc>
            </a:pPr>
            <a:r>
              <a:rPr lang="es-ES_tradnl" sz="3200" b="1" spc="-40" dirty="0" smtClean="0">
                <a:solidFill>
                  <a:schemeClr val="bg1"/>
                </a:solidFill>
                <a:latin typeface="Arial" charset="0"/>
                <a:ea typeface="Arial" charset="0"/>
                <a:cs typeface="Arial" charset="0"/>
              </a:rPr>
              <a:t>INFORMACIÓN A CARGO DE LAS AREAS </a:t>
            </a:r>
            <a:endParaRPr lang="es-ES" sz="3200" b="1" spc="-40" dirty="0">
              <a:solidFill>
                <a:schemeClr val="bg1"/>
              </a:solidFill>
              <a:latin typeface="Arial" charset="0"/>
              <a:ea typeface="Arial" charset="0"/>
              <a:cs typeface="Arial" charset="0"/>
            </a:endParaRP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1131"/>
          <a:stretch/>
        </p:blipFill>
        <p:spPr>
          <a:xfrm>
            <a:off x="276941" y="239695"/>
            <a:ext cx="567610" cy="635341"/>
          </a:xfrm>
          <a:prstGeom prst="rect">
            <a:avLst/>
          </a:prstGeom>
        </p:spPr>
      </p:pic>
      <p:sp>
        <p:nvSpPr>
          <p:cNvPr id="3" name="Rectángulo redondeado 2"/>
          <p:cNvSpPr/>
          <p:nvPr/>
        </p:nvSpPr>
        <p:spPr>
          <a:xfrm>
            <a:off x="560746" y="1515039"/>
            <a:ext cx="2690454" cy="85634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latin typeface="Arial" panose="020B0604020202020204" pitchFamily="34" charset="0"/>
                <a:cs typeface="Arial" panose="020B0604020202020204" pitchFamily="34" charset="0"/>
              </a:rPr>
              <a:t>GAGHA</a:t>
            </a:r>
            <a:endParaRPr lang="es-CO" sz="2000" b="1" dirty="0">
              <a:latin typeface="Arial" panose="020B0604020202020204" pitchFamily="34" charset="0"/>
              <a:cs typeface="Arial" panose="020B0604020202020204" pitchFamily="34" charset="0"/>
            </a:endParaRPr>
          </a:p>
        </p:txBody>
      </p:sp>
      <p:sp>
        <p:nvSpPr>
          <p:cNvPr id="17" name="CuadroTexto 16"/>
          <p:cNvSpPr txBox="1"/>
          <p:nvPr/>
        </p:nvSpPr>
        <p:spPr>
          <a:xfrm>
            <a:off x="1480456" y="2751897"/>
            <a:ext cx="2380343" cy="861774"/>
          </a:xfrm>
          <a:prstGeom prst="rect">
            <a:avLst/>
          </a:prstGeom>
          <a:noFill/>
        </p:spPr>
        <p:txBody>
          <a:bodyPr wrap="square" rtlCol="0">
            <a:spAutoFit/>
          </a:bodyPr>
          <a:lstStyle/>
          <a:p>
            <a:pPr lvl="0" algn="ctr">
              <a:lnSpc>
                <a:spcPts val="3000"/>
              </a:lnSpc>
            </a:pPr>
            <a:r>
              <a:rPr lang="es-ES_tradnl" sz="2400" b="1" spc="-40" dirty="0" smtClean="0">
                <a:latin typeface="Arial" charset="0"/>
                <a:ea typeface="Arial" charset="0"/>
                <a:cs typeface="Arial" charset="0"/>
              </a:rPr>
              <a:t>Planta de Personal</a:t>
            </a:r>
            <a:endParaRPr lang="es-ES" sz="2400" b="1" spc="-40" dirty="0">
              <a:latin typeface="Arial" charset="0"/>
              <a:ea typeface="Arial" charset="0"/>
              <a:cs typeface="Arial" charset="0"/>
            </a:endParaRPr>
          </a:p>
        </p:txBody>
      </p:sp>
      <p:cxnSp>
        <p:nvCxnSpPr>
          <p:cNvPr id="15" name="Conector angular 14"/>
          <p:cNvCxnSpPr>
            <a:endCxn id="17" idx="1"/>
          </p:cNvCxnSpPr>
          <p:nvPr/>
        </p:nvCxnSpPr>
        <p:spPr>
          <a:xfrm rot="16200000" flipH="1">
            <a:off x="756802" y="2459130"/>
            <a:ext cx="811402" cy="635906"/>
          </a:xfrm>
          <a:prstGeom prst="bentConnector2">
            <a:avLst/>
          </a:prstGeom>
          <a:ln w="38100">
            <a:solidFill>
              <a:srgbClr val="ED7D3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a 8"/>
          <p:cNvGraphicFramePr>
            <a:graphicFrameLocks noGrp="1"/>
          </p:cNvGraphicFramePr>
          <p:nvPr>
            <p:extLst>
              <p:ext uri="{D42A27DB-BD31-4B8C-83A1-F6EECF244321}">
                <p14:modId xmlns:p14="http://schemas.microsoft.com/office/powerpoint/2010/main" val="1038504876"/>
              </p:ext>
            </p:extLst>
          </p:nvPr>
        </p:nvGraphicFramePr>
        <p:xfrm>
          <a:off x="4586516" y="1724656"/>
          <a:ext cx="6850740" cy="1760985"/>
        </p:xfrm>
        <a:graphic>
          <a:graphicData uri="http://schemas.openxmlformats.org/drawingml/2006/table">
            <a:tbl>
              <a:tblPr firstRow="1" firstCol="1" bandRow="1"/>
              <a:tblGrid>
                <a:gridCol w="1712685"/>
                <a:gridCol w="1712685"/>
                <a:gridCol w="1712685"/>
                <a:gridCol w="1712685"/>
              </a:tblGrid>
              <a:tr h="0">
                <a:tc>
                  <a:txBody>
                    <a:bodyPr/>
                    <a:lstStyle/>
                    <a:p>
                      <a:pPr algn="ctr">
                        <a:lnSpc>
                          <a:spcPct val="107000"/>
                        </a:lnSpc>
                        <a:spcAft>
                          <a:spcPts val="0"/>
                        </a:spcAft>
                      </a:pPr>
                      <a:r>
                        <a:rPr lang="es-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CONCEPTO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NÚMERO DE CARGOS DE LA PLANTA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NÚMERO DE CARGOS PROVISTOS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NÚMERO DE CARGOS VACANTES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r h="0">
                <a:tc gridSpan="4">
                  <a:txBody>
                    <a:bodyPr/>
                    <a:lstStyle/>
                    <a:p>
                      <a:pP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Cargos de libre nombramiento y remoción</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r>
              <a:tr h="0">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la fecha de inicio de la gestión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s-U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la fecha del retiro, separación   del cargo o ratificación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Variacion Porcentual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4">
                  <a:txBody>
                    <a:bodyPr/>
                    <a:lstStyle/>
                    <a:p>
                      <a:pP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Cargos de Carrera Administrativa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r>
              <a:tr h="0">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la fecha de inicio de la gestión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la fecha del retiro, separación del cargo o ratificación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Variacion Porcentual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8" name="Conector angular 17"/>
          <p:cNvCxnSpPr>
            <a:endCxn id="19" idx="1"/>
          </p:cNvCxnSpPr>
          <p:nvPr/>
        </p:nvCxnSpPr>
        <p:spPr>
          <a:xfrm rot="16200000" flipH="1">
            <a:off x="135655" y="3886244"/>
            <a:ext cx="2053692" cy="635908"/>
          </a:xfrm>
          <a:prstGeom prst="bentConnector2">
            <a:avLst/>
          </a:prstGeom>
          <a:ln w="38100">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p:cNvSpPr txBox="1"/>
          <p:nvPr/>
        </p:nvSpPr>
        <p:spPr>
          <a:xfrm>
            <a:off x="1480455" y="4800157"/>
            <a:ext cx="2380343" cy="861774"/>
          </a:xfrm>
          <a:prstGeom prst="rect">
            <a:avLst/>
          </a:prstGeom>
          <a:noFill/>
        </p:spPr>
        <p:txBody>
          <a:bodyPr wrap="square" rtlCol="0">
            <a:spAutoFit/>
          </a:bodyPr>
          <a:lstStyle/>
          <a:p>
            <a:pPr lvl="0" algn="ctr">
              <a:lnSpc>
                <a:spcPts val="3000"/>
              </a:lnSpc>
            </a:pPr>
            <a:r>
              <a:rPr lang="es-ES_tradnl" sz="2400" b="1" spc="-40" dirty="0" smtClean="0">
                <a:latin typeface="Arial" charset="0"/>
                <a:ea typeface="Arial" charset="0"/>
                <a:cs typeface="Arial" charset="0"/>
              </a:rPr>
              <a:t>Reglamento y Manuales</a:t>
            </a:r>
            <a:endParaRPr lang="es-ES" sz="2400" b="1" spc="-40" dirty="0">
              <a:latin typeface="Arial" charset="0"/>
              <a:ea typeface="Arial" charset="0"/>
              <a:cs typeface="Arial" charset="0"/>
            </a:endParaRPr>
          </a:p>
        </p:txBody>
      </p:sp>
      <p:graphicFrame>
        <p:nvGraphicFramePr>
          <p:cNvPr id="20" name="Tabla 19"/>
          <p:cNvGraphicFramePr>
            <a:graphicFrameLocks noGrp="1"/>
          </p:cNvGraphicFramePr>
          <p:nvPr>
            <p:extLst>
              <p:ext uri="{D42A27DB-BD31-4B8C-83A1-F6EECF244321}">
                <p14:modId xmlns:p14="http://schemas.microsoft.com/office/powerpoint/2010/main" val="3644287109"/>
              </p:ext>
            </p:extLst>
          </p:nvPr>
        </p:nvGraphicFramePr>
        <p:xfrm>
          <a:off x="4586515" y="4517620"/>
          <a:ext cx="6767285" cy="1426845"/>
        </p:xfrm>
        <a:graphic>
          <a:graphicData uri="http://schemas.openxmlformats.org/drawingml/2006/table">
            <a:tbl>
              <a:tblPr firstRow="1" firstCol="1" bandRow="1"/>
              <a:tblGrid>
                <a:gridCol w="1353457"/>
                <a:gridCol w="1353457"/>
                <a:gridCol w="1353457"/>
                <a:gridCol w="1353457"/>
                <a:gridCol w="1353457"/>
              </a:tblGrid>
              <a:tr h="647700">
                <a:tc>
                  <a:txBody>
                    <a:bodyPr/>
                    <a:lstStyle/>
                    <a:p>
                      <a:pPr algn="ctr">
                        <a:lnSpc>
                          <a:spcPct val="107000"/>
                        </a:lnSpc>
                        <a:spcAft>
                          <a:spcPts val="0"/>
                        </a:spcAft>
                      </a:pPr>
                      <a:r>
                        <a:rPr lang="es-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DENOMINACIÓN DEL REGLAMENTO Y/O MANUAL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DESCRIPCION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MECANISMO DE ADOPCIÓN Y VIGENCIA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DE ACTO ADMINISTRATIVO DE ADOPCION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FECHA DE ADOPCIÓN O VIGENCIA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r h="250190">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955">
                <a:tc>
                  <a:txBody>
                    <a:bodyPr/>
                    <a:lstStyle/>
                    <a:p>
                      <a:pPr>
                        <a:lnSpc>
                          <a:spcPct val="107000"/>
                        </a:lnSpc>
                        <a:spcAft>
                          <a:spcPts val="0"/>
                        </a:spcAft>
                      </a:pPr>
                      <a:r>
                        <a:rPr lang="es-U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24759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0" y="0"/>
            <a:ext cx="12191999" cy="1134524"/>
          </a:xfrm>
          <a:prstGeom prst="rect">
            <a:avLst/>
          </a:prstGeom>
          <a:solidFill>
            <a:srgbClr val="EA7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33555"/>
            <a:ext cx="612396" cy="1033418"/>
          </a:xfrm>
          <a:prstGeom prst="rect">
            <a:avLst/>
          </a:prstGeom>
        </p:spPr>
      </p:pic>
      <p:cxnSp>
        <p:nvCxnSpPr>
          <p:cNvPr id="8" name="Conector recto 7"/>
          <p:cNvCxnSpPr/>
          <p:nvPr/>
        </p:nvCxnSpPr>
        <p:spPr>
          <a:xfrm>
            <a:off x="1012159" y="166947"/>
            <a:ext cx="0" cy="75301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43180"/>
            <a:ext cx="612396" cy="1033418"/>
          </a:xfrm>
          <a:prstGeom prst="rect">
            <a:avLst/>
          </a:prstGeom>
        </p:spPr>
      </p:pic>
      <p:sp>
        <p:nvSpPr>
          <p:cNvPr id="11" name="CuadroTexto 10"/>
          <p:cNvSpPr txBox="1"/>
          <p:nvPr/>
        </p:nvSpPr>
        <p:spPr>
          <a:xfrm>
            <a:off x="1312914" y="380515"/>
            <a:ext cx="8295110" cy="477054"/>
          </a:xfrm>
          <a:prstGeom prst="rect">
            <a:avLst/>
          </a:prstGeom>
          <a:noFill/>
        </p:spPr>
        <p:txBody>
          <a:bodyPr wrap="square" rtlCol="0">
            <a:spAutoFit/>
          </a:bodyPr>
          <a:lstStyle/>
          <a:p>
            <a:pPr lvl="0">
              <a:lnSpc>
                <a:spcPts val="3000"/>
              </a:lnSpc>
            </a:pPr>
            <a:r>
              <a:rPr lang="es-ES_tradnl" sz="3200" b="1" spc="-40" dirty="0" smtClean="0">
                <a:solidFill>
                  <a:schemeClr val="bg1"/>
                </a:solidFill>
                <a:latin typeface="Arial" charset="0"/>
                <a:ea typeface="Arial" charset="0"/>
                <a:cs typeface="Arial" charset="0"/>
              </a:rPr>
              <a:t>INFORMACIÓN A CARGO DE LAS AREAS </a:t>
            </a:r>
            <a:endParaRPr lang="es-ES" sz="3200" b="1" spc="-40" dirty="0">
              <a:solidFill>
                <a:schemeClr val="bg1"/>
              </a:solidFill>
              <a:latin typeface="Arial" charset="0"/>
              <a:ea typeface="Arial" charset="0"/>
              <a:cs typeface="Arial" charset="0"/>
            </a:endParaRP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1131"/>
          <a:stretch/>
        </p:blipFill>
        <p:spPr>
          <a:xfrm>
            <a:off x="276941" y="239695"/>
            <a:ext cx="567610" cy="635341"/>
          </a:xfrm>
          <a:prstGeom prst="rect">
            <a:avLst/>
          </a:prstGeom>
        </p:spPr>
      </p:pic>
      <p:sp>
        <p:nvSpPr>
          <p:cNvPr id="3" name="Rectángulo redondeado 2"/>
          <p:cNvSpPr/>
          <p:nvPr/>
        </p:nvSpPr>
        <p:spPr>
          <a:xfrm>
            <a:off x="560746" y="1515039"/>
            <a:ext cx="2690454" cy="85634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latin typeface="Arial" panose="020B0604020202020204" pitchFamily="34" charset="0"/>
                <a:cs typeface="Arial" panose="020B0604020202020204" pitchFamily="34" charset="0"/>
              </a:rPr>
              <a:t>DPC - PMO</a:t>
            </a:r>
            <a:endParaRPr lang="es-CO" sz="2000" b="1" dirty="0">
              <a:latin typeface="Arial" panose="020B0604020202020204" pitchFamily="34" charset="0"/>
              <a:cs typeface="Arial" panose="020B0604020202020204" pitchFamily="34" charset="0"/>
            </a:endParaRPr>
          </a:p>
        </p:txBody>
      </p:sp>
      <p:sp>
        <p:nvSpPr>
          <p:cNvPr id="17" name="CuadroTexto 16"/>
          <p:cNvSpPr txBox="1"/>
          <p:nvPr/>
        </p:nvSpPr>
        <p:spPr>
          <a:xfrm>
            <a:off x="1480456" y="2622362"/>
            <a:ext cx="2380343" cy="1246495"/>
          </a:xfrm>
          <a:prstGeom prst="rect">
            <a:avLst/>
          </a:prstGeom>
          <a:noFill/>
        </p:spPr>
        <p:txBody>
          <a:bodyPr wrap="square" rtlCol="0">
            <a:spAutoFit/>
          </a:bodyPr>
          <a:lstStyle/>
          <a:p>
            <a:pPr lvl="0" algn="ctr">
              <a:lnSpc>
                <a:spcPts val="3000"/>
              </a:lnSpc>
            </a:pPr>
            <a:r>
              <a:rPr lang="es-ES_tradnl" sz="2400" b="1" spc="-40" dirty="0" smtClean="0">
                <a:latin typeface="Arial" charset="0"/>
                <a:ea typeface="Arial" charset="0"/>
                <a:cs typeface="Arial" charset="0"/>
              </a:rPr>
              <a:t>Proyectos, Estudios y Programas</a:t>
            </a:r>
            <a:endParaRPr lang="es-ES" sz="2400" b="1" spc="-40" dirty="0">
              <a:latin typeface="Arial" charset="0"/>
              <a:ea typeface="Arial" charset="0"/>
              <a:cs typeface="Arial" charset="0"/>
            </a:endParaRPr>
          </a:p>
        </p:txBody>
      </p:sp>
      <p:cxnSp>
        <p:nvCxnSpPr>
          <p:cNvPr id="15" name="Conector angular 14"/>
          <p:cNvCxnSpPr>
            <a:endCxn id="17" idx="1"/>
          </p:cNvCxnSpPr>
          <p:nvPr/>
        </p:nvCxnSpPr>
        <p:spPr>
          <a:xfrm rot="16200000" flipH="1">
            <a:off x="660622" y="2425775"/>
            <a:ext cx="1003763" cy="635906"/>
          </a:xfrm>
          <a:prstGeom prst="bentConnector2">
            <a:avLst/>
          </a:prstGeom>
          <a:ln w="38100">
            <a:solidFill>
              <a:srgbClr val="ED7D3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a 9"/>
          <p:cNvGraphicFramePr>
            <a:graphicFrameLocks noGrp="1"/>
          </p:cNvGraphicFramePr>
          <p:nvPr>
            <p:extLst>
              <p:ext uri="{D42A27DB-BD31-4B8C-83A1-F6EECF244321}">
                <p14:modId xmlns:p14="http://schemas.microsoft.com/office/powerpoint/2010/main" val="2526665933"/>
              </p:ext>
            </p:extLst>
          </p:nvPr>
        </p:nvGraphicFramePr>
        <p:xfrm>
          <a:off x="4744575" y="1394892"/>
          <a:ext cx="7184570" cy="2485768"/>
        </p:xfrm>
        <a:graphic>
          <a:graphicData uri="http://schemas.openxmlformats.org/drawingml/2006/table">
            <a:tbl>
              <a:tblPr firstRow="1" firstCol="1" bandRow="1"/>
              <a:tblGrid>
                <a:gridCol w="1547579"/>
                <a:gridCol w="1439900"/>
                <a:gridCol w="1218257"/>
                <a:gridCol w="1218257"/>
                <a:gridCol w="1760577"/>
              </a:tblGrid>
              <a:tr h="308440">
                <a:tc rowSpan="2">
                  <a:txBody>
                    <a:bodyPr/>
                    <a:lstStyle/>
                    <a:p>
                      <a:pPr algn="ctr">
                        <a:lnSpc>
                          <a:spcPct val="107000"/>
                        </a:lnSpc>
                        <a:spcAft>
                          <a:spcPts val="0"/>
                        </a:spcAft>
                      </a:pPr>
                      <a:r>
                        <a:rPr lang="es-US"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DENOMINACION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rowSpan="2">
                  <a:txBody>
                    <a:bodyPr/>
                    <a:lstStyle/>
                    <a:p>
                      <a:pPr algn="ctr">
                        <a:lnSpc>
                          <a:spcPct val="107000"/>
                        </a:lnSpc>
                        <a:spcAft>
                          <a:spcPts val="0"/>
                        </a:spcAft>
                      </a:pPr>
                      <a:r>
                        <a:rPr lang="es-US"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DESCRIPCION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gridSpan="2">
                  <a:txBody>
                    <a:bodyPr/>
                    <a:lstStyle/>
                    <a:p>
                      <a:pPr algn="ctr">
                        <a:lnSpc>
                          <a:spcPct val="107000"/>
                        </a:lnSpc>
                        <a:spcAft>
                          <a:spcPts val="0"/>
                        </a:spcAft>
                      </a:pPr>
                      <a:r>
                        <a:rPr lang="es-US"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ESTADO (Marque con una X)</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s-CO"/>
                    </a:p>
                  </a:txBody>
                  <a:tcPr/>
                </a:tc>
                <a:tc rowSpan="2">
                  <a:txBody>
                    <a:bodyPr/>
                    <a:lstStyle/>
                    <a:p>
                      <a:pPr algn="ctr">
                        <a:lnSpc>
                          <a:spcPct val="107000"/>
                        </a:lnSpc>
                        <a:spcAft>
                          <a:spcPts val="0"/>
                        </a:spcAft>
                      </a:pPr>
                      <a:r>
                        <a:rPr lang="es-US"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VALOR ASIGNADO (Millones de pesos)</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r h="346430">
                <a:tc vMerge="1">
                  <a:txBody>
                    <a:bodyPr/>
                    <a:lstStyle/>
                    <a:p>
                      <a:endParaRPr lang="es-CO"/>
                    </a:p>
                  </a:txBody>
                  <a:tcPr/>
                </a:tc>
                <a:tc vMerge="1">
                  <a:txBody>
                    <a:bodyPr/>
                    <a:lstStyle/>
                    <a:p>
                      <a:endParaRPr lang="es-CO"/>
                    </a:p>
                  </a:txBody>
                  <a:tcPr/>
                </a:tc>
                <a:tc>
                  <a:txBody>
                    <a:bodyPr/>
                    <a:lstStyle/>
                    <a:p>
                      <a:pPr algn="ctr">
                        <a:lnSpc>
                          <a:spcPct val="107000"/>
                        </a:lnSpc>
                        <a:spcAft>
                          <a:spcPts val="0"/>
                        </a:spcAft>
                      </a:pPr>
                      <a:r>
                        <a:rPr lang="es-US"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EJECUTADO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 PROCESO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vMerge="1">
                  <a:txBody>
                    <a:bodyPr/>
                    <a:lstStyle/>
                    <a:p>
                      <a:endParaRPr lang="es-CO"/>
                    </a:p>
                  </a:txBody>
                  <a:tcPr/>
                </a:tc>
              </a:tr>
              <a:tr h="445178">
                <a:tc gridSpan="5">
                  <a:txBody>
                    <a:bodyPr/>
                    <a:lstStyle/>
                    <a:p>
                      <a:pPr algn="ctr">
                        <a:lnSpc>
                          <a:spcPct val="107000"/>
                        </a:lnSpc>
                        <a:spcAft>
                          <a:spcPts val="0"/>
                        </a:spcAft>
                      </a:pPr>
                      <a:r>
                        <a:rPr lang="es-US"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Vigencia Fiscal Año ____. Comprendida entre el __ de ____ y el __ de ______ de ____</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346430">
                <a:tc>
                  <a:txBody>
                    <a:bodyPr/>
                    <a:lstStyle/>
                    <a:p>
                      <a:pPr>
                        <a:lnSpc>
                          <a:spcPct val="107000"/>
                        </a:lnSpc>
                        <a:spcAft>
                          <a:spcPts val="0"/>
                        </a:spcAft>
                      </a:pPr>
                      <a:r>
                        <a:rPr lang="es-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430">
                <a:tc>
                  <a:txBody>
                    <a:bodyPr/>
                    <a:lstStyle/>
                    <a:p>
                      <a:pPr>
                        <a:lnSpc>
                          <a:spcPct val="107000"/>
                        </a:lnSpc>
                        <a:spcAft>
                          <a:spcPts val="0"/>
                        </a:spcAft>
                      </a:pPr>
                      <a:r>
                        <a:rPr lang="es-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430">
                <a:tc>
                  <a:txBody>
                    <a:bodyPr/>
                    <a:lstStyle/>
                    <a:p>
                      <a:pPr>
                        <a:lnSpc>
                          <a:spcPct val="107000"/>
                        </a:lnSpc>
                        <a:spcAft>
                          <a:spcPts val="0"/>
                        </a:spcAft>
                      </a:pPr>
                      <a:r>
                        <a:rPr lang="es-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430">
                <a:tc>
                  <a:txBody>
                    <a:bodyPr/>
                    <a:lstStyle/>
                    <a:p>
                      <a:pPr>
                        <a:lnSpc>
                          <a:spcPct val="107000"/>
                        </a:lnSpc>
                        <a:spcAft>
                          <a:spcPts val="0"/>
                        </a:spcAft>
                      </a:pPr>
                      <a:r>
                        <a:rPr lang="es-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1" name="Rectángulo redondeado 20"/>
          <p:cNvSpPr/>
          <p:nvPr/>
        </p:nvSpPr>
        <p:spPr>
          <a:xfrm>
            <a:off x="560746" y="4136175"/>
            <a:ext cx="2690454" cy="85634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latin typeface="Arial" panose="020B0604020202020204" pitchFamily="34" charset="0"/>
                <a:cs typeface="Arial" panose="020B0604020202020204" pitchFamily="34" charset="0"/>
              </a:rPr>
              <a:t>DPC - CALIDAD</a:t>
            </a:r>
            <a:endParaRPr lang="es-CO" sz="2000" b="1" dirty="0">
              <a:latin typeface="Arial" panose="020B0604020202020204" pitchFamily="34" charset="0"/>
              <a:cs typeface="Arial" panose="020B0604020202020204" pitchFamily="34" charset="0"/>
            </a:endParaRPr>
          </a:p>
        </p:txBody>
      </p:sp>
      <p:cxnSp>
        <p:nvCxnSpPr>
          <p:cNvPr id="22" name="Conector angular 21"/>
          <p:cNvCxnSpPr>
            <a:endCxn id="25" idx="1"/>
          </p:cNvCxnSpPr>
          <p:nvPr/>
        </p:nvCxnSpPr>
        <p:spPr>
          <a:xfrm rot="16200000" flipH="1">
            <a:off x="680145" y="5156923"/>
            <a:ext cx="964717" cy="635904"/>
          </a:xfrm>
          <a:prstGeom prst="bentConnector2">
            <a:avLst/>
          </a:prstGeom>
          <a:ln w="38100">
            <a:solidFill>
              <a:srgbClr val="ED7D3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3" name="Tabla 22"/>
          <p:cNvGraphicFramePr>
            <a:graphicFrameLocks noGrp="1"/>
          </p:cNvGraphicFramePr>
          <p:nvPr>
            <p:extLst>
              <p:ext uri="{D42A27DB-BD31-4B8C-83A1-F6EECF244321}">
                <p14:modId xmlns:p14="http://schemas.microsoft.com/office/powerpoint/2010/main" val="3653331407"/>
              </p:ext>
            </p:extLst>
          </p:nvPr>
        </p:nvGraphicFramePr>
        <p:xfrm>
          <a:off x="4744575" y="4432407"/>
          <a:ext cx="7115630" cy="1955714"/>
        </p:xfrm>
        <a:graphic>
          <a:graphicData uri="http://schemas.openxmlformats.org/drawingml/2006/table">
            <a:tbl>
              <a:tblPr firstRow="1" firstCol="1" bandRow="1"/>
              <a:tblGrid>
                <a:gridCol w="1423126"/>
                <a:gridCol w="1423126"/>
                <a:gridCol w="1423126"/>
                <a:gridCol w="1423126"/>
                <a:gridCol w="1423126"/>
              </a:tblGrid>
              <a:tr h="887774">
                <a:tc>
                  <a:txBody>
                    <a:bodyPr/>
                    <a:lstStyle/>
                    <a:p>
                      <a:pPr algn="ctr">
                        <a:lnSpc>
                          <a:spcPct val="107000"/>
                        </a:lnSpc>
                        <a:spcAft>
                          <a:spcPts val="0"/>
                        </a:spcAft>
                      </a:pPr>
                      <a:r>
                        <a:rPr lang="es-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DENOMINACIÓN DEL REGLAMENTO Y/O MANUAL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DESCRIPCION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MECANISMO DE ADOPCIÓN Y VIGENCIA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DE ACTO ADMINISTRATIVO DE ADOPCION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FECHA DE ADOPCIÓN O VIGENCIA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r h="342924">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147">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869">
                <a:tc>
                  <a:txBody>
                    <a:bodyPr/>
                    <a:lstStyle/>
                    <a:p>
                      <a:pPr>
                        <a:lnSpc>
                          <a:spcPct val="107000"/>
                        </a:lnSpc>
                        <a:spcAft>
                          <a:spcPts val="0"/>
                        </a:spcAft>
                      </a:pPr>
                      <a:r>
                        <a:rPr lang="es-U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5" name="CuadroTexto 24"/>
          <p:cNvSpPr txBox="1"/>
          <p:nvPr/>
        </p:nvSpPr>
        <p:spPr>
          <a:xfrm>
            <a:off x="1480455" y="5526347"/>
            <a:ext cx="2380343" cy="861774"/>
          </a:xfrm>
          <a:prstGeom prst="rect">
            <a:avLst/>
          </a:prstGeom>
          <a:noFill/>
        </p:spPr>
        <p:txBody>
          <a:bodyPr wrap="square" rtlCol="0">
            <a:spAutoFit/>
          </a:bodyPr>
          <a:lstStyle/>
          <a:p>
            <a:pPr lvl="0" algn="ctr">
              <a:lnSpc>
                <a:spcPts val="3000"/>
              </a:lnSpc>
            </a:pPr>
            <a:r>
              <a:rPr lang="es-ES_tradnl" sz="2400" b="1" spc="-40" dirty="0" smtClean="0">
                <a:latin typeface="Arial" charset="0"/>
                <a:ea typeface="Arial" charset="0"/>
                <a:cs typeface="Arial" charset="0"/>
              </a:rPr>
              <a:t>Reglamentos y </a:t>
            </a:r>
            <a:r>
              <a:rPr lang="es-ES_tradnl" sz="2400" b="1" spc="-40" dirty="0">
                <a:latin typeface="Arial" charset="0"/>
                <a:ea typeface="Arial" charset="0"/>
                <a:cs typeface="Arial" charset="0"/>
              </a:rPr>
              <a:t>Manuales </a:t>
            </a:r>
            <a:endParaRPr lang="es-ES" sz="2400" b="1" spc="-40" dirty="0">
              <a:latin typeface="Arial" charset="0"/>
              <a:ea typeface="Arial" charset="0"/>
              <a:cs typeface="Arial" charset="0"/>
            </a:endParaRPr>
          </a:p>
        </p:txBody>
      </p:sp>
    </p:spTree>
    <p:extLst>
      <p:ext uri="{BB962C8B-B14F-4D97-AF65-F5344CB8AC3E}">
        <p14:creationId xmlns:p14="http://schemas.microsoft.com/office/powerpoint/2010/main" val="1019403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0" y="0"/>
            <a:ext cx="12191999" cy="1134524"/>
          </a:xfrm>
          <a:prstGeom prst="rect">
            <a:avLst/>
          </a:prstGeom>
          <a:solidFill>
            <a:srgbClr val="EA7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33555"/>
            <a:ext cx="612396" cy="1033418"/>
          </a:xfrm>
          <a:prstGeom prst="rect">
            <a:avLst/>
          </a:prstGeom>
        </p:spPr>
      </p:pic>
      <p:cxnSp>
        <p:nvCxnSpPr>
          <p:cNvPr id="8" name="Conector recto 7"/>
          <p:cNvCxnSpPr/>
          <p:nvPr/>
        </p:nvCxnSpPr>
        <p:spPr>
          <a:xfrm>
            <a:off x="1012159" y="166947"/>
            <a:ext cx="0" cy="75301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43180"/>
            <a:ext cx="612396" cy="1033418"/>
          </a:xfrm>
          <a:prstGeom prst="rect">
            <a:avLst/>
          </a:prstGeom>
        </p:spPr>
      </p:pic>
      <p:sp>
        <p:nvSpPr>
          <p:cNvPr id="11" name="CuadroTexto 10"/>
          <p:cNvSpPr txBox="1"/>
          <p:nvPr/>
        </p:nvSpPr>
        <p:spPr>
          <a:xfrm>
            <a:off x="1312914" y="380515"/>
            <a:ext cx="8295110" cy="477054"/>
          </a:xfrm>
          <a:prstGeom prst="rect">
            <a:avLst/>
          </a:prstGeom>
          <a:noFill/>
        </p:spPr>
        <p:txBody>
          <a:bodyPr wrap="square" rtlCol="0">
            <a:spAutoFit/>
          </a:bodyPr>
          <a:lstStyle/>
          <a:p>
            <a:pPr lvl="0">
              <a:lnSpc>
                <a:spcPts val="3000"/>
              </a:lnSpc>
            </a:pPr>
            <a:r>
              <a:rPr lang="es-ES_tradnl" sz="3200" b="1" spc="-40" dirty="0" smtClean="0">
                <a:solidFill>
                  <a:schemeClr val="bg1"/>
                </a:solidFill>
                <a:latin typeface="Arial" charset="0"/>
                <a:ea typeface="Arial" charset="0"/>
                <a:cs typeface="Arial" charset="0"/>
              </a:rPr>
              <a:t>INFORMACIÓN A CARGO DE LAS AREAS </a:t>
            </a:r>
            <a:endParaRPr lang="es-ES" sz="3200" b="1" spc="-40" dirty="0">
              <a:solidFill>
                <a:schemeClr val="bg1"/>
              </a:solidFill>
              <a:latin typeface="Arial" charset="0"/>
              <a:ea typeface="Arial" charset="0"/>
              <a:cs typeface="Arial" charset="0"/>
            </a:endParaRP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1131"/>
          <a:stretch/>
        </p:blipFill>
        <p:spPr>
          <a:xfrm>
            <a:off x="276941" y="239695"/>
            <a:ext cx="567610" cy="635341"/>
          </a:xfrm>
          <a:prstGeom prst="rect">
            <a:avLst/>
          </a:prstGeom>
        </p:spPr>
      </p:pic>
      <p:sp>
        <p:nvSpPr>
          <p:cNvPr id="3" name="Rectángulo redondeado 2"/>
          <p:cNvSpPr/>
          <p:nvPr/>
        </p:nvSpPr>
        <p:spPr>
          <a:xfrm>
            <a:off x="560746" y="1515039"/>
            <a:ext cx="2690454" cy="85634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latin typeface="Arial" panose="020B0604020202020204" pitchFamily="34" charset="0"/>
                <a:cs typeface="Arial" panose="020B0604020202020204" pitchFamily="34" charset="0"/>
              </a:rPr>
              <a:t>GAE</a:t>
            </a:r>
            <a:endParaRPr lang="es-CO" sz="2000" b="1" dirty="0">
              <a:latin typeface="Arial" panose="020B0604020202020204" pitchFamily="34" charset="0"/>
              <a:cs typeface="Arial" panose="020B0604020202020204" pitchFamily="34" charset="0"/>
            </a:endParaRPr>
          </a:p>
        </p:txBody>
      </p:sp>
      <p:sp>
        <p:nvSpPr>
          <p:cNvPr id="17" name="CuadroTexto 16"/>
          <p:cNvSpPr txBox="1"/>
          <p:nvPr/>
        </p:nvSpPr>
        <p:spPr>
          <a:xfrm>
            <a:off x="1480457" y="2717054"/>
            <a:ext cx="2380343" cy="450893"/>
          </a:xfrm>
          <a:prstGeom prst="rect">
            <a:avLst/>
          </a:prstGeom>
          <a:noFill/>
        </p:spPr>
        <p:txBody>
          <a:bodyPr wrap="square" rtlCol="0">
            <a:spAutoFit/>
          </a:bodyPr>
          <a:lstStyle/>
          <a:p>
            <a:pPr lvl="0" algn="ctr">
              <a:lnSpc>
                <a:spcPts val="3000"/>
              </a:lnSpc>
            </a:pPr>
            <a:r>
              <a:rPr lang="es-ES_tradnl" sz="2400" b="1" spc="-40" dirty="0" smtClean="0">
                <a:latin typeface="Arial" charset="0"/>
                <a:ea typeface="Arial" charset="0"/>
                <a:cs typeface="Arial" charset="0"/>
              </a:rPr>
              <a:t>Contratación</a:t>
            </a:r>
            <a:endParaRPr lang="es-ES" sz="2400" b="1" spc="-40" dirty="0">
              <a:latin typeface="Arial" charset="0"/>
              <a:ea typeface="Arial" charset="0"/>
              <a:cs typeface="Arial" charset="0"/>
            </a:endParaRPr>
          </a:p>
        </p:txBody>
      </p:sp>
      <p:cxnSp>
        <p:nvCxnSpPr>
          <p:cNvPr id="15" name="Conector angular 14"/>
          <p:cNvCxnSpPr>
            <a:endCxn id="17" idx="1"/>
          </p:cNvCxnSpPr>
          <p:nvPr/>
        </p:nvCxnSpPr>
        <p:spPr>
          <a:xfrm>
            <a:off x="844551" y="2336537"/>
            <a:ext cx="635906" cy="605964"/>
          </a:xfrm>
          <a:prstGeom prst="bentConnector3">
            <a:avLst>
              <a:gd name="adj1" fmla="val -2496"/>
            </a:avLst>
          </a:prstGeom>
          <a:ln w="38100">
            <a:solidFill>
              <a:srgbClr val="ED7D3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 name="Tabla 5"/>
          <p:cNvGraphicFramePr>
            <a:graphicFrameLocks noGrp="1"/>
          </p:cNvGraphicFramePr>
          <p:nvPr>
            <p:extLst>
              <p:ext uri="{D42A27DB-BD31-4B8C-83A1-F6EECF244321}">
                <p14:modId xmlns:p14="http://schemas.microsoft.com/office/powerpoint/2010/main" val="2589907777"/>
              </p:ext>
            </p:extLst>
          </p:nvPr>
        </p:nvGraphicFramePr>
        <p:xfrm>
          <a:off x="4601026" y="2342090"/>
          <a:ext cx="6936232" cy="2724766"/>
        </p:xfrm>
        <a:graphic>
          <a:graphicData uri="http://schemas.openxmlformats.org/drawingml/2006/table">
            <a:tbl>
              <a:tblPr firstRow="1" firstCol="1" bandRow="1"/>
              <a:tblGrid>
                <a:gridCol w="1332682"/>
                <a:gridCol w="1484426"/>
                <a:gridCol w="1055137"/>
                <a:gridCol w="1132189"/>
                <a:gridCol w="1117251"/>
                <a:gridCol w="814547"/>
              </a:tblGrid>
              <a:tr h="1294938">
                <a:tc>
                  <a:txBody>
                    <a:bodyPr/>
                    <a:lstStyle/>
                    <a:p>
                      <a:pPr algn="ctr">
                        <a:lnSpc>
                          <a:spcPct val="107000"/>
                        </a:lnSpc>
                        <a:spcAft>
                          <a:spcPts val="0"/>
                        </a:spcAft>
                      </a:pPr>
                      <a:r>
                        <a:rPr lang="es-U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MODALIDAD DE CONTRATACION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OBJETOS CONTRACTUALES</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DE CONTRATOS EN PROCESO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DE CONTRATOS EJECTUADOS</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DE CONTRATOS EJECTUADOS</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VALOR TOTAL (Millones de Pesos)</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r h="566536">
                <a:tc gridSpan="6">
                  <a:txBody>
                    <a:bodyPr/>
                    <a:lstStyle/>
                    <a:p>
                      <a:pPr algn="ctr">
                        <a:lnSpc>
                          <a:spcPct val="107000"/>
                        </a:lnSpc>
                        <a:spcAft>
                          <a:spcPts val="0"/>
                        </a:spcAft>
                      </a:pPr>
                      <a:r>
                        <a:rPr lang="es-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Vigencia Fiscal Año ____. Comprendida entre el __ de ____ y el __ de ______ de ____</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431646">
                <a:tc>
                  <a:txBody>
                    <a:bodyPr/>
                    <a:lstStyle/>
                    <a:p>
                      <a:pPr>
                        <a:lnSpc>
                          <a:spcPct val="107000"/>
                        </a:lnSpc>
                      </a:pPr>
                      <a:endParaRPr lang="es-CO" sz="1800">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646">
                <a:tc>
                  <a:txBody>
                    <a:bodyPr/>
                    <a:lstStyle/>
                    <a:p>
                      <a:pPr>
                        <a:lnSpc>
                          <a:spcPct val="107000"/>
                        </a:lnSpc>
                      </a:pPr>
                      <a:endParaRPr lang="es-CO" sz="1800">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 name="Rectángulo redondeado 17"/>
          <p:cNvSpPr/>
          <p:nvPr/>
        </p:nvSpPr>
        <p:spPr>
          <a:xfrm>
            <a:off x="560746" y="3894134"/>
            <a:ext cx="2690454" cy="85634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latin typeface="Arial" panose="020B0604020202020204" pitchFamily="34" charset="0"/>
                <a:cs typeface="Arial" panose="020B0604020202020204" pitchFamily="34" charset="0"/>
              </a:rPr>
              <a:t>SECRETARÍA GENERAL</a:t>
            </a:r>
            <a:endParaRPr lang="es-CO" sz="2000" b="1" dirty="0">
              <a:latin typeface="Arial" panose="020B0604020202020204" pitchFamily="34" charset="0"/>
              <a:cs typeface="Arial" panose="020B0604020202020204" pitchFamily="34" charset="0"/>
            </a:endParaRPr>
          </a:p>
        </p:txBody>
      </p:sp>
      <p:sp>
        <p:nvSpPr>
          <p:cNvPr id="19" name="CuadroTexto 18"/>
          <p:cNvSpPr txBox="1"/>
          <p:nvPr/>
        </p:nvSpPr>
        <p:spPr>
          <a:xfrm>
            <a:off x="1480457" y="5096149"/>
            <a:ext cx="2380343" cy="450893"/>
          </a:xfrm>
          <a:prstGeom prst="rect">
            <a:avLst/>
          </a:prstGeom>
          <a:noFill/>
        </p:spPr>
        <p:txBody>
          <a:bodyPr wrap="square" rtlCol="0">
            <a:spAutoFit/>
          </a:bodyPr>
          <a:lstStyle/>
          <a:p>
            <a:pPr lvl="0" algn="ctr">
              <a:lnSpc>
                <a:spcPts val="3000"/>
              </a:lnSpc>
            </a:pPr>
            <a:r>
              <a:rPr lang="es-ES_tradnl" sz="2400" b="1" spc="-40" dirty="0" smtClean="0">
                <a:latin typeface="Arial" charset="0"/>
                <a:ea typeface="Arial" charset="0"/>
                <a:cs typeface="Arial" charset="0"/>
              </a:rPr>
              <a:t>Contratación</a:t>
            </a:r>
            <a:endParaRPr lang="es-ES" sz="2400" b="1" spc="-40" dirty="0">
              <a:latin typeface="Arial" charset="0"/>
              <a:ea typeface="Arial" charset="0"/>
              <a:cs typeface="Arial" charset="0"/>
            </a:endParaRPr>
          </a:p>
        </p:txBody>
      </p:sp>
      <p:cxnSp>
        <p:nvCxnSpPr>
          <p:cNvPr id="20" name="Conector angular 19"/>
          <p:cNvCxnSpPr>
            <a:endCxn id="19" idx="1"/>
          </p:cNvCxnSpPr>
          <p:nvPr/>
        </p:nvCxnSpPr>
        <p:spPr>
          <a:xfrm>
            <a:off x="844551" y="4715632"/>
            <a:ext cx="635906" cy="605964"/>
          </a:xfrm>
          <a:prstGeom prst="bentConnector3">
            <a:avLst>
              <a:gd name="adj1" fmla="val -2496"/>
            </a:avLst>
          </a:prstGeom>
          <a:ln w="38100">
            <a:solidFill>
              <a:srgbClr val="ED7D3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211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0" y="0"/>
            <a:ext cx="12191999" cy="1134524"/>
          </a:xfrm>
          <a:prstGeom prst="rect">
            <a:avLst/>
          </a:prstGeom>
          <a:solidFill>
            <a:srgbClr val="EA7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33555"/>
            <a:ext cx="612396" cy="1033418"/>
          </a:xfrm>
          <a:prstGeom prst="rect">
            <a:avLst/>
          </a:prstGeom>
        </p:spPr>
      </p:pic>
      <p:cxnSp>
        <p:nvCxnSpPr>
          <p:cNvPr id="8" name="Conector recto 7"/>
          <p:cNvCxnSpPr/>
          <p:nvPr/>
        </p:nvCxnSpPr>
        <p:spPr>
          <a:xfrm>
            <a:off x="1012159" y="166947"/>
            <a:ext cx="0" cy="75301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43180"/>
            <a:ext cx="612396" cy="1033418"/>
          </a:xfrm>
          <a:prstGeom prst="rect">
            <a:avLst/>
          </a:prstGeom>
        </p:spPr>
      </p:pic>
      <p:sp>
        <p:nvSpPr>
          <p:cNvPr id="11" name="CuadroTexto 10"/>
          <p:cNvSpPr txBox="1"/>
          <p:nvPr/>
        </p:nvSpPr>
        <p:spPr>
          <a:xfrm>
            <a:off x="1312914" y="380515"/>
            <a:ext cx="8295110" cy="477054"/>
          </a:xfrm>
          <a:prstGeom prst="rect">
            <a:avLst/>
          </a:prstGeom>
          <a:noFill/>
        </p:spPr>
        <p:txBody>
          <a:bodyPr wrap="square" rtlCol="0">
            <a:spAutoFit/>
          </a:bodyPr>
          <a:lstStyle/>
          <a:p>
            <a:pPr lvl="0">
              <a:lnSpc>
                <a:spcPts val="3000"/>
              </a:lnSpc>
            </a:pPr>
            <a:r>
              <a:rPr lang="es-ES_tradnl" sz="3200" b="1" spc="-40" dirty="0" smtClean="0">
                <a:solidFill>
                  <a:schemeClr val="bg1"/>
                </a:solidFill>
                <a:latin typeface="Arial" charset="0"/>
                <a:ea typeface="Arial" charset="0"/>
                <a:cs typeface="Arial" charset="0"/>
              </a:rPr>
              <a:t>INFORMACIÓN A CARGO DE LAS AREAS </a:t>
            </a:r>
            <a:endParaRPr lang="es-ES" sz="3200" b="1" spc="-40" dirty="0">
              <a:solidFill>
                <a:schemeClr val="bg1"/>
              </a:solidFill>
              <a:latin typeface="Arial" charset="0"/>
              <a:ea typeface="Arial" charset="0"/>
              <a:cs typeface="Arial" charset="0"/>
            </a:endParaRP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1131"/>
          <a:stretch/>
        </p:blipFill>
        <p:spPr>
          <a:xfrm>
            <a:off x="276941" y="239695"/>
            <a:ext cx="567610" cy="635341"/>
          </a:xfrm>
          <a:prstGeom prst="rect">
            <a:avLst/>
          </a:prstGeom>
        </p:spPr>
      </p:pic>
      <p:sp>
        <p:nvSpPr>
          <p:cNvPr id="3" name="Rectángulo redondeado 2"/>
          <p:cNvSpPr/>
          <p:nvPr/>
        </p:nvSpPr>
        <p:spPr>
          <a:xfrm>
            <a:off x="560746" y="1315489"/>
            <a:ext cx="2690454" cy="105589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latin typeface="Arial" panose="020B0604020202020204" pitchFamily="34" charset="0"/>
                <a:cs typeface="Arial" panose="020B0604020202020204" pitchFamily="34" charset="0"/>
              </a:rPr>
              <a:t>UNIDADES ESTRATÉGICAS DE NEGOCIO</a:t>
            </a:r>
            <a:endParaRPr lang="es-CO" sz="2000" b="1" dirty="0">
              <a:latin typeface="Arial" panose="020B0604020202020204" pitchFamily="34" charset="0"/>
              <a:cs typeface="Arial" panose="020B0604020202020204" pitchFamily="34" charset="0"/>
            </a:endParaRPr>
          </a:p>
        </p:txBody>
      </p:sp>
      <p:cxnSp>
        <p:nvCxnSpPr>
          <p:cNvPr id="15" name="Conector angular 14"/>
          <p:cNvCxnSpPr>
            <a:endCxn id="21" idx="1"/>
          </p:cNvCxnSpPr>
          <p:nvPr/>
        </p:nvCxnSpPr>
        <p:spPr>
          <a:xfrm rot="16200000" flipH="1">
            <a:off x="660622" y="2520466"/>
            <a:ext cx="1003765" cy="635906"/>
          </a:xfrm>
          <a:prstGeom prst="bentConnector2">
            <a:avLst/>
          </a:prstGeom>
          <a:ln w="38100">
            <a:solidFill>
              <a:srgbClr val="ED7D3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a 8"/>
          <p:cNvGraphicFramePr>
            <a:graphicFrameLocks noGrp="1"/>
          </p:cNvGraphicFramePr>
          <p:nvPr>
            <p:extLst>
              <p:ext uri="{D42A27DB-BD31-4B8C-83A1-F6EECF244321}">
                <p14:modId xmlns:p14="http://schemas.microsoft.com/office/powerpoint/2010/main" val="4170910432"/>
              </p:ext>
            </p:extLst>
          </p:nvPr>
        </p:nvGraphicFramePr>
        <p:xfrm>
          <a:off x="4167095" y="1977159"/>
          <a:ext cx="6994389" cy="2082497"/>
        </p:xfrm>
        <a:graphic>
          <a:graphicData uri="http://schemas.openxmlformats.org/drawingml/2006/table">
            <a:tbl>
              <a:tblPr firstRow="1" firstCol="1" bandRow="1"/>
              <a:tblGrid>
                <a:gridCol w="1506613"/>
                <a:gridCol w="1401785"/>
                <a:gridCol w="1186009"/>
                <a:gridCol w="1186009"/>
                <a:gridCol w="1713973"/>
              </a:tblGrid>
              <a:tr h="224285">
                <a:tc rowSpan="2">
                  <a:txBody>
                    <a:bodyPr/>
                    <a:lstStyle/>
                    <a:p>
                      <a:pPr algn="ctr">
                        <a:lnSpc>
                          <a:spcPct val="107000"/>
                        </a:lnSpc>
                        <a:spcAft>
                          <a:spcPts val="0"/>
                        </a:spcAft>
                      </a:pPr>
                      <a:r>
                        <a:rPr lang="es-U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DENOMINACION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rowSpan="2">
                  <a:txBody>
                    <a:bodyPr/>
                    <a:lstStyle/>
                    <a:p>
                      <a:pPr algn="ctr">
                        <a:lnSpc>
                          <a:spcPct val="107000"/>
                        </a:lnSpc>
                        <a:spcAft>
                          <a:spcPts val="0"/>
                        </a:spcAft>
                      </a:pPr>
                      <a:r>
                        <a:rPr lang="es-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DESCRIPCION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gridSpan="2">
                  <a:txBody>
                    <a:bodyPr/>
                    <a:lstStyle/>
                    <a:p>
                      <a:pPr algn="ctr">
                        <a:lnSpc>
                          <a:spcPct val="107000"/>
                        </a:lnSpc>
                        <a:spcAft>
                          <a:spcPts val="0"/>
                        </a:spcAft>
                      </a:pPr>
                      <a:r>
                        <a:rPr lang="es-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ESTADO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s-CO"/>
                    </a:p>
                  </a:txBody>
                  <a:tcPr/>
                </a:tc>
                <a:tc rowSpan="2">
                  <a:txBody>
                    <a:bodyPr/>
                    <a:lstStyle/>
                    <a:p>
                      <a:pPr algn="ctr">
                        <a:lnSpc>
                          <a:spcPct val="107000"/>
                        </a:lnSpc>
                        <a:spcAft>
                          <a:spcPts val="0"/>
                        </a:spcAft>
                      </a:pPr>
                      <a:r>
                        <a:rPr lang="es-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VALOR ASIGNADO (Millones de pesos)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r h="224285">
                <a:tc vMerge="1">
                  <a:txBody>
                    <a:bodyPr/>
                    <a:lstStyle/>
                    <a:p>
                      <a:endParaRPr lang="es-CO"/>
                    </a:p>
                  </a:txBody>
                  <a:tcPr/>
                </a:tc>
                <a:tc vMerge="1">
                  <a:txBody>
                    <a:bodyPr/>
                    <a:lstStyle/>
                    <a:p>
                      <a:endParaRPr lang="es-CO"/>
                    </a:p>
                  </a:txBody>
                  <a:tcPr/>
                </a:tc>
                <a:tc>
                  <a:txBody>
                    <a:bodyPr/>
                    <a:lstStyle/>
                    <a:p>
                      <a:pPr algn="ctr">
                        <a:lnSpc>
                          <a:spcPct val="107000"/>
                        </a:lnSpc>
                        <a:spcAft>
                          <a:spcPts val="0"/>
                        </a:spcAft>
                      </a:pPr>
                      <a:r>
                        <a:rPr lang="es-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EJECUTADO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 PROCESO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vMerge="1">
                  <a:txBody>
                    <a:bodyPr/>
                    <a:lstStyle/>
                    <a:p>
                      <a:endParaRPr lang="es-CO"/>
                    </a:p>
                  </a:txBody>
                  <a:tcPr/>
                </a:tc>
              </a:tr>
              <a:tr h="288217">
                <a:tc gridSpan="5">
                  <a:txBody>
                    <a:bodyPr/>
                    <a:lstStyle/>
                    <a:p>
                      <a:pPr algn="ctr">
                        <a:lnSpc>
                          <a:spcPct val="107000"/>
                        </a:lnSpc>
                        <a:spcAft>
                          <a:spcPts val="0"/>
                        </a:spcAft>
                      </a:pPr>
                      <a:r>
                        <a:rPr lang="es-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Vigencia Fiscal Año ____. Comprendida entre el __ de ____ y el __ de ______ de ____</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224285">
                <a:tc>
                  <a:txBody>
                    <a:bodyPr/>
                    <a:lstStyle/>
                    <a:p>
                      <a:pPr>
                        <a:lnSpc>
                          <a:spcPct val="107000"/>
                        </a:lnSpc>
                        <a:spcAft>
                          <a:spcPts val="0"/>
                        </a:spcAft>
                      </a:pPr>
                      <a:r>
                        <a:rPr lang="es-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285">
                <a:tc>
                  <a:txBody>
                    <a:bodyPr/>
                    <a:lstStyle/>
                    <a:p>
                      <a:pPr>
                        <a:lnSpc>
                          <a:spcPct val="107000"/>
                        </a:lnSpc>
                        <a:spcAft>
                          <a:spcPts val="0"/>
                        </a:spcAft>
                      </a:pPr>
                      <a:r>
                        <a:rPr lang="es-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285">
                <a:tc>
                  <a:txBody>
                    <a:bodyPr/>
                    <a:lstStyle/>
                    <a:p>
                      <a:pPr>
                        <a:lnSpc>
                          <a:spcPct val="107000"/>
                        </a:lnSpc>
                        <a:spcAft>
                          <a:spcPts val="0"/>
                        </a:spcAft>
                      </a:pPr>
                      <a:r>
                        <a:rPr lang="es-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285">
                <a:tc>
                  <a:txBody>
                    <a:bodyPr/>
                    <a:lstStyle/>
                    <a:p>
                      <a:pPr>
                        <a:lnSpc>
                          <a:spcPct val="107000"/>
                        </a:lnSpc>
                        <a:spcAft>
                          <a:spcPts val="0"/>
                        </a:spcAft>
                      </a:pPr>
                      <a:r>
                        <a:rPr lang="es-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285">
                <a:tc>
                  <a:txBody>
                    <a:bodyPr/>
                    <a:lstStyle/>
                    <a:p>
                      <a:pPr>
                        <a:lnSpc>
                          <a:spcPct val="107000"/>
                        </a:lnSpc>
                        <a:spcAft>
                          <a:spcPts val="0"/>
                        </a:spcAft>
                      </a:pPr>
                      <a:r>
                        <a:rPr lang="es-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285">
                <a:tc>
                  <a:txBody>
                    <a:bodyPr/>
                    <a:lstStyle/>
                    <a:p>
                      <a:pPr>
                        <a:lnSpc>
                          <a:spcPct val="107000"/>
                        </a:lnSpc>
                        <a:spcAft>
                          <a:spcPts val="0"/>
                        </a:spcAft>
                      </a:pPr>
                      <a:r>
                        <a:rPr lang="es-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1" name="CuadroTexto 20"/>
          <p:cNvSpPr txBox="1"/>
          <p:nvPr/>
        </p:nvSpPr>
        <p:spPr>
          <a:xfrm>
            <a:off x="1480457" y="2717054"/>
            <a:ext cx="2380343" cy="1246495"/>
          </a:xfrm>
          <a:prstGeom prst="rect">
            <a:avLst/>
          </a:prstGeom>
          <a:noFill/>
        </p:spPr>
        <p:txBody>
          <a:bodyPr wrap="square" rtlCol="0">
            <a:spAutoFit/>
          </a:bodyPr>
          <a:lstStyle/>
          <a:p>
            <a:pPr lvl="0" algn="ctr">
              <a:lnSpc>
                <a:spcPts val="3000"/>
              </a:lnSpc>
            </a:pPr>
            <a:r>
              <a:rPr lang="es-ES_tradnl" sz="2400" b="1" spc="-40" dirty="0" smtClean="0">
                <a:latin typeface="Arial" charset="0"/>
                <a:ea typeface="Arial" charset="0"/>
                <a:cs typeface="Arial" charset="0"/>
              </a:rPr>
              <a:t>Programas, Estudios y Proyectos</a:t>
            </a:r>
            <a:endParaRPr lang="es-ES" sz="2400" b="1" spc="-40" dirty="0">
              <a:latin typeface="Arial" charset="0"/>
              <a:ea typeface="Arial" charset="0"/>
              <a:cs typeface="Arial" charset="0"/>
            </a:endParaRPr>
          </a:p>
        </p:txBody>
      </p:sp>
      <p:cxnSp>
        <p:nvCxnSpPr>
          <p:cNvPr id="22" name="Conector angular 21"/>
          <p:cNvCxnSpPr>
            <a:endCxn id="24" idx="1"/>
          </p:cNvCxnSpPr>
          <p:nvPr/>
        </p:nvCxnSpPr>
        <p:spPr>
          <a:xfrm rot="16200000" flipH="1">
            <a:off x="296855" y="3929540"/>
            <a:ext cx="1743893" cy="623310"/>
          </a:xfrm>
          <a:prstGeom prst="bentConnector2">
            <a:avLst/>
          </a:prstGeom>
          <a:ln w="38100">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24" name="CuadroTexto 23"/>
          <p:cNvSpPr txBox="1"/>
          <p:nvPr/>
        </p:nvSpPr>
        <p:spPr>
          <a:xfrm>
            <a:off x="1480456" y="4887695"/>
            <a:ext cx="2380343" cy="450893"/>
          </a:xfrm>
          <a:prstGeom prst="rect">
            <a:avLst/>
          </a:prstGeom>
          <a:noFill/>
        </p:spPr>
        <p:txBody>
          <a:bodyPr wrap="square" rtlCol="0">
            <a:spAutoFit/>
          </a:bodyPr>
          <a:lstStyle/>
          <a:p>
            <a:pPr lvl="0" algn="ctr">
              <a:lnSpc>
                <a:spcPts val="3000"/>
              </a:lnSpc>
            </a:pPr>
            <a:r>
              <a:rPr lang="es-ES_tradnl" sz="2400" b="1" spc="-40" dirty="0" smtClean="0">
                <a:latin typeface="Arial" charset="0"/>
                <a:ea typeface="Arial" charset="0"/>
                <a:cs typeface="Arial" charset="0"/>
              </a:rPr>
              <a:t>Obras Públicas</a:t>
            </a:r>
            <a:endParaRPr lang="es-ES" sz="2400" b="1" spc="-40" dirty="0">
              <a:latin typeface="Arial" charset="0"/>
              <a:ea typeface="Arial" charset="0"/>
              <a:cs typeface="Arial" charset="0"/>
            </a:endParaRPr>
          </a:p>
        </p:txBody>
      </p:sp>
      <p:graphicFrame>
        <p:nvGraphicFramePr>
          <p:cNvPr id="25" name="Tabla 24"/>
          <p:cNvGraphicFramePr>
            <a:graphicFrameLocks noGrp="1"/>
          </p:cNvGraphicFramePr>
          <p:nvPr>
            <p:extLst>
              <p:ext uri="{D42A27DB-BD31-4B8C-83A1-F6EECF244321}">
                <p14:modId xmlns:p14="http://schemas.microsoft.com/office/powerpoint/2010/main" val="3098541479"/>
              </p:ext>
            </p:extLst>
          </p:nvPr>
        </p:nvGraphicFramePr>
        <p:xfrm>
          <a:off x="4167094" y="4542973"/>
          <a:ext cx="6994390" cy="2002970"/>
        </p:xfrm>
        <a:graphic>
          <a:graphicData uri="http://schemas.openxmlformats.org/drawingml/2006/table">
            <a:tbl>
              <a:tblPr firstRow="1" firstCol="1" bandRow="1"/>
              <a:tblGrid>
                <a:gridCol w="854152"/>
                <a:gridCol w="1075677"/>
                <a:gridCol w="1076387"/>
                <a:gridCol w="854152"/>
                <a:gridCol w="1044674"/>
                <a:gridCol w="1044674"/>
                <a:gridCol w="1044674"/>
              </a:tblGrid>
              <a:tr h="210231">
                <a:tc rowSpan="2">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OBJETO DE LA OBRA PÚBLICA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rowSpan="2">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NOMBRE O RAZÓN SOCIAL DEL CONTRATISTA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rowSpan="2">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NOMBRE O RAZÓN SOCIAL DEL INTERVENTOR</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gridSpan="2">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ESTADO (Marque X)</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s-CO"/>
                    </a:p>
                  </a:txBody>
                  <a:tcPr/>
                </a:tc>
                <a:tc rowSpan="2">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VALOR EJECUTADO (Millones de pesos)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rowSpan="2">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OBSERVACIONES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r h="630692">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EJECUTADO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 PROCESO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vMerge="1">
                  <a:txBody>
                    <a:bodyPr/>
                    <a:lstStyle/>
                    <a:p>
                      <a:endParaRPr lang="es-CO"/>
                    </a:p>
                  </a:txBody>
                  <a:tcPr/>
                </a:tc>
                <a:tc vMerge="1">
                  <a:txBody>
                    <a:bodyPr/>
                    <a:lstStyle/>
                    <a:p>
                      <a:endParaRPr lang="es-CO"/>
                    </a:p>
                  </a:txBody>
                  <a:tcPr/>
                </a:tc>
              </a:tr>
              <a:tr h="321123">
                <a:tc gridSpan="7">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Vigencia Fiscal Año ____. Comprendida entre el __ de ____ y el __ de ______ de ____</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210231">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231">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231">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231">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84459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8854" y="-37708"/>
            <a:ext cx="12180358" cy="6895707"/>
          </a:xfrm>
          <a:prstGeom prst="rect">
            <a:avLst/>
          </a:prstGeom>
        </p:spPr>
      </p:pic>
      <p:sp>
        <p:nvSpPr>
          <p:cNvPr id="10" name="Rectángulo 9"/>
          <p:cNvSpPr/>
          <p:nvPr/>
        </p:nvSpPr>
        <p:spPr>
          <a:xfrm>
            <a:off x="7381187" y="-43180"/>
            <a:ext cx="4801385" cy="6901180"/>
          </a:xfrm>
          <a:prstGeom prst="rect">
            <a:avLst/>
          </a:prstGeom>
          <a:solidFill>
            <a:srgbClr val="EA7611">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9073" y="-95402"/>
            <a:ext cx="612396" cy="1033418"/>
          </a:xfrm>
          <a:prstGeom prst="rect">
            <a:avLst/>
          </a:prstGeom>
        </p:spPr>
      </p:pic>
      <p:sp>
        <p:nvSpPr>
          <p:cNvPr id="3075" name="CuadroTexto 3"/>
          <p:cNvSpPr txBox="1">
            <a:spLocks noChangeArrowheads="1"/>
          </p:cNvSpPr>
          <p:nvPr/>
        </p:nvSpPr>
        <p:spPr bwMode="auto">
          <a:xfrm>
            <a:off x="7723966" y="3571139"/>
            <a:ext cx="415115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ts val="50"/>
              </a:spcBef>
              <a:buFontTx/>
              <a:buNone/>
            </a:pPr>
            <a:r>
              <a:rPr lang="es-ES" altLang="en-US" sz="2200" b="1" dirty="0">
                <a:solidFill>
                  <a:schemeClr val="bg1"/>
                </a:solidFill>
                <a:latin typeface="Arial" charset="0"/>
                <a:ea typeface="Arial" charset="0"/>
                <a:cs typeface="Arial" charset="0"/>
              </a:rPr>
              <a:t>Informe de Gestión 2016-2019</a:t>
            </a:r>
          </a:p>
        </p:txBody>
      </p:sp>
      <p:sp>
        <p:nvSpPr>
          <p:cNvPr id="3076" name="CuadroTexto 4"/>
          <p:cNvSpPr txBox="1">
            <a:spLocks noChangeArrowheads="1"/>
          </p:cNvSpPr>
          <p:nvPr/>
        </p:nvSpPr>
        <p:spPr bwMode="auto">
          <a:xfrm>
            <a:off x="7723966" y="2376560"/>
            <a:ext cx="393130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CO" altLang="en-US" sz="3200" b="1" dirty="0">
                <a:solidFill>
                  <a:schemeClr val="bg1"/>
                </a:solidFill>
                <a:latin typeface="Arial" charset="0"/>
                <a:ea typeface="Arial" charset="0"/>
                <a:cs typeface="Arial" charset="0"/>
              </a:rPr>
              <a:t>PROCESO DE EMPALME </a:t>
            </a:r>
            <a:endParaRPr lang="es-ES" altLang="en-US" sz="22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5545247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0" y="0"/>
            <a:ext cx="12191999" cy="1134524"/>
          </a:xfrm>
          <a:prstGeom prst="rect">
            <a:avLst/>
          </a:prstGeom>
          <a:solidFill>
            <a:srgbClr val="EA7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33555"/>
            <a:ext cx="612396" cy="1033418"/>
          </a:xfrm>
          <a:prstGeom prst="rect">
            <a:avLst/>
          </a:prstGeom>
        </p:spPr>
      </p:pic>
      <p:cxnSp>
        <p:nvCxnSpPr>
          <p:cNvPr id="8" name="Conector recto 7"/>
          <p:cNvCxnSpPr/>
          <p:nvPr/>
        </p:nvCxnSpPr>
        <p:spPr>
          <a:xfrm>
            <a:off x="1012159" y="166947"/>
            <a:ext cx="0" cy="75301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43180"/>
            <a:ext cx="612396" cy="1033418"/>
          </a:xfrm>
          <a:prstGeom prst="rect">
            <a:avLst/>
          </a:prstGeom>
        </p:spPr>
      </p:pic>
      <p:sp>
        <p:nvSpPr>
          <p:cNvPr id="11" name="CuadroTexto 10"/>
          <p:cNvSpPr txBox="1"/>
          <p:nvPr/>
        </p:nvSpPr>
        <p:spPr>
          <a:xfrm>
            <a:off x="1312914" y="380515"/>
            <a:ext cx="8295110" cy="477054"/>
          </a:xfrm>
          <a:prstGeom prst="rect">
            <a:avLst/>
          </a:prstGeom>
          <a:noFill/>
        </p:spPr>
        <p:txBody>
          <a:bodyPr wrap="square" rtlCol="0">
            <a:spAutoFit/>
          </a:bodyPr>
          <a:lstStyle/>
          <a:p>
            <a:pPr lvl="0">
              <a:lnSpc>
                <a:spcPts val="3000"/>
              </a:lnSpc>
            </a:pPr>
            <a:r>
              <a:rPr lang="es-ES_tradnl" sz="3200" b="1" spc="-40" dirty="0" smtClean="0">
                <a:solidFill>
                  <a:schemeClr val="bg1"/>
                </a:solidFill>
                <a:latin typeface="Arial" charset="0"/>
                <a:ea typeface="Arial" charset="0"/>
                <a:cs typeface="Arial" charset="0"/>
              </a:rPr>
              <a:t>INFORMACIÓN A CARGO DE LAS AREAS </a:t>
            </a:r>
            <a:endParaRPr lang="es-ES" sz="3200" b="1" spc="-40" dirty="0">
              <a:solidFill>
                <a:schemeClr val="bg1"/>
              </a:solidFill>
              <a:latin typeface="Arial" charset="0"/>
              <a:ea typeface="Arial" charset="0"/>
              <a:cs typeface="Arial" charset="0"/>
            </a:endParaRP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1131"/>
          <a:stretch/>
        </p:blipFill>
        <p:spPr>
          <a:xfrm>
            <a:off x="276941" y="239695"/>
            <a:ext cx="567610" cy="635341"/>
          </a:xfrm>
          <a:prstGeom prst="rect">
            <a:avLst/>
          </a:prstGeom>
        </p:spPr>
      </p:pic>
      <p:sp>
        <p:nvSpPr>
          <p:cNvPr id="3" name="Rectángulo redondeado 2"/>
          <p:cNvSpPr/>
          <p:nvPr/>
        </p:nvSpPr>
        <p:spPr>
          <a:xfrm>
            <a:off x="560746" y="1315489"/>
            <a:ext cx="2690454" cy="105589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latin typeface="Arial" panose="020B0604020202020204" pitchFamily="34" charset="0"/>
                <a:cs typeface="Arial" panose="020B0604020202020204" pitchFamily="34" charset="0"/>
              </a:rPr>
              <a:t>UNIDADES ESTRATÉGICAS DE NEGOCIO</a:t>
            </a:r>
            <a:endParaRPr lang="es-CO" sz="2000" b="1" dirty="0">
              <a:latin typeface="Arial" panose="020B0604020202020204" pitchFamily="34" charset="0"/>
              <a:cs typeface="Arial" panose="020B0604020202020204" pitchFamily="34" charset="0"/>
            </a:endParaRPr>
          </a:p>
        </p:txBody>
      </p:sp>
      <p:cxnSp>
        <p:nvCxnSpPr>
          <p:cNvPr id="15" name="Conector angular 14"/>
          <p:cNvCxnSpPr/>
          <p:nvPr/>
        </p:nvCxnSpPr>
        <p:spPr>
          <a:xfrm rot="16200000" flipH="1">
            <a:off x="660622" y="2520466"/>
            <a:ext cx="1003765" cy="635906"/>
          </a:xfrm>
          <a:prstGeom prst="bentConnector2">
            <a:avLst/>
          </a:prstGeom>
          <a:ln w="38100">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1480456" y="2746647"/>
            <a:ext cx="2496458" cy="861774"/>
          </a:xfrm>
          <a:prstGeom prst="rect">
            <a:avLst/>
          </a:prstGeom>
          <a:noFill/>
        </p:spPr>
        <p:txBody>
          <a:bodyPr wrap="square" rtlCol="0">
            <a:spAutoFit/>
          </a:bodyPr>
          <a:lstStyle/>
          <a:p>
            <a:pPr lvl="0" algn="ctr">
              <a:lnSpc>
                <a:spcPts val="3000"/>
              </a:lnSpc>
            </a:pPr>
            <a:r>
              <a:rPr lang="es-ES_tradnl" sz="2400" b="1" spc="-40" dirty="0" smtClean="0">
                <a:latin typeface="Arial" charset="0"/>
                <a:ea typeface="Arial" charset="0"/>
                <a:cs typeface="Arial" charset="0"/>
              </a:rPr>
              <a:t>Ejecuciones Presupuestales</a:t>
            </a:r>
            <a:endParaRPr lang="es-ES" sz="2400" b="1" spc="-40" dirty="0">
              <a:latin typeface="Arial" charset="0"/>
              <a:ea typeface="Arial" charset="0"/>
              <a:cs typeface="Arial" charset="0"/>
            </a:endParaRPr>
          </a:p>
        </p:txBody>
      </p:sp>
      <p:graphicFrame>
        <p:nvGraphicFramePr>
          <p:cNvPr id="19" name="Tabla 18"/>
          <p:cNvGraphicFramePr>
            <a:graphicFrameLocks noGrp="1"/>
          </p:cNvGraphicFramePr>
          <p:nvPr>
            <p:extLst>
              <p:ext uri="{D42A27DB-BD31-4B8C-83A1-F6EECF244321}">
                <p14:modId xmlns:p14="http://schemas.microsoft.com/office/powerpoint/2010/main" val="440925394"/>
              </p:ext>
            </p:extLst>
          </p:nvPr>
        </p:nvGraphicFramePr>
        <p:xfrm>
          <a:off x="4310742" y="1784871"/>
          <a:ext cx="7231744" cy="1828800"/>
        </p:xfrm>
        <a:graphic>
          <a:graphicData uri="http://schemas.openxmlformats.org/drawingml/2006/table">
            <a:tbl>
              <a:tblPr firstRow="1" firstCol="1" bandRow="1"/>
              <a:tblGrid>
                <a:gridCol w="1807936"/>
                <a:gridCol w="1807936"/>
                <a:gridCol w="1807936"/>
                <a:gridCol w="1807936"/>
              </a:tblGrid>
              <a:tr h="304800">
                <a:tc gridSpan="4">
                  <a:txBody>
                    <a:bodyPr/>
                    <a:lstStyle/>
                    <a:p>
                      <a:pPr algn="ctr">
                        <a:lnSpc>
                          <a:spcPct val="107000"/>
                        </a:lnSpc>
                        <a:spcAft>
                          <a:spcPts val="0"/>
                        </a:spcAft>
                      </a:pPr>
                      <a:r>
                        <a:rPr lang="es-US"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INGRESOS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s-CO"/>
                    </a:p>
                  </a:txBody>
                  <a:tcPr/>
                </a:tc>
                <a:tc hMerge="1">
                  <a:txBody>
                    <a:bodyPr/>
                    <a:lstStyle/>
                    <a:p>
                      <a:endParaRPr lang="es-CO"/>
                    </a:p>
                  </a:txBody>
                  <a:tcPr/>
                </a:tc>
                <a:tc hMerge="1">
                  <a:txBody>
                    <a:bodyPr/>
                    <a:lstStyle/>
                    <a:p>
                      <a:endParaRPr lang="es-CO"/>
                    </a:p>
                  </a:txBody>
                  <a:tcPr/>
                </a:tc>
              </a:tr>
              <a:tr h="711200">
                <a:tc>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CONCEPTO DEL INGRESO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VALOR PRESUPUESTADO (Millones de Pesos)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VALOR RECAUDADO (Millones de Pesos)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PORCENTAJE DE RECAUDO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r h="203200">
                <a:tc gridSpan="4">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Vigencia Fiscal Año ____. Comprendida entre el __ de ____ y el __ de ______ de ____</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r>
              <a:tr h="203200">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Aportes a la Nación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Recursos Propios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Otros Conceptos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0" name="Tabla 19"/>
          <p:cNvGraphicFramePr>
            <a:graphicFrameLocks noGrp="1"/>
          </p:cNvGraphicFramePr>
          <p:nvPr>
            <p:extLst>
              <p:ext uri="{D42A27DB-BD31-4B8C-83A1-F6EECF244321}">
                <p14:modId xmlns:p14="http://schemas.microsoft.com/office/powerpoint/2010/main" val="1310247045"/>
              </p:ext>
            </p:extLst>
          </p:nvPr>
        </p:nvGraphicFramePr>
        <p:xfrm>
          <a:off x="4310742" y="4001294"/>
          <a:ext cx="7231744" cy="1752600"/>
        </p:xfrm>
        <a:graphic>
          <a:graphicData uri="http://schemas.openxmlformats.org/drawingml/2006/table">
            <a:tbl>
              <a:tblPr firstRow="1" firstCol="1" bandRow="1"/>
              <a:tblGrid>
                <a:gridCol w="1807936"/>
                <a:gridCol w="1807936"/>
                <a:gridCol w="1807936"/>
                <a:gridCol w="1807936"/>
              </a:tblGrid>
              <a:tr h="203200">
                <a:tc gridSpan="4">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GASTOS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s-CO"/>
                    </a:p>
                  </a:txBody>
                  <a:tcPr/>
                </a:tc>
                <a:tc hMerge="1">
                  <a:txBody>
                    <a:bodyPr/>
                    <a:lstStyle/>
                    <a:p>
                      <a:endParaRPr lang="es-CO"/>
                    </a:p>
                  </a:txBody>
                  <a:tcPr/>
                </a:tc>
                <a:tc hMerge="1">
                  <a:txBody>
                    <a:bodyPr/>
                    <a:lstStyle/>
                    <a:p>
                      <a:endParaRPr lang="es-CO"/>
                    </a:p>
                  </a:txBody>
                  <a:tcPr/>
                </a:tc>
              </a:tr>
              <a:tr h="736600">
                <a:tc>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CONCEPTO DEL INGRESO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VALOR PRESUPUESTADO (Millones de Pesos)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VALOR RECAUDADO (Millones de Pesos)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PORCENTAJE DE EJECUCIÓN</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r h="203200">
                <a:tc gridSpan="4">
                  <a:txBody>
                    <a:bodyPr/>
                    <a:lstStyle/>
                    <a:p>
                      <a:pPr algn="ctr">
                        <a:lnSpc>
                          <a:spcPct val="107000"/>
                        </a:lnSpc>
                        <a:spcAft>
                          <a:spcPts val="0"/>
                        </a:spcAft>
                      </a:pPr>
                      <a:r>
                        <a:rPr lang="es-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Vigencia Fiscal Año ____. Comprendida entre el __ de ____ y el __ de ______ de ____</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r>
              <a:tr h="203200">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Funcionamiento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Inversión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Otros Conceptos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451282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0" y="0"/>
            <a:ext cx="12191999" cy="1134524"/>
          </a:xfrm>
          <a:prstGeom prst="rect">
            <a:avLst/>
          </a:prstGeom>
          <a:solidFill>
            <a:srgbClr val="EA7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33555"/>
            <a:ext cx="612396" cy="1033418"/>
          </a:xfrm>
          <a:prstGeom prst="rect">
            <a:avLst/>
          </a:prstGeom>
        </p:spPr>
      </p:pic>
      <p:cxnSp>
        <p:nvCxnSpPr>
          <p:cNvPr id="8" name="Conector recto 7"/>
          <p:cNvCxnSpPr/>
          <p:nvPr/>
        </p:nvCxnSpPr>
        <p:spPr>
          <a:xfrm>
            <a:off x="1012159" y="166947"/>
            <a:ext cx="0" cy="75301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43180"/>
            <a:ext cx="612396" cy="1033418"/>
          </a:xfrm>
          <a:prstGeom prst="rect">
            <a:avLst/>
          </a:prstGeom>
        </p:spPr>
      </p:pic>
      <p:sp>
        <p:nvSpPr>
          <p:cNvPr id="11" name="CuadroTexto 10"/>
          <p:cNvSpPr txBox="1"/>
          <p:nvPr/>
        </p:nvSpPr>
        <p:spPr>
          <a:xfrm>
            <a:off x="1312914" y="380515"/>
            <a:ext cx="8295110" cy="477054"/>
          </a:xfrm>
          <a:prstGeom prst="rect">
            <a:avLst/>
          </a:prstGeom>
          <a:noFill/>
        </p:spPr>
        <p:txBody>
          <a:bodyPr wrap="square" rtlCol="0">
            <a:spAutoFit/>
          </a:bodyPr>
          <a:lstStyle/>
          <a:p>
            <a:pPr lvl="0">
              <a:lnSpc>
                <a:spcPts val="3000"/>
              </a:lnSpc>
            </a:pPr>
            <a:r>
              <a:rPr lang="es-ES_tradnl" sz="3200" b="1" spc="-40" dirty="0" smtClean="0">
                <a:solidFill>
                  <a:schemeClr val="bg1"/>
                </a:solidFill>
                <a:latin typeface="Arial" charset="0"/>
                <a:ea typeface="Arial" charset="0"/>
                <a:cs typeface="Arial" charset="0"/>
              </a:rPr>
              <a:t>INFORMACIÓN A CARGO DE LAS AREAS </a:t>
            </a:r>
            <a:endParaRPr lang="es-ES" sz="3200" b="1" spc="-40" dirty="0">
              <a:solidFill>
                <a:schemeClr val="bg1"/>
              </a:solidFill>
              <a:latin typeface="Arial" charset="0"/>
              <a:ea typeface="Arial" charset="0"/>
              <a:cs typeface="Arial" charset="0"/>
            </a:endParaRP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1131"/>
          <a:stretch/>
        </p:blipFill>
        <p:spPr>
          <a:xfrm>
            <a:off x="276941" y="239695"/>
            <a:ext cx="567610" cy="635341"/>
          </a:xfrm>
          <a:prstGeom prst="rect">
            <a:avLst/>
          </a:prstGeom>
        </p:spPr>
      </p:pic>
      <p:sp>
        <p:nvSpPr>
          <p:cNvPr id="3" name="Rectángulo redondeado 2"/>
          <p:cNvSpPr/>
          <p:nvPr/>
        </p:nvSpPr>
        <p:spPr>
          <a:xfrm>
            <a:off x="560746" y="1315489"/>
            <a:ext cx="2690454" cy="105589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latin typeface="Arial" panose="020B0604020202020204" pitchFamily="34" charset="0"/>
                <a:cs typeface="Arial" panose="020B0604020202020204" pitchFamily="34" charset="0"/>
              </a:rPr>
              <a:t>UNIDADES ESTRATÉGICAS DE NEGOCIO</a:t>
            </a:r>
            <a:endParaRPr lang="es-CO" sz="2000" b="1" dirty="0">
              <a:latin typeface="Arial" panose="020B0604020202020204" pitchFamily="34" charset="0"/>
              <a:cs typeface="Arial" panose="020B0604020202020204" pitchFamily="34" charset="0"/>
            </a:endParaRPr>
          </a:p>
        </p:txBody>
      </p:sp>
      <p:cxnSp>
        <p:nvCxnSpPr>
          <p:cNvPr id="15" name="Conector angular 14"/>
          <p:cNvCxnSpPr>
            <a:endCxn id="13" idx="1"/>
          </p:cNvCxnSpPr>
          <p:nvPr/>
        </p:nvCxnSpPr>
        <p:spPr>
          <a:xfrm rot="16200000" flipH="1">
            <a:off x="634558" y="2546529"/>
            <a:ext cx="1055893" cy="635905"/>
          </a:xfrm>
          <a:prstGeom prst="bentConnector2">
            <a:avLst/>
          </a:prstGeom>
          <a:ln w="38100">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13" name="CuadroTexto 12"/>
          <p:cNvSpPr txBox="1"/>
          <p:nvPr/>
        </p:nvSpPr>
        <p:spPr>
          <a:xfrm>
            <a:off x="1480457" y="3166982"/>
            <a:ext cx="2380343" cy="450893"/>
          </a:xfrm>
          <a:prstGeom prst="rect">
            <a:avLst/>
          </a:prstGeom>
          <a:noFill/>
        </p:spPr>
        <p:txBody>
          <a:bodyPr wrap="square" rtlCol="0">
            <a:spAutoFit/>
          </a:bodyPr>
          <a:lstStyle/>
          <a:p>
            <a:pPr lvl="0" algn="ctr">
              <a:lnSpc>
                <a:spcPts val="3000"/>
              </a:lnSpc>
            </a:pPr>
            <a:r>
              <a:rPr lang="es-ES_tradnl" sz="2400" b="1" spc="-40" dirty="0" smtClean="0">
                <a:latin typeface="Arial" charset="0"/>
                <a:ea typeface="Arial" charset="0"/>
                <a:cs typeface="Arial" charset="0"/>
              </a:rPr>
              <a:t>Contratación</a:t>
            </a:r>
            <a:endParaRPr lang="es-ES" sz="2400" b="1" spc="-40" dirty="0">
              <a:latin typeface="Arial" charset="0"/>
              <a:ea typeface="Arial" charset="0"/>
              <a:cs typeface="Arial" charset="0"/>
            </a:endParaRPr>
          </a:p>
        </p:txBody>
      </p:sp>
      <p:graphicFrame>
        <p:nvGraphicFramePr>
          <p:cNvPr id="14" name="Tabla 13"/>
          <p:cNvGraphicFramePr>
            <a:graphicFrameLocks noGrp="1"/>
          </p:cNvGraphicFramePr>
          <p:nvPr>
            <p:extLst>
              <p:ext uri="{D42A27DB-BD31-4B8C-83A1-F6EECF244321}">
                <p14:modId xmlns:p14="http://schemas.microsoft.com/office/powerpoint/2010/main" val="2879253836"/>
              </p:ext>
            </p:extLst>
          </p:nvPr>
        </p:nvGraphicFramePr>
        <p:xfrm>
          <a:off x="4223657" y="2104572"/>
          <a:ext cx="7313601" cy="2962285"/>
        </p:xfrm>
        <a:graphic>
          <a:graphicData uri="http://schemas.openxmlformats.org/drawingml/2006/table">
            <a:tbl>
              <a:tblPr firstRow="1" firstCol="1" bandRow="1"/>
              <a:tblGrid>
                <a:gridCol w="1405187"/>
                <a:gridCol w="1565187"/>
                <a:gridCol w="1112542"/>
                <a:gridCol w="1193786"/>
                <a:gridCol w="1178036"/>
                <a:gridCol w="858863"/>
              </a:tblGrid>
              <a:tr h="1532457">
                <a:tc>
                  <a:txBody>
                    <a:bodyPr/>
                    <a:lstStyle/>
                    <a:p>
                      <a:pPr algn="ctr">
                        <a:lnSpc>
                          <a:spcPct val="107000"/>
                        </a:lnSpc>
                        <a:spcAft>
                          <a:spcPts val="0"/>
                        </a:spcAft>
                      </a:pPr>
                      <a:r>
                        <a:rPr lang="es-U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MODALIDAD DE CONTRATACION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OBJETOS CONTRACTUALES</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DE CONTRATOS EN PROCESO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DE CONTRATOS EJECTUADOS</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DE CONTRATOS EJECTUADOS</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07000"/>
                        </a:lnSpc>
                        <a:spcAft>
                          <a:spcPts val="0"/>
                        </a:spcAft>
                      </a:pPr>
                      <a:r>
                        <a:rPr lang="es-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VALOR TOTAL (Millones de Pesos)</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r h="566536">
                <a:tc gridSpan="6">
                  <a:txBody>
                    <a:bodyPr/>
                    <a:lstStyle/>
                    <a:p>
                      <a:pPr algn="ctr">
                        <a:lnSpc>
                          <a:spcPct val="107000"/>
                        </a:lnSpc>
                        <a:spcAft>
                          <a:spcPts val="0"/>
                        </a:spcAft>
                      </a:pPr>
                      <a:r>
                        <a:rPr lang="es-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Vigencia Fiscal Año ____. Comprendida entre el __ de ____ y el __ de ______ de ____</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431646">
                <a:tc>
                  <a:txBody>
                    <a:bodyPr/>
                    <a:lstStyle/>
                    <a:p>
                      <a:pPr>
                        <a:lnSpc>
                          <a:spcPct val="107000"/>
                        </a:lnSpc>
                      </a:pPr>
                      <a:endParaRPr lang="es-CO" sz="1800">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646">
                <a:tc>
                  <a:txBody>
                    <a:bodyPr/>
                    <a:lstStyle/>
                    <a:p>
                      <a:pPr>
                        <a:lnSpc>
                          <a:spcPct val="107000"/>
                        </a:lnSpc>
                      </a:pPr>
                      <a:endParaRPr lang="es-CO" sz="1800" dirty="0">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717979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0" y="0"/>
            <a:ext cx="12191999" cy="1134524"/>
          </a:xfrm>
          <a:prstGeom prst="rect">
            <a:avLst/>
          </a:prstGeom>
          <a:solidFill>
            <a:srgbClr val="EA7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33555"/>
            <a:ext cx="612396" cy="1033418"/>
          </a:xfrm>
          <a:prstGeom prst="rect">
            <a:avLst/>
          </a:prstGeom>
        </p:spPr>
      </p:pic>
      <p:cxnSp>
        <p:nvCxnSpPr>
          <p:cNvPr id="8" name="Conector recto 7"/>
          <p:cNvCxnSpPr/>
          <p:nvPr/>
        </p:nvCxnSpPr>
        <p:spPr>
          <a:xfrm>
            <a:off x="1012159" y="166947"/>
            <a:ext cx="0" cy="75301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43180"/>
            <a:ext cx="612396" cy="1033418"/>
          </a:xfrm>
          <a:prstGeom prst="rect">
            <a:avLst/>
          </a:prstGeom>
        </p:spPr>
      </p:pic>
      <p:sp>
        <p:nvSpPr>
          <p:cNvPr id="11" name="CuadroTexto 10"/>
          <p:cNvSpPr txBox="1"/>
          <p:nvPr/>
        </p:nvSpPr>
        <p:spPr>
          <a:xfrm>
            <a:off x="1179768" y="318838"/>
            <a:ext cx="8295110" cy="477054"/>
          </a:xfrm>
          <a:prstGeom prst="rect">
            <a:avLst/>
          </a:prstGeom>
          <a:noFill/>
        </p:spPr>
        <p:txBody>
          <a:bodyPr wrap="square" rtlCol="0">
            <a:spAutoFit/>
          </a:bodyPr>
          <a:lstStyle/>
          <a:p>
            <a:pPr lvl="0">
              <a:lnSpc>
                <a:spcPts val="3000"/>
              </a:lnSpc>
            </a:pPr>
            <a:r>
              <a:rPr lang="es-ES_tradnl" sz="3200" b="1" spc="-40" dirty="0" smtClean="0">
                <a:solidFill>
                  <a:schemeClr val="bg1"/>
                </a:solidFill>
                <a:latin typeface="Arial" charset="0"/>
                <a:ea typeface="Arial" charset="0"/>
                <a:cs typeface="Arial" charset="0"/>
              </a:rPr>
              <a:t>COMPROMISOS</a:t>
            </a:r>
            <a:endParaRPr lang="es-ES" sz="3200" b="1" spc="-40" dirty="0">
              <a:solidFill>
                <a:schemeClr val="bg1"/>
              </a:solidFill>
              <a:latin typeface="Arial" charset="0"/>
              <a:ea typeface="Arial" charset="0"/>
              <a:cs typeface="Arial" charset="0"/>
            </a:endParaRP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1131"/>
          <a:stretch/>
        </p:blipFill>
        <p:spPr>
          <a:xfrm>
            <a:off x="276941" y="239695"/>
            <a:ext cx="567610" cy="635341"/>
          </a:xfrm>
          <a:prstGeom prst="rect">
            <a:avLst/>
          </a:prstGeom>
        </p:spPr>
      </p:pic>
      <p:graphicFrame>
        <p:nvGraphicFramePr>
          <p:cNvPr id="10" name="Diagrama 9"/>
          <p:cNvGraphicFramePr/>
          <p:nvPr>
            <p:extLst>
              <p:ext uri="{D42A27DB-BD31-4B8C-83A1-F6EECF244321}">
                <p14:modId xmlns:p14="http://schemas.microsoft.com/office/powerpoint/2010/main" val="2793543019"/>
              </p:ext>
            </p:extLst>
          </p:nvPr>
        </p:nvGraphicFramePr>
        <p:xfrm>
          <a:off x="1707220" y="1177704"/>
          <a:ext cx="8777557"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115978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5998030"/>
          </a:xfrm>
          <a:prstGeom prst="rect">
            <a:avLst/>
          </a:prstGeom>
          <a:solidFill>
            <a:srgbClr val="901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6406" y="5998030"/>
            <a:ext cx="1788053" cy="882106"/>
          </a:xfrm>
          <a:prstGeom prst="rect">
            <a:avLst/>
          </a:prstGeom>
        </p:spPr>
      </p:pic>
      <p:sp>
        <p:nvSpPr>
          <p:cNvPr id="12" name="Título 1"/>
          <p:cNvSpPr>
            <a:spLocks noGrp="1"/>
          </p:cNvSpPr>
          <p:nvPr>
            <p:ph type="ctrTitle"/>
          </p:nvPr>
        </p:nvSpPr>
        <p:spPr>
          <a:xfrm>
            <a:off x="2209800" y="2457572"/>
            <a:ext cx="7772400" cy="859230"/>
          </a:xfrm>
          <a:noFill/>
        </p:spPr>
        <p:txBody>
          <a:bodyPr>
            <a:normAutofit/>
          </a:bodyPr>
          <a:lstStyle/>
          <a:p>
            <a:r>
              <a:rPr lang="es-ES_tradnl" sz="5200" b="1" spc="-150" dirty="0">
                <a:solidFill>
                  <a:schemeClr val="bg1"/>
                </a:solidFill>
                <a:latin typeface="Arial" charset="0"/>
                <a:ea typeface="Arial" charset="0"/>
                <a:cs typeface="Arial" charset="0"/>
              </a:rPr>
              <a:t>GRACIAS.</a:t>
            </a:r>
            <a:endParaRPr lang="es-CO" sz="5200" b="1" spc="-150" dirty="0">
              <a:solidFill>
                <a:schemeClr val="bg1"/>
              </a:solidFill>
              <a:latin typeface="Arial" charset="0"/>
              <a:ea typeface="Arial" charset="0"/>
              <a:cs typeface="Arial" charset="0"/>
            </a:endParaRP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711" y="5184397"/>
            <a:ext cx="4992498" cy="1503990"/>
          </a:xfrm>
          <a:prstGeom prst="rect">
            <a:avLst/>
          </a:prstGeom>
        </p:spPr>
      </p:pic>
    </p:spTree>
    <p:extLst>
      <p:ext uri="{BB962C8B-B14F-4D97-AF65-F5344CB8AC3E}">
        <p14:creationId xmlns:p14="http://schemas.microsoft.com/office/powerpoint/2010/main" val="1784639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0" y="0"/>
            <a:ext cx="12191999" cy="1134524"/>
          </a:xfrm>
          <a:prstGeom prst="rect">
            <a:avLst/>
          </a:prstGeom>
          <a:solidFill>
            <a:srgbClr val="EA7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33555"/>
            <a:ext cx="612396" cy="1033418"/>
          </a:xfrm>
          <a:prstGeom prst="rect">
            <a:avLst/>
          </a:prstGeom>
        </p:spPr>
      </p:pic>
      <p:cxnSp>
        <p:nvCxnSpPr>
          <p:cNvPr id="8" name="Conector recto 7"/>
          <p:cNvCxnSpPr/>
          <p:nvPr/>
        </p:nvCxnSpPr>
        <p:spPr>
          <a:xfrm>
            <a:off x="1012159" y="166947"/>
            <a:ext cx="0" cy="75301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43180"/>
            <a:ext cx="612396" cy="1033418"/>
          </a:xfrm>
          <a:prstGeom prst="rect">
            <a:avLst/>
          </a:prstGeom>
        </p:spPr>
      </p:pic>
      <p:sp>
        <p:nvSpPr>
          <p:cNvPr id="11" name="CuadroTexto 10"/>
          <p:cNvSpPr txBox="1"/>
          <p:nvPr/>
        </p:nvSpPr>
        <p:spPr>
          <a:xfrm>
            <a:off x="1179768" y="353988"/>
            <a:ext cx="6100411" cy="477054"/>
          </a:xfrm>
          <a:prstGeom prst="rect">
            <a:avLst/>
          </a:prstGeom>
          <a:noFill/>
        </p:spPr>
        <p:txBody>
          <a:bodyPr wrap="square" rtlCol="0">
            <a:spAutoFit/>
          </a:bodyPr>
          <a:lstStyle/>
          <a:p>
            <a:pPr lvl="1">
              <a:lnSpc>
                <a:spcPts val="3000"/>
              </a:lnSpc>
            </a:pPr>
            <a:r>
              <a:rPr lang="es-ES_tradnl" sz="3200" b="1" spc="-40" dirty="0">
                <a:solidFill>
                  <a:schemeClr val="bg1"/>
                </a:solidFill>
                <a:latin typeface="Arial" charset="0"/>
                <a:ea typeface="Arial" charset="0"/>
                <a:cs typeface="Arial" charset="0"/>
              </a:rPr>
              <a:t>PROCESO DE EMPALME </a:t>
            </a: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1131"/>
          <a:stretch/>
        </p:blipFill>
        <p:spPr>
          <a:xfrm>
            <a:off x="276941" y="239695"/>
            <a:ext cx="567610" cy="635341"/>
          </a:xfrm>
          <a:prstGeom prst="rect">
            <a:avLst/>
          </a:prstGeom>
        </p:spPr>
      </p:pic>
      <p:sp>
        <p:nvSpPr>
          <p:cNvPr id="17" name="Marcador de contenido 2"/>
          <p:cNvSpPr>
            <a:spLocks noGrp="1"/>
          </p:cNvSpPr>
          <p:nvPr>
            <p:ph idx="1"/>
          </p:nvPr>
        </p:nvSpPr>
        <p:spPr>
          <a:xfrm>
            <a:off x="560746" y="2462291"/>
            <a:ext cx="6655374" cy="2530624"/>
          </a:xfrm>
        </p:spPr>
        <p:txBody>
          <a:bodyPr>
            <a:noAutofit/>
          </a:bodyPr>
          <a:lstStyle/>
          <a:p>
            <a:pPr marL="0" indent="0" algn="just">
              <a:lnSpc>
                <a:spcPts val="2400"/>
              </a:lnSpc>
              <a:buNone/>
            </a:pPr>
            <a:r>
              <a:rPr lang="es-CO" sz="2400" dirty="0">
                <a:latin typeface="Arial" charset="0"/>
                <a:ea typeface="Arial" charset="0"/>
                <a:cs typeface="Arial" charset="0"/>
              </a:rPr>
              <a:t>El proceso de empalme se puede definir como aquel mediante el cual el Gerente general saliente hace entrega al entrante de la administración de la empresa. Es en este momento cuando la administración saliente informa de todas aquellas acciones ejecutadas durante su mandato</a:t>
            </a:r>
            <a:r>
              <a:rPr lang="es-CO" sz="2400" dirty="0" smtClean="0">
                <a:latin typeface="Arial" charset="0"/>
                <a:ea typeface="Arial" charset="0"/>
                <a:cs typeface="Arial" charset="0"/>
              </a:rPr>
              <a:t>.</a:t>
            </a:r>
            <a:endParaRPr lang="es-CO" sz="2400" dirty="0">
              <a:latin typeface="Arial" charset="0"/>
              <a:ea typeface="Arial" charset="0"/>
              <a:cs typeface="Arial" charset="0"/>
            </a:endParaRPr>
          </a:p>
        </p:txBody>
      </p:sp>
      <p:grpSp>
        <p:nvGrpSpPr>
          <p:cNvPr id="12" name="Grupo 11">
            <a:extLst>
              <a:ext uri="{FF2B5EF4-FFF2-40B4-BE49-F238E27FC236}">
                <a16:creationId xmlns="" xmlns:a16="http://schemas.microsoft.com/office/drawing/2014/main" id="{00CE3A56-B778-9441-A03A-156B8E6169A1}"/>
              </a:ext>
            </a:extLst>
          </p:cNvPr>
          <p:cNvGrpSpPr/>
          <p:nvPr/>
        </p:nvGrpSpPr>
        <p:grpSpPr>
          <a:xfrm rot="1078803">
            <a:off x="7926286" y="1640619"/>
            <a:ext cx="3671774" cy="4767072"/>
            <a:chOff x="3454858" y="0"/>
            <a:chExt cx="5282283" cy="6858000"/>
          </a:xfrm>
        </p:grpSpPr>
        <p:pic>
          <p:nvPicPr>
            <p:cNvPr id="2" name="Imagen 1">
              <a:extLst>
                <a:ext uri="{FF2B5EF4-FFF2-40B4-BE49-F238E27FC236}">
                  <a16:creationId xmlns="" xmlns:a16="http://schemas.microsoft.com/office/drawing/2014/main" id="{BD11C4DD-4CE1-C144-BEBC-B60985FBF1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54858" y="0"/>
              <a:ext cx="5282283" cy="6858000"/>
            </a:xfrm>
            <a:prstGeom prst="rect">
              <a:avLst/>
            </a:prstGeom>
          </p:spPr>
        </p:pic>
        <p:pic>
          <p:nvPicPr>
            <p:cNvPr id="9" name="Imagen 8">
              <a:extLst>
                <a:ext uri="{FF2B5EF4-FFF2-40B4-BE49-F238E27FC236}">
                  <a16:creationId xmlns="" xmlns:a16="http://schemas.microsoft.com/office/drawing/2014/main" id="{BE314550-90D2-0249-A4C6-7DF10D7ED3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51727" y="353988"/>
              <a:ext cx="4488543" cy="2166883"/>
            </a:xfrm>
            <a:prstGeom prst="rect">
              <a:avLst/>
            </a:prstGeom>
          </p:spPr>
        </p:pic>
      </p:grpSp>
    </p:spTree>
    <p:extLst>
      <p:ext uri="{BB962C8B-B14F-4D97-AF65-F5344CB8AC3E}">
        <p14:creationId xmlns:p14="http://schemas.microsoft.com/office/powerpoint/2010/main" val="1444311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0" y="0"/>
            <a:ext cx="12191999" cy="1134524"/>
          </a:xfrm>
          <a:prstGeom prst="rect">
            <a:avLst/>
          </a:prstGeom>
          <a:solidFill>
            <a:srgbClr val="EA7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33555"/>
            <a:ext cx="612396" cy="1033418"/>
          </a:xfrm>
          <a:prstGeom prst="rect">
            <a:avLst/>
          </a:prstGeom>
        </p:spPr>
      </p:pic>
      <p:cxnSp>
        <p:nvCxnSpPr>
          <p:cNvPr id="8" name="Conector recto 7"/>
          <p:cNvCxnSpPr/>
          <p:nvPr/>
        </p:nvCxnSpPr>
        <p:spPr>
          <a:xfrm>
            <a:off x="1012159" y="166947"/>
            <a:ext cx="0" cy="75301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Marcador de contenido 2"/>
          <p:cNvSpPr>
            <a:spLocks noGrp="1"/>
          </p:cNvSpPr>
          <p:nvPr>
            <p:ph idx="1"/>
          </p:nvPr>
        </p:nvSpPr>
        <p:spPr>
          <a:xfrm>
            <a:off x="677232" y="2345350"/>
            <a:ext cx="4998643" cy="2272386"/>
          </a:xfrm>
        </p:spPr>
        <p:txBody>
          <a:bodyPr>
            <a:noAutofit/>
          </a:bodyPr>
          <a:lstStyle/>
          <a:p>
            <a:pPr marL="0" indent="0" algn="just">
              <a:lnSpc>
                <a:spcPts val="2400"/>
              </a:lnSpc>
              <a:buNone/>
            </a:pPr>
            <a:r>
              <a:rPr lang="es-CO" sz="2000" dirty="0">
                <a:latin typeface="Arial" charset="0"/>
                <a:ea typeface="Arial" charset="0"/>
                <a:cs typeface="Arial" charset="0"/>
              </a:rPr>
              <a:t>1. Fijar las normas generales para la entrega y recepción de los asuntos y recursos del Estado colombiano.</a:t>
            </a:r>
          </a:p>
          <a:p>
            <a:pPr marL="0" indent="0" algn="just">
              <a:buNone/>
            </a:pPr>
            <a:r>
              <a:rPr lang="es-CO" sz="2000" dirty="0">
                <a:latin typeface="Arial" charset="0"/>
                <a:ea typeface="Arial" charset="0"/>
                <a:cs typeface="Arial" charset="0"/>
              </a:rPr>
              <a:t>2. Establecer la obligación para que, al finalizar su administración los alcaldes y gobernadores presenten un informe a quienes los sustituyan</a:t>
            </a:r>
            <a:r>
              <a:rPr lang="es-CO" sz="2000" dirty="0" smtClean="0">
                <a:latin typeface="Arial" charset="0"/>
                <a:ea typeface="Arial" charset="0"/>
                <a:cs typeface="Arial" charset="0"/>
              </a:rPr>
              <a:t>. (Articulo 1°)</a:t>
            </a:r>
            <a:endParaRPr lang="es-CO" sz="2000" dirty="0">
              <a:latin typeface="Arial" charset="0"/>
              <a:ea typeface="Arial" charset="0"/>
              <a:cs typeface="Arial"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43180"/>
            <a:ext cx="612396" cy="1033418"/>
          </a:xfrm>
          <a:prstGeom prst="rect">
            <a:avLst/>
          </a:prstGeom>
        </p:spPr>
      </p:pic>
      <p:sp>
        <p:nvSpPr>
          <p:cNvPr id="11" name="CuadroTexto 10"/>
          <p:cNvSpPr txBox="1"/>
          <p:nvPr/>
        </p:nvSpPr>
        <p:spPr>
          <a:xfrm>
            <a:off x="1190084" y="353988"/>
            <a:ext cx="6100411" cy="477054"/>
          </a:xfrm>
          <a:prstGeom prst="rect">
            <a:avLst/>
          </a:prstGeom>
          <a:noFill/>
        </p:spPr>
        <p:txBody>
          <a:bodyPr wrap="square" rtlCol="0">
            <a:spAutoFit/>
          </a:bodyPr>
          <a:lstStyle/>
          <a:p>
            <a:pPr lvl="0">
              <a:lnSpc>
                <a:spcPts val="3000"/>
              </a:lnSpc>
            </a:pPr>
            <a:r>
              <a:rPr lang="es-ES_tradnl" sz="3200" b="1" spc="-40" dirty="0">
                <a:solidFill>
                  <a:schemeClr val="bg1"/>
                </a:solidFill>
                <a:latin typeface="Arial" charset="0"/>
                <a:ea typeface="Arial" charset="0"/>
                <a:cs typeface="Arial" charset="0"/>
              </a:rPr>
              <a:t>MARCO NORMATIVO </a:t>
            </a:r>
            <a:endParaRPr lang="es-ES" sz="3200" b="1" spc="-40" dirty="0">
              <a:solidFill>
                <a:schemeClr val="bg1"/>
              </a:solidFill>
              <a:latin typeface="Arial" charset="0"/>
              <a:ea typeface="Arial" charset="0"/>
              <a:cs typeface="Arial" charset="0"/>
            </a:endParaRP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1131"/>
          <a:stretch/>
        </p:blipFill>
        <p:spPr>
          <a:xfrm>
            <a:off x="276941" y="239695"/>
            <a:ext cx="567610" cy="635341"/>
          </a:xfrm>
          <a:prstGeom prst="rect">
            <a:avLst/>
          </a:prstGeom>
        </p:spPr>
      </p:pic>
      <p:sp>
        <p:nvSpPr>
          <p:cNvPr id="14" name="Marcador de contenido 2"/>
          <p:cNvSpPr txBox="1">
            <a:spLocks/>
          </p:cNvSpPr>
          <p:nvPr/>
        </p:nvSpPr>
        <p:spPr>
          <a:xfrm>
            <a:off x="1108224" y="1392206"/>
            <a:ext cx="10208525" cy="421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ts val="2400"/>
              </a:lnSpc>
              <a:buFont typeface="Arial"/>
              <a:buNone/>
            </a:pPr>
            <a:r>
              <a:rPr lang="es-CO" sz="2400" b="1" dirty="0">
                <a:latin typeface="Arial" charset="0"/>
                <a:ea typeface="Arial" charset="0"/>
                <a:cs typeface="Arial" charset="0"/>
              </a:rPr>
              <a:t>LEY 951 DE 2005 “ Por la cual se crea el Acta de Informe de Gestión”</a:t>
            </a:r>
          </a:p>
        </p:txBody>
      </p:sp>
      <p:sp>
        <p:nvSpPr>
          <p:cNvPr id="10" name="Marcador de contenido 2">
            <a:extLst>
              <a:ext uri="{FF2B5EF4-FFF2-40B4-BE49-F238E27FC236}">
                <a16:creationId xmlns="" xmlns:a16="http://schemas.microsoft.com/office/drawing/2014/main" id="{3533E843-6014-F047-8D7B-FCD329DBEF64}"/>
              </a:ext>
            </a:extLst>
          </p:cNvPr>
          <p:cNvSpPr txBox="1">
            <a:spLocks/>
          </p:cNvSpPr>
          <p:nvPr/>
        </p:nvSpPr>
        <p:spPr>
          <a:xfrm>
            <a:off x="2071269" y="1962894"/>
            <a:ext cx="1977595" cy="421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ts val="2400"/>
              </a:lnSpc>
              <a:buFont typeface="Arial"/>
              <a:buNone/>
            </a:pPr>
            <a:r>
              <a:rPr lang="es-CO" sz="2400" b="1" dirty="0">
                <a:solidFill>
                  <a:srgbClr val="ED7D31"/>
                </a:solidFill>
                <a:latin typeface="Arial" charset="0"/>
                <a:ea typeface="Arial" charset="0"/>
                <a:cs typeface="Arial" charset="0"/>
              </a:rPr>
              <a:t>OBJETIVOS</a:t>
            </a:r>
          </a:p>
        </p:txBody>
      </p:sp>
      <p:sp>
        <p:nvSpPr>
          <p:cNvPr id="2" name="Rectángulo 1">
            <a:extLst>
              <a:ext uri="{FF2B5EF4-FFF2-40B4-BE49-F238E27FC236}">
                <a16:creationId xmlns="" xmlns:a16="http://schemas.microsoft.com/office/drawing/2014/main" id="{B5FD0110-ECE4-064B-A5AC-0868FC2E9C5A}"/>
              </a:ext>
            </a:extLst>
          </p:cNvPr>
          <p:cNvSpPr/>
          <p:nvPr/>
        </p:nvSpPr>
        <p:spPr>
          <a:xfrm>
            <a:off x="6212486" y="2806952"/>
            <a:ext cx="5220749" cy="3477875"/>
          </a:xfrm>
          <a:prstGeom prst="rect">
            <a:avLst/>
          </a:prstGeom>
        </p:spPr>
        <p:txBody>
          <a:bodyPr wrap="square">
            <a:spAutoFit/>
          </a:bodyPr>
          <a:lstStyle/>
          <a:p>
            <a:pPr algn="just"/>
            <a:r>
              <a:rPr lang="es-US" sz="2000" dirty="0">
                <a:latin typeface="Arial" charset="0"/>
                <a:cs typeface="Arial" charset="0"/>
              </a:rPr>
              <a:t>La entrega y recepción de los recursos públicos es un proceso de interés público, de cumplimiento obligatorio y formal. Por lo cual, se debe elaborar un acta de informe de gestión, en la que se describa el estado de los recursos administrativos, financieros y humanos, según se trate, a cargo de la administración, y deberá contener los requisitos establecidos por la presente ley, reglamentos y manuales de normatividad que fijen los órganos de control</a:t>
            </a:r>
            <a:r>
              <a:rPr lang="es-US" sz="2000" dirty="0" smtClean="0">
                <a:latin typeface="Arial" charset="0"/>
                <a:cs typeface="Arial" charset="0"/>
              </a:rPr>
              <a:t>. (Articulo 9°)</a:t>
            </a:r>
            <a:endParaRPr lang="es-ES_tradnl" sz="2000" dirty="0">
              <a:latin typeface="Arial" charset="0"/>
              <a:cs typeface="Arial" charset="0"/>
            </a:endParaRPr>
          </a:p>
        </p:txBody>
      </p:sp>
      <p:sp>
        <p:nvSpPr>
          <p:cNvPr id="12" name="Marcador de contenido 2">
            <a:extLst>
              <a:ext uri="{FF2B5EF4-FFF2-40B4-BE49-F238E27FC236}">
                <a16:creationId xmlns="" xmlns:a16="http://schemas.microsoft.com/office/drawing/2014/main" id="{1B2B0597-604F-AA45-B66E-E0DF25B781E4}"/>
              </a:ext>
            </a:extLst>
          </p:cNvPr>
          <p:cNvSpPr txBox="1">
            <a:spLocks/>
          </p:cNvSpPr>
          <p:nvPr/>
        </p:nvSpPr>
        <p:spPr>
          <a:xfrm>
            <a:off x="7317253" y="2384225"/>
            <a:ext cx="3011213" cy="421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ts val="2400"/>
              </a:lnSpc>
              <a:buFont typeface="Arial"/>
              <a:buNone/>
            </a:pPr>
            <a:r>
              <a:rPr lang="es-CO" sz="2400" b="1" dirty="0" smtClean="0">
                <a:solidFill>
                  <a:srgbClr val="ED7D31"/>
                </a:solidFill>
                <a:latin typeface="Arial" charset="0"/>
                <a:ea typeface="Arial" charset="0"/>
                <a:cs typeface="Arial" charset="0"/>
              </a:rPr>
              <a:t>LA </a:t>
            </a:r>
            <a:r>
              <a:rPr lang="es-CO" sz="2400" b="1" dirty="0">
                <a:solidFill>
                  <a:srgbClr val="ED7D31"/>
                </a:solidFill>
                <a:latin typeface="Arial" charset="0"/>
                <a:ea typeface="Arial" charset="0"/>
                <a:cs typeface="Arial" charset="0"/>
              </a:rPr>
              <a:t>PREPARACIÓN</a:t>
            </a:r>
          </a:p>
        </p:txBody>
      </p:sp>
      <p:sp>
        <p:nvSpPr>
          <p:cNvPr id="6" name="Rectángulo 5">
            <a:extLst>
              <a:ext uri="{FF2B5EF4-FFF2-40B4-BE49-F238E27FC236}">
                <a16:creationId xmlns="" xmlns:a16="http://schemas.microsoft.com/office/drawing/2014/main" id="{9D694ECB-417A-664E-BF85-8204ABF3687B}"/>
              </a:ext>
            </a:extLst>
          </p:cNvPr>
          <p:cNvSpPr/>
          <p:nvPr/>
        </p:nvSpPr>
        <p:spPr>
          <a:xfrm>
            <a:off x="677232" y="4932006"/>
            <a:ext cx="5115129" cy="1631216"/>
          </a:xfrm>
          <a:prstGeom prst="rect">
            <a:avLst/>
          </a:prstGeom>
        </p:spPr>
        <p:txBody>
          <a:bodyPr wrap="square">
            <a:spAutoFit/>
          </a:bodyPr>
          <a:lstStyle/>
          <a:p>
            <a:pPr algn="just"/>
            <a:r>
              <a:rPr lang="es-US" sz="2000" dirty="0" smtClean="0">
                <a:latin typeface="Arial" panose="020B0604020202020204" pitchFamily="34" charset="0"/>
                <a:cs typeface="Arial" panose="020B0604020202020204" pitchFamily="34" charset="0"/>
              </a:rPr>
              <a:t>Para </a:t>
            </a:r>
            <a:r>
              <a:rPr lang="es-US" sz="2000" dirty="0">
                <a:latin typeface="Arial" panose="020B0604020202020204" pitchFamily="34" charset="0"/>
                <a:cs typeface="Arial" panose="020B0604020202020204" pitchFamily="34" charset="0"/>
              </a:rPr>
              <a:t>rendir el informe de que trata la presente ley, </a:t>
            </a:r>
            <a:r>
              <a:rPr lang="es-US" sz="2000" dirty="0" smtClean="0">
                <a:latin typeface="Arial" panose="020B0604020202020204" pitchFamily="34" charset="0"/>
                <a:cs typeface="Arial" panose="020B0604020202020204" pitchFamily="34" charset="0"/>
              </a:rPr>
              <a:t>se tendrá un plazo de </a:t>
            </a:r>
            <a:r>
              <a:rPr lang="es-US" sz="2000" dirty="0">
                <a:latin typeface="Arial" panose="020B0604020202020204" pitchFamily="34" charset="0"/>
                <a:cs typeface="Arial" panose="020B0604020202020204" pitchFamily="34" charset="0"/>
              </a:rPr>
              <a:t>quince </a:t>
            </a:r>
            <a:r>
              <a:rPr lang="es-US" sz="2000" b="1" dirty="0">
                <a:solidFill>
                  <a:srgbClr val="ED7D31"/>
                </a:solidFill>
                <a:latin typeface="Arial" panose="020B0604020202020204" pitchFamily="34" charset="0"/>
                <a:cs typeface="Arial" panose="020B0604020202020204" pitchFamily="34" charset="0"/>
              </a:rPr>
              <a:t>(15) días hábiles</a:t>
            </a:r>
            <a:r>
              <a:rPr lang="es-US" sz="2000" dirty="0">
                <a:solidFill>
                  <a:srgbClr val="ED7D31"/>
                </a:solidFill>
                <a:latin typeface="Arial" panose="020B0604020202020204" pitchFamily="34" charset="0"/>
                <a:cs typeface="Arial" panose="020B0604020202020204" pitchFamily="34" charset="0"/>
              </a:rPr>
              <a:t> </a:t>
            </a:r>
            <a:r>
              <a:rPr lang="es-US" sz="2000" dirty="0">
                <a:latin typeface="Arial" panose="020B0604020202020204" pitchFamily="34" charset="0"/>
                <a:cs typeface="Arial" panose="020B0604020202020204" pitchFamily="34" charset="0"/>
              </a:rPr>
              <a:t>luego de haber salido del cargo, cualquiera que hubiere sido la causa de ello.</a:t>
            </a:r>
            <a:endParaRPr lang="es-ES_tradnl" sz="2000" dirty="0">
              <a:latin typeface="Arial" panose="020B0604020202020204" pitchFamily="34" charset="0"/>
              <a:cs typeface="Arial" panose="020B0604020202020204" pitchFamily="34" charset="0"/>
            </a:endParaRPr>
          </a:p>
        </p:txBody>
      </p:sp>
      <p:sp>
        <p:nvSpPr>
          <p:cNvPr id="15" name="Marcador de contenido 2">
            <a:extLst>
              <a:ext uri="{FF2B5EF4-FFF2-40B4-BE49-F238E27FC236}">
                <a16:creationId xmlns="" xmlns:a16="http://schemas.microsoft.com/office/drawing/2014/main" id="{3533E843-6014-F047-8D7B-FCD329DBEF64}"/>
              </a:ext>
            </a:extLst>
          </p:cNvPr>
          <p:cNvSpPr txBox="1">
            <a:spLocks/>
          </p:cNvSpPr>
          <p:nvPr/>
        </p:nvSpPr>
        <p:spPr>
          <a:xfrm>
            <a:off x="2430683" y="4633622"/>
            <a:ext cx="1491738" cy="421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ts val="2400"/>
              </a:lnSpc>
              <a:buFont typeface="Arial"/>
              <a:buNone/>
            </a:pPr>
            <a:r>
              <a:rPr lang="es-CO" sz="2400" b="1" dirty="0" smtClean="0">
                <a:solidFill>
                  <a:srgbClr val="ED7D31"/>
                </a:solidFill>
                <a:latin typeface="Arial" charset="0"/>
                <a:ea typeface="Arial" charset="0"/>
                <a:cs typeface="Arial" charset="0"/>
              </a:rPr>
              <a:t>PLAZOS</a:t>
            </a:r>
            <a:endParaRPr lang="es-CO" sz="2400" b="1" dirty="0">
              <a:solidFill>
                <a:srgbClr val="ED7D31"/>
              </a:solidFill>
              <a:latin typeface="Arial" charset="0"/>
              <a:ea typeface="Arial" charset="0"/>
              <a:cs typeface="Arial" charset="0"/>
            </a:endParaRPr>
          </a:p>
        </p:txBody>
      </p:sp>
    </p:spTree>
    <p:extLst>
      <p:ext uri="{BB962C8B-B14F-4D97-AF65-F5344CB8AC3E}">
        <p14:creationId xmlns:p14="http://schemas.microsoft.com/office/powerpoint/2010/main" val="3928314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0" y="0"/>
            <a:ext cx="12191999" cy="1134524"/>
          </a:xfrm>
          <a:prstGeom prst="rect">
            <a:avLst/>
          </a:prstGeom>
          <a:solidFill>
            <a:srgbClr val="EA7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33555"/>
            <a:ext cx="612396" cy="1033418"/>
          </a:xfrm>
          <a:prstGeom prst="rect">
            <a:avLst/>
          </a:prstGeom>
        </p:spPr>
      </p:pic>
      <p:cxnSp>
        <p:nvCxnSpPr>
          <p:cNvPr id="8" name="Conector recto 7"/>
          <p:cNvCxnSpPr/>
          <p:nvPr/>
        </p:nvCxnSpPr>
        <p:spPr>
          <a:xfrm>
            <a:off x="1012159" y="166947"/>
            <a:ext cx="0" cy="75301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43180"/>
            <a:ext cx="612396" cy="1033418"/>
          </a:xfrm>
          <a:prstGeom prst="rect">
            <a:avLst/>
          </a:prstGeom>
        </p:spPr>
      </p:pic>
      <p:sp>
        <p:nvSpPr>
          <p:cNvPr id="11" name="CuadroTexto 10"/>
          <p:cNvSpPr txBox="1"/>
          <p:nvPr/>
        </p:nvSpPr>
        <p:spPr>
          <a:xfrm>
            <a:off x="1179768" y="379363"/>
            <a:ext cx="8638745" cy="477054"/>
          </a:xfrm>
          <a:prstGeom prst="rect">
            <a:avLst/>
          </a:prstGeom>
          <a:noFill/>
        </p:spPr>
        <p:txBody>
          <a:bodyPr wrap="square" rtlCol="0">
            <a:spAutoFit/>
          </a:bodyPr>
          <a:lstStyle/>
          <a:p>
            <a:pPr lvl="0">
              <a:lnSpc>
                <a:spcPts val="3000"/>
              </a:lnSpc>
            </a:pPr>
            <a:r>
              <a:rPr lang="es-ES_tradnl" sz="3200" b="1" spc="-40" dirty="0" smtClean="0">
                <a:solidFill>
                  <a:schemeClr val="bg1"/>
                </a:solidFill>
                <a:latin typeface="Arial" charset="0"/>
                <a:ea typeface="Arial" charset="0"/>
                <a:cs typeface="Arial" charset="0"/>
              </a:rPr>
              <a:t>INFORMACIÓN VIGENTE RELACIONADA</a:t>
            </a:r>
            <a:endParaRPr lang="es-ES" sz="3200" b="1" spc="-40" dirty="0">
              <a:solidFill>
                <a:schemeClr val="bg1"/>
              </a:solidFill>
              <a:latin typeface="Arial" charset="0"/>
              <a:ea typeface="Arial" charset="0"/>
              <a:cs typeface="Arial" charset="0"/>
            </a:endParaRP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1131"/>
          <a:stretch/>
        </p:blipFill>
        <p:spPr>
          <a:xfrm>
            <a:off x="276941" y="239695"/>
            <a:ext cx="567610" cy="635341"/>
          </a:xfrm>
          <a:prstGeom prst="rect">
            <a:avLst/>
          </a:prstGeom>
        </p:spPr>
      </p:pic>
      <p:graphicFrame>
        <p:nvGraphicFramePr>
          <p:cNvPr id="13" name="Tabla 12"/>
          <p:cNvGraphicFramePr>
            <a:graphicFrameLocks noGrp="1"/>
          </p:cNvGraphicFramePr>
          <p:nvPr>
            <p:extLst>
              <p:ext uri="{D42A27DB-BD31-4B8C-83A1-F6EECF244321}">
                <p14:modId xmlns:p14="http://schemas.microsoft.com/office/powerpoint/2010/main" val="4057179233"/>
              </p:ext>
            </p:extLst>
          </p:nvPr>
        </p:nvGraphicFramePr>
        <p:xfrm>
          <a:off x="844551" y="1528762"/>
          <a:ext cx="10758927" cy="4837748"/>
        </p:xfrm>
        <a:graphic>
          <a:graphicData uri="http://schemas.openxmlformats.org/drawingml/2006/table">
            <a:tbl>
              <a:tblPr firstRow="1" bandRow="1">
                <a:tableStyleId>{21E4AEA4-8DFA-4A89-87EB-49C32662AFE0}</a:tableStyleId>
              </a:tblPr>
              <a:tblGrid>
                <a:gridCol w="3719499"/>
                <a:gridCol w="7039428"/>
              </a:tblGrid>
              <a:tr h="585788">
                <a:tc>
                  <a:txBody>
                    <a:bodyPr/>
                    <a:lstStyle/>
                    <a:p>
                      <a:pPr algn="ctr"/>
                      <a:r>
                        <a:rPr lang="es-CO" dirty="0" smtClean="0">
                          <a:latin typeface="Arial" panose="020B0604020202020204" pitchFamily="34" charset="0"/>
                          <a:cs typeface="Arial" panose="020B0604020202020204" pitchFamily="34" charset="0"/>
                        </a:rPr>
                        <a:t>NORMA </a:t>
                      </a:r>
                      <a:endParaRPr lang="es-CO" dirty="0">
                        <a:latin typeface="Arial" panose="020B0604020202020204" pitchFamily="34" charset="0"/>
                        <a:cs typeface="Arial" panose="020B0604020202020204" pitchFamily="34" charset="0"/>
                      </a:endParaRPr>
                    </a:p>
                  </a:txBody>
                  <a:tcPr anchor="ctr">
                    <a:lnL w="76200" cap="flat" cmpd="sng" algn="ctr">
                      <a:solidFill>
                        <a:srgbClr val="FCECE8"/>
                      </a:solidFill>
                      <a:prstDash val="solid"/>
                      <a:round/>
                      <a:headEnd type="none" w="med" len="med"/>
                      <a:tailEnd type="none" w="med" len="med"/>
                    </a:lnL>
                    <a:lnR w="76200" cap="flat" cmpd="sng" algn="ctr">
                      <a:solidFill>
                        <a:srgbClr val="FCECE8"/>
                      </a:solidFill>
                      <a:prstDash val="solid"/>
                      <a:round/>
                      <a:headEnd type="none" w="med" len="med"/>
                      <a:tailEnd type="none" w="med" len="med"/>
                    </a:lnR>
                    <a:lnT w="76200" cap="flat" cmpd="sng" algn="ctr">
                      <a:solidFill>
                        <a:srgbClr val="FCECE8"/>
                      </a:solidFill>
                      <a:prstDash val="solid"/>
                      <a:round/>
                      <a:headEnd type="none" w="med" len="med"/>
                      <a:tailEnd type="none" w="med" len="med"/>
                    </a:lnT>
                    <a:lnB w="76200" cap="flat" cmpd="sng" algn="ctr">
                      <a:solidFill>
                        <a:srgbClr val="FCECE8"/>
                      </a:solidFill>
                      <a:prstDash val="solid"/>
                      <a:round/>
                      <a:headEnd type="none" w="med" len="med"/>
                      <a:tailEnd type="none" w="med" len="med"/>
                    </a:lnB>
                  </a:tcPr>
                </a:tc>
                <a:tc>
                  <a:txBody>
                    <a:bodyPr/>
                    <a:lstStyle/>
                    <a:p>
                      <a:pPr algn="ctr"/>
                      <a:r>
                        <a:rPr lang="es-CO" dirty="0" smtClean="0">
                          <a:latin typeface="Arial" panose="020B0604020202020204" pitchFamily="34" charset="0"/>
                          <a:cs typeface="Arial" panose="020B0604020202020204" pitchFamily="34" charset="0"/>
                        </a:rPr>
                        <a:t>CONTENIDO</a:t>
                      </a:r>
                      <a:endParaRPr lang="es-CO" dirty="0">
                        <a:latin typeface="Arial" panose="020B0604020202020204" pitchFamily="34" charset="0"/>
                        <a:cs typeface="Arial" panose="020B0604020202020204" pitchFamily="34" charset="0"/>
                      </a:endParaRPr>
                    </a:p>
                  </a:txBody>
                  <a:tcPr anchor="ctr">
                    <a:lnL w="76200" cap="flat" cmpd="sng" algn="ctr">
                      <a:solidFill>
                        <a:srgbClr val="FCECE8"/>
                      </a:solidFill>
                      <a:prstDash val="solid"/>
                      <a:round/>
                      <a:headEnd type="none" w="med" len="med"/>
                      <a:tailEnd type="none" w="med" len="med"/>
                    </a:lnL>
                    <a:lnR w="76200" cap="flat" cmpd="sng" algn="ctr">
                      <a:solidFill>
                        <a:srgbClr val="FCECE8"/>
                      </a:solidFill>
                      <a:prstDash val="solid"/>
                      <a:round/>
                      <a:headEnd type="none" w="med" len="med"/>
                      <a:tailEnd type="none" w="med" len="med"/>
                    </a:lnR>
                    <a:lnT w="76200" cap="flat" cmpd="sng" algn="ctr">
                      <a:solidFill>
                        <a:srgbClr val="FCECE8"/>
                      </a:solidFill>
                      <a:prstDash val="solid"/>
                      <a:round/>
                      <a:headEnd type="none" w="med" len="med"/>
                      <a:tailEnd type="none" w="med" len="med"/>
                    </a:lnT>
                    <a:lnB w="76200" cap="flat" cmpd="sng" algn="ctr">
                      <a:solidFill>
                        <a:srgbClr val="FCECE8"/>
                      </a:solidFill>
                      <a:prstDash val="solid"/>
                      <a:round/>
                      <a:headEnd type="none" w="med" len="med"/>
                      <a:tailEnd type="none" w="med" len="med"/>
                    </a:lnB>
                  </a:tcPr>
                </a:tc>
              </a:tr>
              <a:tr h="370840">
                <a:tc>
                  <a:txBody>
                    <a:bodyPr/>
                    <a:lstStyle/>
                    <a:p>
                      <a:pPr algn="l"/>
                      <a:r>
                        <a:rPr lang="es-CO" sz="1700" b="1" i="0" kern="1200" dirty="0" smtClean="0">
                          <a:solidFill>
                            <a:schemeClr val="dk1"/>
                          </a:solidFill>
                          <a:effectLst/>
                          <a:latin typeface="Arial" panose="020B0604020202020204" pitchFamily="34" charset="0"/>
                          <a:ea typeface="+mn-ea"/>
                          <a:cs typeface="Arial" panose="020B0604020202020204" pitchFamily="34" charset="0"/>
                        </a:rPr>
                        <a:t>CIRCULAR 11 DE 2006</a:t>
                      </a:r>
                      <a:endParaRPr lang="es-CO" sz="1700" b="1" dirty="0">
                        <a:latin typeface="Arial" panose="020B0604020202020204" pitchFamily="34" charset="0"/>
                        <a:cs typeface="Arial" panose="020B0604020202020204" pitchFamily="34" charset="0"/>
                      </a:endParaRPr>
                    </a:p>
                  </a:txBody>
                  <a:tcPr anchor="ctr">
                    <a:lnL w="76200" cap="flat" cmpd="sng" algn="ctr">
                      <a:solidFill>
                        <a:srgbClr val="FCECE8"/>
                      </a:solidFill>
                      <a:prstDash val="solid"/>
                      <a:round/>
                      <a:headEnd type="none" w="med" len="med"/>
                      <a:tailEnd type="none" w="med" len="med"/>
                    </a:lnL>
                    <a:lnR w="76200" cap="flat" cmpd="sng" algn="ctr">
                      <a:solidFill>
                        <a:srgbClr val="FCECE8"/>
                      </a:solidFill>
                      <a:prstDash val="solid"/>
                      <a:round/>
                      <a:headEnd type="none" w="med" len="med"/>
                      <a:tailEnd type="none" w="med" len="med"/>
                    </a:lnR>
                    <a:lnT w="76200" cap="flat" cmpd="sng" algn="ctr">
                      <a:solidFill>
                        <a:srgbClr val="FCECE8"/>
                      </a:solidFill>
                      <a:prstDash val="solid"/>
                      <a:round/>
                      <a:headEnd type="none" w="med" len="med"/>
                      <a:tailEnd type="none" w="med" len="med"/>
                    </a:lnT>
                    <a:lnB w="76200" cap="flat" cmpd="sng" algn="ctr">
                      <a:solidFill>
                        <a:srgbClr val="FCECE8"/>
                      </a:solidFill>
                      <a:prstDash val="solid"/>
                      <a:round/>
                      <a:headEnd type="none" w="med" len="med"/>
                      <a:tailEnd type="none" w="med" len="med"/>
                    </a:lnB>
                  </a:tcPr>
                </a:tc>
                <a:tc>
                  <a:txBody>
                    <a:bodyPr/>
                    <a:lstStyle/>
                    <a:p>
                      <a:pPr algn="l"/>
                      <a:r>
                        <a:rPr lang="es-CO" sz="1700" b="0" i="0" kern="1200" dirty="0" smtClean="0">
                          <a:solidFill>
                            <a:schemeClr val="dk1"/>
                          </a:solidFill>
                          <a:effectLst/>
                          <a:latin typeface="Arial" panose="020B0604020202020204" pitchFamily="34" charset="0"/>
                          <a:ea typeface="+mn-ea"/>
                          <a:cs typeface="Arial" panose="020B0604020202020204" pitchFamily="34" charset="0"/>
                        </a:rPr>
                        <a:t>Convoca</a:t>
                      </a:r>
                      <a:r>
                        <a:rPr lang="es-CO" sz="1700" b="0" i="0" kern="1200" baseline="0" dirty="0" smtClean="0">
                          <a:solidFill>
                            <a:schemeClr val="dk1"/>
                          </a:solidFill>
                          <a:effectLst/>
                          <a:latin typeface="Arial" panose="020B0604020202020204" pitchFamily="34" charset="0"/>
                          <a:ea typeface="+mn-ea"/>
                          <a:cs typeface="Arial" panose="020B0604020202020204" pitchFamily="34" charset="0"/>
                        </a:rPr>
                        <a:t> a los d</a:t>
                      </a:r>
                      <a:r>
                        <a:rPr lang="es-CO" sz="1700" b="0" i="0" kern="1200" dirty="0" smtClean="0">
                          <a:solidFill>
                            <a:schemeClr val="dk1"/>
                          </a:solidFill>
                          <a:effectLst/>
                          <a:latin typeface="Arial" panose="020B0604020202020204" pitchFamily="34" charset="0"/>
                          <a:ea typeface="+mn-ea"/>
                          <a:cs typeface="Arial" panose="020B0604020202020204" pitchFamily="34" charset="0"/>
                        </a:rPr>
                        <a:t>estinatarios de la ley 951 de 2005, a cumplir integralmente las disposiciones de esta norma, en procura de la transparente y correcta gestión de los recursos públicos</a:t>
                      </a:r>
                      <a:endParaRPr lang="es-CO" sz="1700" b="0" dirty="0">
                        <a:latin typeface="Arial" panose="020B0604020202020204" pitchFamily="34" charset="0"/>
                        <a:cs typeface="Arial" panose="020B0604020202020204" pitchFamily="34" charset="0"/>
                      </a:endParaRPr>
                    </a:p>
                  </a:txBody>
                  <a:tcPr anchor="ctr">
                    <a:lnL w="76200" cap="flat" cmpd="sng" algn="ctr">
                      <a:solidFill>
                        <a:srgbClr val="FCECE8"/>
                      </a:solidFill>
                      <a:prstDash val="solid"/>
                      <a:round/>
                      <a:headEnd type="none" w="med" len="med"/>
                      <a:tailEnd type="none" w="med" len="med"/>
                    </a:lnL>
                    <a:lnR w="76200" cap="flat" cmpd="sng" algn="ctr">
                      <a:solidFill>
                        <a:srgbClr val="FCECE8"/>
                      </a:solidFill>
                      <a:prstDash val="solid"/>
                      <a:round/>
                      <a:headEnd type="none" w="med" len="med"/>
                      <a:tailEnd type="none" w="med" len="med"/>
                    </a:lnR>
                    <a:lnT w="76200" cap="flat" cmpd="sng" algn="ctr">
                      <a:solidFill>
                        <a:srgbClr val="FCECE8"/>
                      </a:solidFill>
                      <a:prstDash val="solid"/>
                      <a:round/>
                      <a:headEnd type="none" w="med" len="med"/>
                      <a:tailEnd type="none" w="med" len="med"/>
                    </a:lnT>
                    <a:lnB w="76200" cap="flat" cmpd="sng" algn="ctr">
                      <a:solidFill>
                        <a:srgbClr val="FCECE8"/>
                      </a:solidFill>
                      <a:prstDash val="solid"/>
                      <a:round/>
                      <a:headEnd type="none" w="med" len="med"/>
                      <a:tailEnd type="none" w="med" len="med"/>
                    </a:lnB>
                  </a:tcPr>
                </a:tc>
              </a:tr>
              <a:tr h="370840">
                <a:tc>
                  <a:txBody>
                    <a:bodyPr/>
                    <a:lstStyle/>
                    <a:p>
                      <a:pPr algn="l"/>
                      <a:r>
                        <a:rPr lang="es-CO" sz="1700" b="1" dirty="0" smtClean="0">
                          <a:latin typeface="Arial" panose="020B0604020202020204" pitchFamily="34" charset="0"/>
                          <a:cs typeface="Arial" panose="020B0604020202020204" pitchFamily="34" charset="0"/>
                        </a:rPr>
                        <a:t>Resolución Orgánica  5674 de 2005</a:t>
                      </a:r>
                      <a:endParaRPr lang="es-CO" sz="1700" b="1" dirty="0">
                        <a:latin typeface="Arial" panose="020B0604020202020204" pitchFamily="34" charset="0"/>
                        <a:cs typeface="Arial" panose="020B0604020202020204" pitchFamily="34" charset="0"/>
                      </a:endParaRPr>
                    </a:p>
                  </a:txBody>
                  <a:tcPr anchor="ctr">
                    <a:lnL w="76200" cap="flat" cmpd="sng" algn="ctr">
                      <a:solidFill>
                        <a:srgbClr val="FCECE8"/>
                      </a:solidFill>
                      <a:prstDash val="solid"/>
                      <a:round/>
                      <a:headEnd type="none" w="med" len="med"/>
                      <a:tailEnd type="none" w="med" len="med"/>
                    </a:lnL>
                    <a:lnR w="76200" cap="flat" cmpd="sng" algn="ctr">
                      <a:solidFill>
                        <a:srgbClr val="FCECE8"/>
                      </a:solidFill>
                      <a:prstDash val="solid"/>
                      <a:round/>
                      <a:headEnd type="none" w="med" len="med"/>
                      <a:tailEnd type="none" w="med" len="med"/>
                    </a:lnR>
                    <a:lnT w="76200" cap="flat" cmpd="sng" algn="ctr">
                      <a:solidFill>
                        <a:srgbClr val="FCECE8"/>
                      </a:solidFill>
                      <a:prstDash val="solid"/>
                      <a:round/>
                      <a:headEnd type="none" w="med" len="med"/>
                      <a:tailEnd type="none" w="med" len="med"/>
                    </a:lnT>
                    <a:lnB w="76200" cap="flat" cmpd="sng" algn="ctr">
                      <a:solidFill>
                        <a:srgbClr val="FCECE8"/>
                      </a:solidFill>
                      <a:prstDash val="solid"/>
                      <a:round/>
                      <a:headEnd type="none" w="med" len="med"/>
                      <a:tailEnd type="none" w="med" len="med"/>
                    </a:lnB>
                  </a:tcPr>
                </a:tc>
                <a:tc>
                  <a:txBody>
                    <a:bodyPr/>
                    <a:lstStyle/>
                    <a:p>
                      <a:pPr algn="l"/>
                      <a:r>
                        <a:rPr lang="es-CO" sz="1700" b="0" dirty="0" smtClean="0">
                          <a:latin typeface="Arial" panose="020B0604020202020204" pitchFamily="34" charset="0"/>
                          <a:cs typeface="Arial" panose="020B0604020202020204" pitchFamily="34" charset="0"/>
                        </a:rPr>
                        <a:t>por la cual se reglamenta la metodología para el Acta de Informes de Gestión y se modifica parcialmente la Resolución Orgánica 5544 de 2003.</a:t>
                      </a:r>
                      <a:endParaRPr lang="es-CO" sz="1700" b="0" dirty="0">
                        <a:latin typeface="Arial" panose="020B0604020202020204" pitchFamily="34" charset="0"/>
                        <a:cs typeface="Arial" panose="020B0604020202020204" pitchFamily="34" charset="0"/>
                      </a:endParaRPr>
                    </a:p>
                  </a:txBody>
                  <a:tcPr anchor="ctr">
                    <a:lnL w="76200" cap="flat" cmpd="sng" algn="ctr">
                      <a:solidFill>
                        <a:srgbClr val="FCECE8"/>
                      </a:solidFill>
                      <a:prstDash val="solid"/>
                      <a:round/>
                      <a:headEnd type="none" w="med" len="med"/>
                      <a:tailEnd type="none" w="med" len="med"/>
                    </a:lnL>
                    <a:lnR w="76200" cap="flat" cmpd="sng" algn="ctr">
                      <a:solidFill>
                        <a:srgbClr val="FCECE8"/>
                      </a:solidFill>
                      <a:prstDash val="solid"/>
                      <a:round/>
                      <a:headEnd type="none" w="med" len="med"/>
                      <a:tailEnd type="none" w="med" len="med"/>
                    </a:lnR>
                    <a:lnT w="76200" cap="flat" cmpd="sng" algn="ctr">
                      <a:solidFill>
                        <a:srgbClr val="FCECE8"/>
                      </a:solidFill>
                      <a:prstDash val="solid"/>
                      <a:round/>
                      <a:headEnd type="none" w="med" len="med"/>
                      <a:tailEnd type="none" w="med" len="med"/>
                    </a:lnT>
                    <a:lnB w="76200" cap="flat" cmpd="sng" algn="ctr">
                      <a:solidFill>
                        <a:srgbClr val="FCECE8"/>
                      </a:solidFill>
                      <a:prstDash val="solid"/>
                      <a:round/>
                      <a:headEnd type="none" w="med" len="med"/>
                      <a:tailEnd type="none" w="med" len="med"/>
                    </a:lnB>
                  </a:tcPr>
                </a:tc>
              </a:tr>
              <a:tr h="370840">
                <a:tc>
                  <a:txBody>
                    <a:bodyPr/>
                    <a:lstStyle/>
                    <a:p>
                      <a:pPr algn="l"/>
                      <a:r>
                        <a:rPr lang="es-CO" sz="1700" b="1" dirty="0" smtClean="0">
                          <a:latin typeface="Arial" panose="020B0604020202020204" pitchFamily="34" charset="0"/>
                          <a:cs typeface="Arial" panose="020B0604020202020204" pitchFamily="34" charset="0"/>
                        </a:rPr>
                        <a:t>Directiva</a:t>
                      </a:r>
                      <a:r>
                        <a:rPr lang="es-CO" sz="1700" b="1" baseline="0" dirty="0" smtClean="0">
                          <a:latin typeface="Arial" panose="020B0604020202020204" pitchFamily="34" charset="0"/>
                          <a:cs typeface="Arial" panose="020B0604020202020204" pitchFamily="34" charset="0"/>
                        </a:rPr>
                        <a:t> 6 de 2007</a:t>
                      </a:r>
                      <a:endParaRPr lang="es-CO" sz="1700" b="1" dirty="0">
                        <a:latin typeface="Arial" panose="020B0604020202020204" pitchFamily="34" charset="0"/>
                        <a:cs typeface="Arial" panose="020B0604020202020204" pitchFamily="34" charset="0"/>
                      </a:endParaRPr>
                    </a:p>
                  </a:txBody>
                  <a:tcPr anchor="ctr">
                    <a:lnL w="76200" cap="flat" cmpd="sng" algn="ctr">
                      <a:solidFill>
                        <a:srgbClr val="FCECE8"/>
                      </a:solidFill>
                      <a:prstDash val="solid"/>
                      <a:round/>
                      <a:headEnd type="none" w="med" len="med"/>
                      <a:tailEnd type="none" w="med" len="med"/>
                    </a:lnL>
                    <a:lnR w="76200" cap="flat" cmpd="sng" algn="ctr">
                      <a:solidFill>
                        <a:srgbClr val="FCECE8"/>
                      </a:solidFill>
                      <a:prstDash val="solid"/>
                      <a:round/>
                      <a:headEnd type="none" w="med" len="med"/>
                      <a:tailEnd type="none" w="med" len="med"/>
                    </a:lnR>
                    <a:lnT w="76200" cap="flat" cmpd="sng" algn="ctr">
                      <a:solidFill>
                        <a:srgbClr val="FCECE8"/>
                      </a:solidFill>
                      <a:prstDash val="solid"/>
                      <a:round/>
                      <a:headEnd type="none" w="med" len="med"/>
                      <a:tailEnd type="none" w="med" len="med"/>
                    </a:lnT>
                    <a:lnB w="76200" cap="flat" cmpd="sng" algn="ctr">
                      <a:solidFill>
                        <a:srgbClr val="FCECE8"/>
                      </a:solidFill>
                      <a:prstDash val="solid"/>
                      <a:round/>
                      <a:headEnd type="none" w="med" len="med"/>
                      <a:tailEnd type="none" w="med" len="med"/>
                    </a:lnB>
                  </a:tcPr>
                </a:tc>
                <a:tc>
                  <a:txBody>
                    <a:bodyPr/>
                    <a:lstStyle/>
                    <a:p>
                      <a:pPr algn="l"/>
                      <a:r>
                        <a:rPr lang="es-CO" sz="1700" b="0" kern="1200" dirty="0" smtClean="0">
                          <a:effectLst/>
                          <a:latin typeface="Arial" panose="020B0604020202020204" pitchFamily="34" charset="0"/>
                          <a:cs typeface="Arial" panose="020B0604020202020204" pitchFamily="34" charset="0"/>
                        </a:rPr>
                        <a:t>Convocatoria a los servidores públicos a cumplir con la entrega de acta, de informe final de gestión y al cumplimiento de lo señalado en la Ley 951 de 2005, así como a la Resolución Orgánica número 5674 de 2005 y Circular número 11 de 2006 de la Contraloría General de la Nación.</a:t>
                      </a:r>
                      <a:endParaRPr lang="es-CO" sz="1700" b="0" dirty="0">
                        <a:latin typeface="Arial" panose="020B0604020202020204" pitchFamily="34" charset="0"/>
                        <a:cs typeface="Arial" panose="020B0604020202020204" pitchFamily="34" charset="0"/>
                      </a:endParaRPr>
                    </a:p>
                  </a:txBody>
                  <a:tcPr anchor="ctr">
                    <a:lnL w="76200" cap="flat" cmpd="sng" algn="ctr">
                      <a:solidFill>
                        <a:srgbClr val="FCECE8"/>
                      </a:solidFill>
                      <a:prstDash val="solid"/>
                      <a:round/>
                      <a:headEnd type="none" w="med" len="med"/>
                      <a:tailEnd type="none" w="med" len="med"/>
                    </a:lnL>
                    <a:lnR w="76200" cap="flat" cmpd="sng" algn="ctr">
                      <a:solidFill>
                        <a:srgbClr val="FCECE8"/>
                      </a:solidFill>
                      <a:prstDash val="solid"/>
                      <a:round/>
                      <a:headEnd type="none" w="med" len="med"/>
                      <a:tailEnd type="none" w="med" len="med"/>
                    </a:lnR>
                    <a:lnT w="76200" cap="flat" cmpd="sng" algn="ctr">
                      <a:solidFill>
                        <a:srgbClr val="FCECE8"/>
                      </a:solidFill>
                      <a:prstDash val="solid"/>
                      <a:round/>
                      <a:headEnd type="none" w="med" len="med"/>
                      <a:tailEnd type="none" w="med" len="med"/>
                    </a:lnT>
                    <a:lnB w="76200" cap="flat" cmpd="sng" algn="ctr">
                      <a:solidFill>
                        <a:srgbClr val="FCECE8"/>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700" b="1" kern="1200" dirty="0" smtClean="0">
                          <a:effectLst/>
                          <a:latin typeface="Arial" panose="020B0604020202020204" pitchFamily="34" charset="0"/>
                          <a:cs typeface="Arial" panose="020B0604020202020204" pitchFamily="34" charset="0"/>
                        </a:rPr>
                        <a:t>Resolución 6289 de 2011 Contraloría General de la República</a:t>
                      </a:r>
                    </a:p>
                    <a:p>
                      <a:pPr algn="l"/>
                      <a:endParaRPr lang="es-CO" sz="1700" b="1" dirty="0">
                        <a:latin typeface="Arial" panose="020B0604020202020204" pitchFamily="34" charset="0"/>
                        <a:cs typeface="Arial" panose="020B0604020202020204" pitchFamily="34" charset="0"/>
                      </a:endParaRPr>
                    </a:p>
                  </a:txBody>
                  <a:tcPr anchor="ctr">
                    <a:lnL w="76200" cap="flat" cmpd="sng" algn="ctr">
                      <a:solidFill>
                        <a:srgbClr val="FCECE8"/>
                      </a:solidFill>
                      <a:prstDash val="solid"/>
                      <a:round/>
                      <a:headEnd type="none" w="med" len="med"/>
                      <a:tailEnd type="none" w="med" len="med"/>
                    </a:lnL>
                    <a:lnR w="76200" cap="flat" cmpd="sng" algn="ctr">
                      <a:solidFill>
                        <a:srgbClr val="FCECE8"/>
                      </a:solidFill>
                      <a:prstDash val="solid"/>
                      <a:round/>
                      <a:headEnd type="none" w="med" len="med"/>
                      <a:tailEnd type="none" w="med" len="med"/>
                    </a:lnR>
                    <a:lnT w="76200" cap="flat" cmpd="sng" algn="ctr">
                      <a:solidFill>
                        <a:srgbClr val="FCECE8"/>
                      </a:solidFill>
                      <a:prstDash val="solid"/>
                      <a:round/>
                      <a:headEnd type="none" w="med" len="med"/>
                      <a:tailEnd type="none" w="med" len="med"/>
                    </a:lnT>
                    <a:lnB w="76200" cap="flat" cmpd="sng" algn="ctr">
                      <a:solidFill>
                        <a:srgbClr val="FCECE8"/>
                      </a:solidFill>
                      <a:prstDash val="solid"/>
                      <a:round/>
                      <a:headEnd type="none" w="med" len="med"/>
                      <a:tailEnd type="none" w="med" len="med"/>
                    </a:lnB>
                  </a:tcPr>
                </a:tc>
                <a:tc>
                  <a:txBody>
                    <a:bodyPr/>
                    <a:lstStyle/>
                    <a:p>
                      <a:pPr algn="l"/>
                      <a:r>
                        <a:rPr lang="es-CO" sz="1700" b="0" kern="1200" dirty="0" smtClean="0">
                          <a:effectLst/>
                          <a:latin typeface="Arial" panose="020B0604020202020204" pitchFamily="34" charset="0"/>
                          <a:cs typeface="Arial" panose="020B0604020202020204" pitchFamily="34" charset="0"/>
                        </a:rPr>
                        <a:t>"Por la cual se establece el Sistema de Rendición Electrónica de la Cuenta e Informes – "SIRECI", que deben utilizar los sujetos de control fiscal para la presentación de la Rendición de Cuenta e Informes a la Contraloría General de la República."</a:t>
                      </a:r>
                      <a:endParaRPr lang="es-CO" sz="1700" b="0" dirty="0">
                        <a:latin typeface="Arial" panose="020B0604020202020204" pitchFamily="34" charset="0"/>
                        <a:cs typeface="Arial" panose="020B0604020202020204" pitchFamily="34" charset="0"/>
                      </a:endParaRPr>
                    </a:p>
                  </a:txBody>
                  <a:tcPr anchor="ctr">
                    <a:lnL w="76200" cap="flat" cmpd="sng" algn="ctr">
                      <a:solidFill>
                        <a:srgbClr val="FCECE8"/>
                      </a:solidFill>
                      <a:prstDash val="solid"/>
                      <a:round/>
                      <a:headEnd type="none" w="med" len="med"/>
                      <a:tailEnd type="none" w="med" len="med"/>
                    </a:lnL>
                    <a:lnR w="76200" cap="flat" cmpd="sng" algn="ctr">
                      <a:solidFill>
                        <a:srgbClr val="FCECE8"/>
                      </a:solidFill>
                      <a:prstDash val="solid"/>
                      <a:round/>
                      <a:headEnd type="none" w="med" len="med"/>
                      <a:tailEnd type="none" w="med" len="med"/>
                    </a:lnR>
                    <a:lnT w="76200" cap="flat" cmpd="sng" algn="ctr">
                      <a:solidFill>
                        <a:srgbClr val="FCECE8"/>
                      </a:solidFill>
                      <a:prstDash val="solid"/>
                      <a:round/>
                      <a:headEnd type="none" w="med" len="med"/>
                      <a:tailEnd type="none" w="med" len="med"/>
                    </a:lnT>
                    <a:lnB w="76200" cap="flat" cmpd="sng" algn="ctr">
                      <a:solidFill>
                        <a:srgbClr val="FCECE8"/>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85699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0" y="0"/>
            <a:ext cx="12191999" cy="1134524"/>
          </a:xfrm>
          <a:prstGeom prst="rect">
            <a:avLst/>
          </a:prstGeom>
          <a:solidFill>
            <a:srgbClr val="EA7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33555"/>
            <a:ext cx="612396" cy="1033418"/>
          </a:xfrm>
          <a:prstGeom prst="rect">
            <a:avLst/>
          </a:prstGeom>
        </p:spPr>
      </p:pic>
      <p:cxnSp>
        <p:nvCxnSpPr>
          <p:cNvPr id="8" name="Conector recto 7"/>
          <p:cNvCxnSpPr/>
          <p:nvPr/>
        </p:nvCxnSpPr>
        <p:spPr>
          <a:xfrm>
            <a:off x="1012159" y="166947"/>
            <a:ext cx="0" cy="75301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43180"/>
            <a:ext cx="612396" cy="1033418"/>
          </a:xfrm>
          <a:prstGeom prst="rect">
            <a:avLst/>
          </a:prstGeom>
        </p:spPr>
      </p:pic>
      <p:sp>
        <p:nvSpPr>
          <p:cNvPr id="11" name="CuadroTexto 10"/>
          <p:cNvSpPr txBox="1"/>
          <p:nvPr/>
        </p:nvSpPr>
        <p:spPr>
          <a:xfrm>
            <a:off x="1190084" y="353988"/>
            <a:ext cx="6100411" cy="477054"/>
          </a:xfrm>
          <a:prstGeom prst="rect">
            <a:avLst/>
          </a:prstGeom>
          <a:noFill/>
        </p:spPr>
        <p:txBody>
          <a:bodyPr wrap="square" rtlCol="0">
            <a:spAutoFit/>
          </a:bodyPr>
          <a:lstStyle/>
          <a:p>
            <a:pPr lvl="0">
              <a:lnSpc>
                <a:spcPts val="3000"/>
              </a:lnSpc>
            </a:pPr>
            <a:r>
              <a:rPr lang="es-ES_tradnl" sz="3200" b="1" spc="-40" dirty="0" smtClean="0">
                <a:solidFill>
                  <a:schemeClr val="bg1"/>
                </a:solidFill>
                <a:latin typeface="Arial" charset="0"/>
                <a:ea typeface="Arial" charset="0"/>
                <a:cs typeface="Arial" charset="0"/>
              </a:rPr>
              <a:t>ETAPAS DEL PROCESO</a:t>
            </a:r>
            <a:endParaRPr lang="es-ES" sz="3200" b="1" spc="-40" dirty="0">
              <a:solidFill>
                <a:schemeClr val="bg1"/>
              </a:solidFill>
              <a:latin typeface="Arial" charset="0"/>
              <a:ea typeface="Arial" charset="0"/>
              <a:cs typeface="Arial" charset="0"/>
            </a:endParaRP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1131"/>
          <a:stretch/>
        </p:blipFill>
        <p:spPr>
          <a:xfrm>
            <a:off x="276941" y="239695"/>
            <a:ext cx="567610" cy="635341"/>
          </a:xfrm>
          <a:prstGeom prst="rect">
            <a:avLst/>
          </a:prstGeom>
        </p:spPr>
      </p:pic>
      <p:pic>
        <p:nvPicPr>
          <p:cNvPr id="9" name="Imagen 8"/>
          <p:cNvPicPr>
            <a:picLocks noChangeAspect="1"/>
          </p:cNvPicPr>
          <p:nvPr/>
        </p:nvPicPr>
        <p:blipFill>
          <a:blip r:embed="rId4"/>
          <a:stretch>
            <a:fillRect/>
          </a:stretch>
        </p:blipFill>
        <p:spPr>
          <a:xfrm>
            <a:off x="382189" y="2066984"/>
            <a:ext cx="11333836" cy="3798133"/>
          </a:xfrm>
          <a:prstGeom prst="rect">
            <a:avLst/>
          </a:prstGeom>
        </p:spPr>
      </p:pic>
      <p:sp>
        <p:nvSpPr>
          <p:cNvPr id="15" name="Rectángulo 14"/>
          <p:cNvSpPr/>
          <p:nvPr/>
        </p:nvSpPr>
        <p:spPr>
          <a:xfrm>
            <a:off x="382189" y="1781908"/>
            <a:ext cx="4189811" cy="45251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168271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0" y="0"/>
            <a:ext cx="12191999" cy="1134524"/>
          </a:xfrm>
          <a:prstGeom prst="rect">
            <a:avLst/>
          </a:prstGeom>
          <a:solidFill>
            <a:srgbClr val="EA7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33555"/>
            <a:ext cx="612396" cy="1033418"/>
          </a:xfrm>
          <a:prstGeom prst="rect">
            <a:avLst/>
          </a:prstGeom>
        </p:spPr>
      </p:pic>
      <p:cxnSp>
        <p:nvCxnSpPr>
          <p:cNvPr id="8" name="Conector recto 7"/>
          <p:cNvCxnSpPr/>
          <p:nvPr/>
        </p:nvCxnSpPr>
        <p:spPr>
          <a:xfrm>
            <a:off x="1012159" y="166947"/>
            <a:ext cx="0" cy="75301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43180"/>
            <a:ext cx="612396" cy="1033418"/>
          </a:xfrm>
          <a:prstGeom prst="rect">
            <a:avLst/>
          </a:prstGeom>
        </p:spPr>
      </p:pic>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1131"/>
          <a:stretch/>
        </p:blipFill>
        <p:spPr>
          <a:xfrm>
            <a:off x="276941" y="239695"/>
            <a:ext cx="567610" cy="635341"/>
          </a:xfrm>
          <a:prstGeom prst="rect">
            <a:avLst/>
          </a:prstGeom>
        </p:spPr>
      </p:pic>
      <p:graphicFrame>
        <p:nvGraphicFramePr>
          <p:cNvPr id="6" name="Diagrama 5"/>
          <p:cNvGraphicFramePr/>
          <p:nvPr>
            <p:extLst>
              <p:ext uri="{D42A27DB-BD31-4B8C-83A1-F6EECF244321}">
                <p14:modId xmlns:p14="http://schemas.microsoft.com/office/powerpoint/2010/main" val="3805430451"/>
              </p:ext>
            </p:extLst>
          </p:nvPr>
        </p:nvGraphicFramePr>
        <p:xfrm>
          <a:off x="276941" y="1185030"/>
          <a:ext cx="11652204"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 name="Imagen 18"/>
          <p:cNvPicPr>
            <a:picLocks noChangeAspect="1"/>
          </p:cNvPicPr>
          <p:nvPr/>
        </p:nvPicPr>
        <p:blipFill>
          <a:blip r:embed="rId9"/>
          <a:stretch>
            <a:fillRect/>
          </a:stretch>
        </p:blipFill>
        <p:spPr>
          <a:xfrm>
            <a:off x="601980" y="1456343"/>
            <a:ext cx="2026920" cy="1888837"/>
          </a:xfrm>
          <a:prstGeom prst="rect">
            <a:avLst/>
          </a:prstGeom>
        </p:spPr>
      </p:pic>
      <p:sp>
        <p:nvSpPr>
          <p:cNvPr id="15" name="Marcador de contenido 2"/>
          <p:cNvSpPr>
            <a:spLocks noGrp="1"/>
          </p:cNvSpPr>
          <p:nvPr>
            <p:ph idx="1"/>
          </p:nvPr>
        </p:nvSpPr>
        <p:spPr>
          <a:xfrm>
            <a:off x="1006813" y="1456343"/>
            <a:ext cx="1150961" cy="1986521"/>
          </a:xfrm>
          <a:noFill/>
        </p:spPr>
        <p:txBody>
          <a:bodyPr>
            <a:noAutofit/>
          </a:bodyPr>
          <a:lstStyle/>
          <a:p>
            <a:pPr marL="0" indent="0" algn="just">
              <a:lnSpc>
                <a:spcPts val="2400"/>
              </a:lnSpc>
              <a:buNone/>
            </a:pPr>
            <a:endParaRPr lang="es-CO" sz="13800" b="1" dirty="0">
              <a:solidFill>
                <a:srgbClr val="ED7D31"/>
              </a:solidFill>
              <a:latin typeface="Arial" charset="0"/>
              <a:ea typeface="Arial" charset="0"/>
              <a:cs typeface="Arial" charset="0"/>
            </a:endParaRPr>
          </a:p>
          <a:p>
            <a:pPr marL="0" indent="0" algn="just">
              <a:lnSpc>
                <a:spcPts val="2400"/>
              </a:lnSpc>
              <a:buNone/>
            </a:pPr>
            <a:endParaRPr lang="es-CO" sz="13800" b="1" dirty="0">
              <a:solidFill>
                <a:srgbClr val="ED7D31"/>
              </a:solidFill>
              <a:latin typeface="Arial" charset="0"/>
              <a:ea typeface="Arial" charset="0"/>
              <a:cs typeface="Arial" charset="0"/>
            </a:endParaRPr>
          </a:p>
          <a:p>
            <a:pPr marL="0" indent="0" algn="just">
              <a:lnSpc>
                <a:spcPts val="2400"/>
              </a:lnSpc>
              <a:buNone/>
            </a:pPr>
            <a:endParaRPr lang="es-CO" sz="13800" b="1" dirty="0">
              <a:solidFill>
                <a:srgbClr val="ED7D31"/>
              </a:solidFill>
              <a:latin typeface="Arial" charset="0"/>
              <a:ea typeface="Arial" charset="0"/>
              <a:cs typeface="Arial" charset="0"/>
            </a:endParaRPr>
          </a:p>
          <a:p>
            <a:pPr marL="0" indent="0" algn="just">
              <a:lnSpc>
                <a:spcPts val="2400"/>
              </a:lnSpc>
              <a:buNone/>
            </a:pPr>
            <a:r>
              <a:rPr lang="es-CO" sz="13800" b="1" dirty="0">
                <a:solidFill>
                  <a:srgbClr val="ED7D31"/>
                </a:solidFill>
                <a:latin typeface="Arial" charset="0"/>
                <a:ea typeface="Arial" charset="0"/>
                <a:cs typeface="Arial" charset="0"/>
              </a:rPr>
              <a:t>1</a:t>
            </a:r>
          </a:p>
        </p:txBody>
      </p:sp>
      <p:pic>
        <p:nvPicPr>
          <p:cNvPr id="20" name="Imagen 19"/>
          <p:cNvPicPr>
            <a:picLocks noChangeAspect="1"/>
          </p:cNvPicPr>
          <p:nvPr/>
        </p:nvPicPr>
        <p:blipFill>
          <a:blip r:embed="rId10"/>
          <a:stretch>
            <a:fillRect/>
          </a:stretch>
        </p:blipFill>
        <p:spPr>
          <a:xfrm>
            <a:off x="2865610" y="1459300"/>
            <a:ext cx="2041670" cy="1885880"/>
          </a:xfrm>
          <a:prstGeom prst="rect">
            <a:avLst/>
          </a:prstGeom>
        </p:spPr>
      </p:pic>
      <p:sp>
        <p:nvSpPr>
          <p:cNvPr id="17" name="Marcador de contenido 2"/>
          <p:cNvSpPr txBox="1">
            <a:spLocks/>
          </p:cNvSpPr>
          <p:nvPr/>
        </p:nvSpPr>
        <p:spPr>
          <a:xfrm>
            <a:off x="3336736" y="1407500"/>
            <a:ext cx="1150961" cy="1986521"/>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ts val="2400"/>
              </a:lnSpc>
              <a:buFont typeface="Arial"/>
              <a:buNone/>
            </a:pPr>
            <a:endParaRPr lang="es-CO" sz="13800" b="1" dirty="0">
              <a:solidFill>
                <a:srgbClr val="D87A51"/>
              </a:solidFill>
              <a:latin typeface="Arial" charset="0"/>
              <a:ea typeface="Arial" charset="0"/>
              <a:cs typeface="Arial" charset="0"/>
            </a:endParaRPr>
          </a:p>
          <a:p>
            <a:pPr marL="0" indent="0" algn="just">
              <a:lnSpc>
                <a:spcPts val="2400"/>
              </a:lnSpc>
              <a:buFont typeface="Arial"/>
              <a:buNone/>
            </a:pPr>
            <a:endParaRPr lang="es-CO" sz="13800" b="1" dirty="0">
              <a:solidFill>
                <a:srgbClr val="D87A51"/>
              </a:solidFill>
              <a:latin typeface="Arial" charset="0"/>
              <a:ea typeface="Arial" charset="0"/>
              <a:cs typeface="Arial" charset="0"/>
            </a:endParaRPr>
          </a:p>
          <a:p>
            <a:pPr marL="0" indent="0" algn="just">
              <a:lnSpc>
                <a:spcPts val="2400"/>
              </a:lnSpc>
              <a:buFont typeface="Arial"/>
              <a:buNone/>
            </a:pPr>
            <a:endParaRPr lang="es-CO" sz="13800" b="1" dirty="0">
              <a:solidFill>
                <a:srgbClr val="D87A51"/>
              </a:solidFill>
              <a:latin typeface="Arial" charset="0"/>
              <a:ea typeface="Arial" charset="0"/>
              <a:cs typeface="Arial" charset="0"/>
            </a:endParaRPr>
          </a:p>
          <a:p>
            <a:pPr marL="0" indent="0" algn="just">
              <a:lnSpc>
                <a:spcPts val="2400"/>
              </a:lnSpc>
              <a:buFont typeface="Arial"/>
              <a:buNone/>
            </a:pPr>
            <a:r>
              <a:rPr lang="es-CO" sz="13800" b="1" dirty="0">
                <a:solidFill>
                  <a:srgbClr val="D87A51"/>
                </a:solidFill>
                <a:latin typeface="Arial" charset="0"/>
                <a:ea typeface="Arial" charset="0"/>
                <a:cs typeface="Arial" charset="0"/>
              </a:rPr>
              <a:t>2</a:t>
            </a:r>
          </a:p>
        </p:txBody>
      </p:sp>
      <p:pic>
        <p:nvPicPr>
          <p:cNvPr id="21" name="Imagen 20"/>
          <p:cNvPicPr>
            <a:picLocks noChangeAspect="1"/>
          </p:cNvPicPr>
          <p:nvPr/>
        </p:nvPicPr>
        <p:blipFill>
          <a:blip r:embed="rId11"/>
          <a:stretch>
            <a:fillRect/>
          </a:stretch>
        </p:blipFill>
        <p:spPr>
          <a:xfrm>
            <a:off x="5124038" y="1478931"/>
            <a:ext cx="1952583" cy="1866249"/>
          </a:xfrm>
          <a:prstGeom prst="rect">
            <a:avLst/>
          </a:prstGeom>
        </p:spPr>
      </p:pic>
      <p:sp>
        <p:nvSpPr>
          <p:cNvPr id="18" name="Marcador de contenido 2"/>
          <p:cNvSpPr txBox="1">
            <a:spLocks/>
          </p:cNvSpPr>
          <p:nvPr/>
        </p:nvSpPr>
        <p:spPr>
          <a:xfrm>
            <a:off x="5520518" y="1444711"/>
            <a:ext cx="1150961" cy="1986521"/>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ts val="2400"/>
              </a:lnSpc>
              <a:buFont typeface="Arial"/>
              <a:buNone/>
            </a:pPr>
            <a:endParaRPr lang="es-CO" sz="13800" b="1" dirty="0">
              <a:solidFill>
                <a:srgbClr val="C48170"/>
              </a:solidFill>
              <a:latin typeface="Arial" charset="0"/>
              <a:ea typeface="Arial" charset="0"/>
              <a:cs typeface="Arial" charset="0"/>
            </a:endParaRPr>
          </a:p>
          <a:p>
            <a:pPr marL="0" indent="0" algn="just">
              <a:lnSpc>
                <a:spcPts val="2400"/>
              </a:lnSpc>
              <a:buFont typeface="Arial"/>
              <a:buNone/>
            </a:pPr>
            <a:endParaRPr lang="es-CO" sz="13800" b="1" dirty="0">
              <a:solidFill>
                <a:srgbClr val="C48170"/>
              </a:solidFill>
              <a:latin typeface="Arial" charset="0"/>
              <a:ea typeface="Arial" charset="0"/>
              <a:cs typeface="Arial" charset="0"/>
            </a:endParaRPr>
          </a:p>
          <a:p>
            <a:pPr marL="0" indent="0" algn="just">
              <a:lnSpc>
                <a:spcPts val="2400"/>
              </a:lnSpc>
              <a:buFont typeface="Arial"/>
              <a:buNone/>
            </a:pPr>
            <a:endParaRPr lang="es-CO" sz="13800" b="1" dirty="0">
              <a:solidFill>
                <a:srgbClr val="C48170"/>
              </a:solidFill>
              <a:latin typeface="Arial" charset="0"/>
              <a:ea typeface="Arial" charset="0"/>
              <a:cs typeface="Arial" charset="0"/>
            </a:endParaRPr>
          </a:p>
          <a:p>
            <a:pPr marL="0" indent="0" algn="just">
              <a:lnSpc>
                <a:spcPts val="2400"/>
              </a:lnSpc>
              <a:buFont typeface="Arial"/>
              <a:buNone/>
            </a:pPr>
            <a:r>
              <a:rPr lang="es-CO" sz="13800" b="1" dirty="0">
                <a:solidFill>
                  <a:srgbClr val="C48170"/>
                </a:solidFill>
                <a:latin typeface="Arial" charset="0"/>
                <a:ea typeface="Arial" charset="0"/>
                <a:cs typeface="Arial" charset="0"/>
              </a:rPr>
              <a:t>3</a:t>
            </a:r>
          </a:p>
        </p:txBody>
      </p:sp>
      <p:pic>
        <p:nvPicPr>
          <p:cNvPr id="23" name="Imagen 22"/>
          <p:cNvPicPr>
            <a:picLocks noChangeAspect="1"/>
          </p:cNvPicPr>
          <p:nvPr/>
        </p:nvPicPr>
        <p:blipFill>
          <a:blip r:embed="rId12"/>
          <a:stretch>
            <a:fillRect/>
          </a:stretch>
        </p:blipFill>
        <p:spPr>
          <a:xfrm>
            <a:off x="7293379" y="1488512"/>
            <a:ext cx="2030144" cy="1856668"/>
          </a:xfrm>
          <a:prstGeom prst="rect">
            <a:avLst/>
          </a:prstGeom>
        </p:spPr>
      </p:pic>
      <p:pic>
        <p:nvPicPr>
          <p:cNvPr id="24" name="Imagen 23"/>
          <p:cNvPicPr>
            <a:picLocks noChangeAspect="1"/>
          </p:cNvPicPr>
          <p:nvPr/>
        </p:nvPicPr>
        <p:blipFill>
          <a:blip r:embed="rId13"/>
          <a:stretch>
            <a:fillRect/>
          </a:stretch>
        </p:blipFill>
        <p:spPr>
          <a:xfrm>
            <a:off x="9558682" y="1488512"/>
            <a:ext cx="2030144" cy="1792379"/>
          </a:xfrm>
          <a:prstGeom prst="rect">
            <a:avLst/>
          </a:prstGeom>
        </p:spPr>
      </p:pic>
      <p:sp>
        <p:nvSpPr>
          <p:cNvPr id="25" name="Marcador de contenido 2"/>
          <p:cNvSpPr txBox="1">
            <a:spLocks/>
          </p:cNvSpPr>
          <p:nvPr/>
        </p:nvSpPr>
        <p:spPr>
          <a:xfrm>
            <a:off x="7732970" y="1444711"/>
            <a:ext cx="1150961" cy="1986521"/>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ts val="2400"/>
              </a:lnSpc>
              <a:buFont typeface="Arial"/>
              <a:buNone/>
            </a:pPr>
            <a:endParaRPr lang="es-CO" sz="13800" b="1" dirty="0">
              <a:solidFill>
                <a:srgbClr val="B4908B"/>
              </a:solidFill>
              <a:latin typeface="Arial" charset="0"/>
              <a:ea typeface="Arial" charset="0"/>
              <a:cs typeface="Arial" charset="0"/>
            </a:endParaRPr>
          </a:p>
          <a:p>
            <a:pPr marL="0" indent="0" algn="just">
              <a:lnSpc>
                <a:spcPts val="2400"/>
              </a:lnSpc>
              <a:buFont typeface="Arial"/>
              <a:buNone/>
            </a:pPr>
            <a:endParaRPr lang="es-CO" sz="13800" b="1" dirty="0">
              <a:solidFill>
                <a:srgbClr val="B4908B"/>
              </a:solidFill>
              <a:latin typeface="Arial" charset="0"/>
              <a:ea typeface="Arial" charset="0"/>
              <a:cs typeface="Arial" charset="0"/>
            </a:endParaRPr>
          </a:p>
          <a:p>
            <a:pPr marL="0" indent="0" algn="just">
              <a:lnSpc>
                <a:spcPts val="2400"/>
              </a:lnSpc>
              <a:buFont typeface="Arial"/>
              <a:buNone/>
            </a:pPr>
            <a:endParaRPr lang="es-CO" sz="13800" b="1" dirty="0">
              <a:solidFill>
                <a:srgbClr val="B4908B"/>
              </a:solidFill>
              <a:latin typeface="Arial" charset="0"/>
              <a:ea typeface="Arial" charset="0"/>
              <a:cs typeface="Arial" charset="0"/>
            </a:endParaRPr>
          </a:p>
          <a:p>
            <a:pPr marL="0" indent="0" algn="just">
              <a:lnSpc>
                <a:spcPts val="2400"/>
              </a:lnSpc>
              <a:buFont typeface="Arial"/>
              <a:buNone/>
            </a:pPr>
            <a:r>
              <a:rPr lang="es-CO" sz="13800" b="1" dirty="0">
                <a:solidFill>
                  <a:srgbClr val="B4908B"/>
                </a:solidFill>
                <a:latin typeface="Arial" charset="0"/>
                <a:ea typeface="Arial" charset="0"/>
                <a:cs typeface="Arial" charset="0"/>
              </a:rPr>
              <a:t>4</a:t>
            </a:r>
          </a:p>
        </p:txBody>
      </p:sp>
      <p:sp>
        <p:nvSpPr>
          <p:cNvPr id="26" name="Marcador de contenido 2"/>
          <p:cNvSpPr txBox="1">
            <a:spLocks/>
          </p:cNvSpPr>
          <p:nvPr/>
        </p:nvSpPr>
        <p:spPr>
          <a:xfrm>
            <a:off x="10034223" y="1418794"/>
            <a:ext cx="1150961" cy="1986521"/>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ts val="2400"/>
              </a:lnSpc>
              <a:buFont typeface="Arial"/>
              <a:buNone/>
            </a:pPr>
            <a:endParaRPr lang="es-CO" sz="13800" b="1" dirty="0">
              <a:solidFill>
                <a:srgbClr val="A5A5A5"/>
              </a:solidFill>
              <a:latin typeface="Arial" charset="0"/>
              <a:ea typeface="Arial" charset="0"/>
              <a:cs typeface="Arial" charset="0"/>
            </a:endParaRPr>
          </a:p>
          <a:p>
            <a:pPr marL="0" indent="0" algn="just">
              <a:lnSpc>
                <a:spcPts val="2400"/>
              </a:lnSpc>
              <a:buFont typeface="Arial"/>
              <a:buNone/>
            </a:pPr>
            <a:endParaRPr lang="es-CO" sz="13800" b="1" dirty="0">
              <a:solidFill>
                <a:srgbClr val="A5A5A5"/>
              </a:solidFill>
              <a:latin typeface="Arial" charset="0"/>
              <a:ea typeface="Arial" charset="0"/>
              <a:cs typeface="Arial" charset="0"/>
            </a:endParaRPr>
          </a:p>
          <a:p>
            <a:pPr marL="0" indent="0" algn="just">
              <a:lnSpc>
                <a:spcPts val="2400"/>
              </a:lnSpc>
              <a:buFont typeface="Arial"/>
              <a:buNone/>
            </a:pPr>
            <a:endParaRPr lang="es-CO" sz="13800" b="1" dirty="0">
              <a:solidFill>
                <a:srgbClr val="A5A5A5"/>
              </a:solidFill>
              <a:latin typeface="Arial" charset="0"/>
              <a:ea typeface="Arial" charset="0"/>
              <a:cs typeface="Arial" charset="0"/>
            </a:endParaRPr>
          </a:p>
          <a:p>
            <a:pPr marL="0" indent="0" algn="just">
              <a:lnSpc>
                <a:spcPts val="2400"/>
              </a:lnSpc>
              <a:buFont typeface="Arial"/>
              <a:buNone/>
            </a:pPr>
            <a:r>
              <a:rPr lang="es-CO" sz="13800" b="1" dirty="0">
                <a:solidFill>
                  <a:srgbClr val="A5A5A5"/>
                </a:solidFill>
                <a:latin typeface="Arial" charset="0"/>
                <a:ea typeface="Arial" charset="0"/>
                <a:cs typeface="Arial" charset="0"/>
              </a:rPr>
              <a:t>5</a:t>
            </a:r>
          </a:p>
        </p:txBody>
      </p:sp>
      <p:sp>
        <p:nvSpPr>
          <p:cNvPr id="22" name="CuadroTexto 21"/>
          <p:cNvSpPr txBox="1"/>
          <p:nvPr/>
        </p:nvSpPr>
        <p:spPr>
          <a:xfrm>
            <a:off x="1190084" y="353988"/>
            <a:ext cx="6100411" cy="477054"/>
          </a:xfrm>
          <a:prstGeom prst="rect">
            <a:avLst/>
          </a:prstGeom>
          <a:noFill/>
        </p:spPr>
        <p:txBody>
          <a:bodyPr wrap="square" rtlCol="0">
            <a:spAutoFit/>
          </a:bodyPr>
          <a:lstStyle/>
          <a:p>
            <a:pPr lvl="0">
              <a:lnSpc>
                <a:spcPts val="3000"/>
              </a:lnSpc>
            </a:pPr>
            <a:r>
              <a:rPr lang="es-ES_tradnl" sz="3200" b="1" spc="-40" dirty="0">
                <a:solidFill>
                  <a:schemeClr val="bg1"/>
                </a:solidFill>
                <a:latin typeface="Arial" charset="0"/>
                <a:ea typeface="Arial" charset="0"/>
                <a:cs typeface="Arial" charset="0"/>
              </a:rPr>
              <a:t>PASOS A SEGUIR </a:t>
            </a:r>
            <a:endParaRPr lang="es-ES" sz="3200" b="1" spc="-4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938978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0" y="0"/>
            <a:ext cx="12191999" cy="1134524"/>
          </a:xfrm>
          <a:prstGeom prst="rect">
            <a:avLst/>
          </a:prstGeom>
          <a:solidFill>
            <a:srgbClr val="EA7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33555"/>
            <a:ext cx="612396" cy="1033418"/>
          </a:xfrm>
          <a:prstGeom prst="rect">
            <a:avLst/>
          </a:prstGeom>
        </p:spPr>
      </p:pic>
      <p:cxnSp>
        <p:nvCxnSpPr>
          <p:cNvPr id="8" name="Conector recto 7"/>
          <p:cNvCxnSpPr/>
          <p:nvPr/>
        </p:nvCxnSpPr>
        <p:spPr>
          <a:xfrm>
            <a:off x="1012159" y="166947"/>
            <a:ext cx="0" cy="75301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43180"/>
            <a:ext cx="612396" cy="1033418"/>
          </a:xfrm>
          <a:prstGeom prst="rect">
            <a:avLst/>
          </a:prstGeom>
        </p:spPr>
      </p:pic>
      <p:sp>
        <p:nvSpPr>
          <p:cNvPr id="11" name="CuadroTexto 10"/>
          <p:cNvSpPr txBox="1"/>
          <p:nvPr/>
        </p:nvSpPr>
        <p:spPr>
          <a:xfrm>
            <a:off x="1312914" y="380515"/>
            <a:ext cx="7994859" cy="477054"/>
          </a:xfrm>
          <a:prstGeom prst="rect">
            <a:avLst/>
          </a:prstGeom>
          <a:noFill/>
        </p:spPr>
        <p:txBody>
          <a:bodyPr wrap="square" rtlCol="0">
            <a:spAutoFit/>
          </a:bodyPr>
          <a:lstStyle/>
          <a:p>
            <a:pPr lvl="0">
              <a:lnSpc>
                <a:spcPts val="3000"/>
              </a:lnSpc>
            </a:pPr>
            <a:r>
              <a:rPr lang="es-ES_tradnl" sz="3200" b="1" spc="-40" dirty="0">
                <a:solidFill>
                  <a:schemeClr val="bg1"/>
                </a:solidFill>
                <a:latin typeface="Arial" charset="0"/>
                <a:ea typeface="Arial" charset="0"/>
                <a:cs typeface="Arial" charset="0"/>
              </a:rPr>
              <a:t>ACTA INFORME DE GESTION 2016-2019</a:t>
            </a:r>
            <a:endParaRPr lang="es-ES" sz="3200" b="1" spc="-40" dirty="0">
              <a:solidFill>
                <a:schemeClr val="bg1"/>
              </a:solidFill>
              <a:latin typeface="Arial" charset="0"/>
              <a:ea typeface="Arial" charset="0"/>
              <a:cs typeface="Arial" charset="0"/>
            </a:endParaRP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1131"/>
          <a:stretch/>
        </p:blipFill>
        <p:spPr>
          <a:xfrm>
            <a:off x="276941" y="239695"/>
            <a:ext cx="567610" cy="635341"/>
          </a:xfrm>
          <a:prstGeom prst="rect">
            <a:avLst/>
          </a:prstGeom>
        </p:spPr>
      </p:pic>
      <p:grpSp>
        <p:nvGrpSpPr>
          <p:cNvPr id="13" name="Grupo 12"/>
          <p:cNvGrpSpPr/>
          <p:nvPr/>
        </p:nvGrpSpPr>
        <p:grpSpPr>
          <a:xfrm>
            <a:off x="1540376" y="1329638"/>
            <a:ext cx="9111246" cy="5298330"/>
            <a:chOff x="1540376" y="1329638"/>
            <a:chExt cx="9111246" cy="5298330"/>
          </a:xfrm>
          <a:effectLst>
            <a:outerShdw blurRad="63500" sx="102000" sy="102000" algn="ctr" rotWithShape="0">
              <a:prstClr val="black">
                <a:alpha val="17000"/>
              </a:prstClr>
            </a:outerShdw>
          </a:effectLst>
        </p:grpSpPr>
        <p:sp>
          <p:nvSpPr>
            <p:cNvPr id="17" name="Rectángulo 16"/>
            <p:cNvSpPr/>
            <p:nvPr/>
          </p:nvSpPr>
          <p:spPr>
            <a:xfrm>
              <a:off x="1540376" y="2516088"/>
              <a:ext cx="9111245" cy="4111880"/>
            </a:xfrm>
            <a:prstGeom prst="rect">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3" name="Grupo 2"/>
            <p:cNvGrpSpPr/>
            <p:nvPr/>
          </p:nvGrpSpPr>
          <p:grpSpPr>
            <a:xfrm>
              <a:off x="1540379" y="1329638"/>
              <a:ext cx="9111243" cy="4939008"/>
              <a:chOff x="1540379" y="1329638"/>
              <a:chExt cx="9111243" cy="4939008"/>
            </a:xfrm>
          </p:grpSpPr>
          <p:grpSp>
            <p:nvGrpSpPr>
              <p:cNvPr id="10" name="Grupo 9"/>
              <p:cNvGrpSpPr/>
              <p:nvPr/>
            </p:nvGrpSpPr>
            <p:grpSpPr>
              <a:xfrm>
                <a:off x="1540379" y="1329638"/>
                <a:ext cx="9111243" cy="1186450"/>
                <a:chOff x="1216120" y="1746913"/>
                <a:chExt cx="6610392" cy="1186450"/>
              </a:xfrm>
              <a:effectLst/>
            </p:grpSpPr>
            <p:sp>
              <p:nvSpPr>
                <p:cNvPr id="6" name="Rectángulo 5"/>
                <p:cNvSpPr/>
                <p:nvPr/>
              </p:nvSpPr>
              <p:spPr>
                <a:xfrm>
                  <a:off x="1216120" y="1746913"/>
                  <a:ext cx="6610392" cy="1186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Triángulo isósceles 8"/>
                <p:cNvSpPr/>
                <p:nvPr/>
              </p:nvSpPr>
              <p:spPr>
                <a:xfrm rot="10800000">
                  <a:off x="2240011" y="1746913"/>
                  <a:ext cx="341194" cy="294133"/>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15" name="CuadroTexto 14"/>
              <p:cNvSpPr txBox="1"/>
              <p:nvPr/>
            </p:nvSpPr>
            <p:spPr>
              <a:xfrm>
                <a:off x="1891835" y="1897280"/>
                <a:ext cx="8408326" cy="485967"/>
              </a:xfrm>
              <a:prstGeom prst="rect">
                <a:avLst/>
              </a:prstGeom>
              <a:noFill/>
            </p:spPr>
            <p:txBody>
              <a:bodyPr wrap="square" rtlCol="0">
                <a:spAutoFit/>
              </a:bodyPr>
              <a:lstStyle/>
              <a:p>
                <a:pPr lvl="0">
                  <a:lnSpc>
                    <a:spcPts val="3000"/>
                  </a:lnSpc>
                </a:pPr>
                <a:r>
                  <a:rPr lang="es-ES_tradnl" sz="2800" b="1" spc="-40" dirty="0">
                    <a:solidFill>
                      <a:schemeClr val="bg1"/>
                    </a:solidFill>
                    <a:latin typeface="Arial" charset="0"/>
                    <a:ea typeface="Arial" charset="0"/>
                    <a:cs typeface="Arial" charset="0"/>
                  </a:rPr>
                  <a:t>CONTENIDOS MINIMOS </a:t>
                </a:r>
                <a:endParaRPr lang="es-ES" sz="2800" b="1" spc="-40" dirty="0">
                  <a:solidFill>
                    <a:schemeClr val="bg1"/>
                  </a:solidFill>
                  <a:latin typeface="Arial" charset="0"/>
                  <a:ea typeface="Arial" charset="0"/>
                  <a:cs typeface="Arial" charset="0"/>
                </a:endParaRPr>
              </a:p>
            </p:txBody>
          </p:sp>
          <p:sp>
            <p:nvSpPr>
              <p:cNvPr id="19" name="CuadroTexto 18"/>
              <p:cNvSpPr txBox="1"/>
              <p:nvPr/>
            </p:nvSpPr>
            <p:spPr>
              <a:xfrm>
                <a:off x="1999488" y="2613799"/>
                <a:ext cx="8300673" cy="3654847"/>
              </a:xfrm>
              <a:prstGeom prst="rect">
                <a:avLst/>
              </a:prstGeom>
              <a:noFill/>
            </p:spPr>
            <p:txBody>
              <a:bodyPr wrap="square" rtlCol="0">
                <a:spAutoFit/>
              </a:bodyPr>
              <a:lstStyle/>
              <a:p>
                <a:pPr marL="342900" lvl="0" indent="-342900">
                  <a:spcAft>
                    <a:spcPts val="300"/>
                  </a:spcAft>
                  <a:buAutoNum type="arabicPeriod"/>
                </a:pPr>
                <a:r>
                  <a:rPr lang="es-ES_tradnl" sz="1700" b="1" spc="-40" dirty="0">
                    <a:solidFill>
                      <a:schemeClr val="bg1"/>
                    </a:solidFill>
                    <a:latin typeface="Arial" charset="0"/>
                    <a:ea typeface="Arial" charset="0"/>
                    <a:cs typeface="Arial" charset="0"/>
                  </a:rPr>
                  <a:t>DATOS GENERALES </a:t>
                </a:r>
                <a:endParaRPr lang="es-ES_tradnl" sz="1700" b="1" spc="-40" dirty="0" smtClean="0">
                  <a:solidFill>
                    <a:schemeClr val="bg1"/>
                  </a:solidFill>
                  <a:latin typeface="Arial" charset="0"/>
                  <a:ea typeface="Arial" charset="0"/>
                  <a:cs typeface="Arial" charset="0"/>
                </a:endParaRPr>
              </a:p>
              <a:p>
                <a:pPr marL="342900" lvl="0" indent="-342900">
                  <a:spcAft>
                    <a:spcPts val="300"/>
                  </a:spcAft>
                  <a:buAutoNum type="arabicPeriod"/>
                </a:pPr>
                <a:r>
                  <a:rPr lang="es-ES_tradnl" sz="1700" b="1" spc="-40" dirty="0" smtClean="0">
                    <a:solidFill>
                      <a:schemeClr val="bg1"/>
                    </a:solidFill>
                    <a:latin typeface="Arial" charset="0"/>
                    <a:ea typeface="Arial" charset="0"/>
                    <a:cs typeface="Arial" charset="0"/>
                  </a:rPr>
                  <a:t>INFORME </a:t>
                </a:r>
                <a:r>
                  <a:rPr lang="es-ES_tradnl" sz="1700" b="1" spc="-40" dirty="0">
                    <a:solidFill>
                      <a:schemeClr val="bg1"/>
                    </a:solidFill>
                    <a:latin typeface="Arial" charset="0"/>
                    <a:ea typeface="Arial" charset="0"/>
                    <a:cs typeface="Arial" charset="0"/>
                  </a:rPr>
                  <a:t>RESUMIDO O EJECUTIVO DE LA GESTIÓN </a:t>
                </a:r>
                <a:r>
                  <a:rPr lang="es-ES_tradnl" sz="1700" b="1" spc="-40" dirty="0" smtClean="0">
                    <a:solidFill>
                      <a:schemeClr val="accent2">
                        <a:lumMod val="50000"/>
                      </a:schemeClr>
                    </a:solidFill>
                    <a:latin typeface="Arial" charset="0"/>
                    <a:ea typeface="Arial" charset="0"/>
                    <a:cs typeface="Arial" charset="0"/>
                  </a:rPr>
                  <a:t> </a:t>
                </a:r>
                <a:endParaRPr lang="es-ES_tradnl" sz="1700" b="1" spc="-40" dirty="0">
                  <a:solidFill>
                    <a:schemeClr val="accent2">
                      <a:lumMod val="50000"/>
                    </a:schemeClr>
                  </a:solidFill>
                  <a:latin typeface="Arial" charset="0"/>
                  <a:ea typeface="Arial" charset="0"/>
                  <a:cs typeface="Arial" charset="0"/>
                </a:endParaRPr>
              </a:p>
              <a:p>
                <a:pPr marL="342900" lvl="0" indent="-342900">
                  <a:spcAft>
                    <a:spcPts val="300"/>
                  </a:spcAft>
                  <a:buAutoNum type="arabicPeriod"/>
                </a:pPr>
                <a:r>
                  <a:rPr lang="es-ES_tradnl" sz="1700" b="1" spc="-40" dirty="0">
                    <a:solidFill>
                      <a:schemeClr val="bg1"/>
                    </a:solidFill>
                    <a:latin typeface="Arial" charset="0"/>
                    <a:ea typeface="Arial" charset="0"/>
                    <a:cs typeface="Arial" charset="0"/>
                  </a:rPr>
                  <a:t>SITUACION DE LOS RECURSOS</a:t>
                </a:r>
                <a:endParaRPr lang="es-ES" sz="1700" b="1" spc="-40" dirty="0">
                  <a:solidFill>
                    <a:schemeClr val="bg1"/>
                  </a:solidFill>
                  <a:latin typeface="Arial" charset="0"/>
                  <a:ea typeface="Arial" charset="0"/>
                  <a:cs typeface="Arial" charset="0"/>
                </a:endParaRPr>
              </a:p>
              <a:p>
                <a:pPr lvl="0">
                  <a:spcAft>
                    <a:spcPts val="300"/>
                  </a:spcAft>
                </a:pPr>
                <a:r>
                  <a:rPr lang="es-ES" sz="1700" b="1" spc="-40" dirty="0">
                    <a:solidFill>
                      <a:schemeClr val="bg1"/>
                    </a:solidFill>
                    <a:latin typeface="Arial" charset="0"/>
                    <a:ea typeface="Arial" charset="0"/>
                    <a:cs typeface="Arial" charset="0"/>
                  </a:rPr>
                  <a:t>	A. Recursos Financieros </a:t>
                </a:r>
                <a:endParaRPr lang="es-ES" sz="1700" b="1" spc="-40" dirty="0" smtClean="0">
                  <a:solidFill>
                    <a:schemeClr val="accent2">
                      <a:lumMod val="50000"/>
                    </a:schemeClr>
                  </a:solidFill>
                  <a:latin typeface="Arial" charset="0"/>
                  <a:ea typeface="Arial" charset="0"/>
                  <a:cs typeface="Arial" charset="0"/>
                </a:endParaRPr>
              </a:p>
              <a:p>
                <a:pPr lvl="0">
                  <a:spcAft>
                    <a:spcPts val="300"/>
                  </a:spcAft>
                </a:pPr>
                <a:r>
                  <a:rPr lang="es-ES" sz="1700" b="1" spc="-40" dirty="0" smtClean="0">
                    <a:solidFill>
                      <a:schemeClr val="bg1"/>
                    </a:solidFill>
                    <a:latin typeface="Arial" charset="0"/>
                    <a:ea typeface="Arial" charset="0"/>
                    <a:cs typeface="Arial" charset="0"/>
                  </a:rPr>
                  <a:t>	B. Bienes Muebles e Inmuebles</a:t>
                </a:r>
                <a:endParaRPr lang="es-ES" sz="1700" b="1" spc="-40" dirty="0" smtClean="0">
                  <a:solidFill>
                    <a:schemeClr val="accent2">
                      <a:lumMod val="50000"/>
                    </a:schemeClr>
                  </a:solidFill>
                  <a:latin typeface="Arial" charset="0"/>
                  <a:ea typeface="Arial" charset="0"/>
                  <a:cs typeface="Arial" charset="0"/>
                </a:endParaRPr>
              </a:p>
              <a:p>
                <a:pPr lvl="0">
                  <a:spcAft>
                    <a:spcPts val="300"/>
                  </a:spcAft>
                </a:pPr>
                <a:r>
                  <a:rPr lang="es-ES" sz="1700" b="1" spc="-40" dirty="0" smtClean="0">
                    <a:solidFill>
                      <a:schemeClr val="bg1"/>
                    </a:solidFill>
                    <a:latin typeface="Arial" charset="0"/>
                    <a:ea typeface="Arial" charset="0"/>
                    <a:cs typeface="Arial" charset="0"/>
                  </a:rPr>
                  <a:t>4</a:t>
                </a:r>
                <a:r>
                  <a:rPr lang="es-ES" sz="1700" b="1" spc="-40" dirty="0">
                    <a:solidFill>
                      <a:schemeClr val="bg1"/>
                    </a:solidFill>
                    <a:latin typeface="Arial" charset="0"/>
                    <a:ea typeface="Arial" charset="0"/>
                    <a:cs typeface="Arial" charset="0"/>
                  </a:rPr>
                  <a:t>. PLANTA DE PERSONAL </a:t>
                </a:r>
                <a:endParaRPr lang="es-ES" sz="1700" b="1" spc="-40" dirty="0">
                  <a:solidFill>
                    <a:schemeClr val="accent2">
                      <a:lumMod val="50000"/>
                    </a:schemeClr>
                  </a:solidFill>
                  <a:latin typeface="Arial" charset="0"/>
                  <a:ea typeface="Arial" charset="0"/>
                  <a:cs typeface="Arial" charset="0"/>
                </a:endParaRPr>
              </a:p>
              <a:p>
                <a:pPr lvl="0">
                  <a:spcAft>
                    <a:spcPts val="300"/>
                  </a:spcAft>
                </a:pPr>
                <a:r>
                  <a:rPr lang="es-ES" sz="1700" b="1" spc="-40" dirty="0">
                    <a:solidFill>
                      <a:schemeClr val="bg1"/>
                    </a:solidFill>
                    <a:latin typeface="Arial" charset="0"/>
                    <a:ea typeface="Arial" charset="0"/>
                    <a:cs typeface="Arial" charset="0"/>
                  </a:rPr>
                  <a:t>5. PROGRAMAS, ESTUDIOS Y PROYECTOS </a:t>
                </a:r>
                <a:endParaRPr lang="es-ES" sz="1700" b="1" spc="-40" dirty="0">
                  <a:solidFill>
                    <a:schemeClr val="accent2">
                      <a:lumMod val="50000"/>
                    </a:schemeClr>
                  </a:solidFill>
                  <a:latin typeface="Arial" charset="0"/>
                  <a:ea typeface="Arial" charset="0"/>
                  <a:cs typeface="Arial" charset="0"/>
                </a:endParaRPr>
              </a:p>
              <a:p>
                <a:pPr lvl="0">
                  <a:spcAft>
                    <a:spcPts val="300"/>
                  </a:spcAft>
                </a:pPr>
                <a:r>
                  <a:rPr lang="es-ES" sz="1700" b="1" spc="-40" dirty="0">
                    <a:solidFill>
                      <a:schemeClr val="bg1"/>
                    </a:solidFill>
                    <a:latin typeface="Arial" charset="0"/>
                    <a:ea typeface="Arial" charset="0"/>
                    <a:cs typeface="Arial" charset="0"/>
                  </a:rPr>
                  <a:t>6. OBRAS PÚBLICAS (Incluir una carpeta por cada obra) </a:t>
                </a:r>
                <a:endParaRPr lang="es-ES_tradnl" sz="1700" b="1" spc="-40" dirty="0">
                  <a:solidFill>
                    <a:schemeClr val="accent2">
                      <a:lumMod val="50000"/>
                    </a:schemeClr>
                  </a:solidFill>
                  <a:latin typeface="Arial" charset="0"/>
                  <a:ea typeface="Arial" charset="0"/>
                  <a:cs typeface="Arial" charset="0"/>
                </a:endParaRPr>
              </a:p>
              <a:p>
                <a:pPr lvl="0">
                  <a:spcAft>
                    <a:spcPts val="300"/>
                  </a:spcAft>
                </a:pPr>
                <a:r>
                  <a:rPr lang="es-ES_tradnl" sz="1700" b="1" spc="-40" dirty="0">
                    <a:solidFill>
                      <a:schemeClr val="bg1"/>
                    </a:solidFill>
                    <a:latin typeface="Arial" charset="0"/>
                    <a:ea typeface="Arial" charset="0"/>
                    <a:cs typeface="Arial" charset="0"/>
                  </a:rPr>
                  <a:t>7. EJECUCIONES PRESUPUESTALES </a:t>
                </a:r>
                <a:endParaRPr lang="es-ES_tradnl" sz="1700" b="1" spc="-40" dirty="0">
                  <a:solidFill>
                    <a:schemeClr val="accent2">
                      <a:lumMod val="50000"/>
                    </a:schemeClr>
                  </a:solidFill>
                  <a:latin typeface="Arial" charset="0"/>
                  <a:ea typeface="Arial" charset="0"/>
                  <a:cs typeface="Arial" charset="0"/>
                </a:endParaRPr>
              </a:p>
              <a:p>
                <a:pPr lvl="0">
                  <a:spcAft>
                    <a:spcPts val="300"/>
                  </a:spcAft>
                </a:pPr>
                <a:r>
                  <a:rPr lang="es-ES_tradnl" sz="1700" b="1" spc="-40" dirty="0">
                    <a:solidFill>
                      <a:schemeClr val="bg1"/>
                    </a:solidFill>
                    <a:latin typeface="Arial" charset="0"/>
                    <a:ea typeface="Arial" charset="0"/>
                    <a:cs typeface="Arial" charset="0"/>
                  </a:rPr>
                  <a:t>8. CONTRATACIÓN </a:t>
                </a:r>
                <a:endParaRPr lang="es-ES_tradnl" sz="1700" b="1" spc="-40" dirty="0">
                  <a:solidFill>
                    <a:schemeClr val="accent2">
                      <a:lumMod val="50000"/>
                    </a:schemeClr>
                  </a:solidFill>
                  <a:latin typeface="Arial" charset="0"/>
                  <a:ea typeface="Arial" charset="0"/>
                  <a:cs typeface="Arial" charset="0"/>
                </a:endParaRPr>
              </a:p>
              <a:p>
                <a:pPr lvl="0">
                  <a:spcAft>
                    <a:spcPts val="300"/>
                  </a:spcAft>
                </a:pPr>
                <a:r>
                  <a:rPr lang="es-ES_tradnl" sz="1700" b="1" spc="-40" dirty="0">
                    <a:solidFill>
                      <a:schemeClr val="bg1"/>
                    </a:solidFill>
                    <a:latin typeface="Arial" charset="0"/>
                    <a:ea typeface="Arial" charset="0"/>
                    <a:cs typeface="Arial" charset="0"/>
                  </a:rPr>
                  <a:t>9. REGLAMENTOS Y MANUALES </a:t>
                </a:r>
                <a:endParaRPr lang="es-ES_tradnl" sz="1700" b="1" spc="-40" dirty="0">
                  <a:solidFill>
                    <a:schemeClr val="accent2">
                      <a:lumMod val="50000"/>
                    </a:schemeClr>
                  </a:solidFill>
                  <a:latin typeface="Arial" charset="0"/>
                  <a:ea typeface="Arial" charset="0"/>
                  <a:cs typeface="Arial" charset="0"/>
                </a:endParaRPr>
              </a:p>
              <a:p>
                <a:pPr lvl="0">
                  <a:spcAft>
                    <a:spcPts val="300"/>
                  </a:spcAft>
                </a:pPr>
                <a:r>
                  <a:rPr lang="es-ES_tradnl" sz="1700" b="1" spc="-40" dirty="0">
                    <a:solidFill>
                      <a:schemeClr val="bg1"/>
                    </a:solidFill>
                    <a:latin typeface="Arial" charset="0"/>
                    <a:ea typeface="Arial" charset="0"/>
                    <a:cs typeface="Arial" charset="0"/>
                  </a:rPr>
                  <a:t>10. COCEPTO GENERAL (Resumen ejecutivo) </a:t>
                </a:r>
                <a:endParaRPr lang="es-ES" sz="1700" b="1" spc="-40" dirty="0">
                  <a:solidFill>
                    <a:schemeClr val="accent2">
                      <a:lumMod val="50000"/>
                    </a:schemeClr>
                  </a:solidFill>
                  <a:latin typeface="Arial" charset="0"/>
                  <a:ea typeface="Arial" charset="0"/>
                  <a:cs typeface="Arial" charset="0"/>
                </a:endParaRPr>
              </a:p>
            </p:txBody>
          </p:sp>
        </p:grpSp>
      </p:grpSp>
    </p:spTree>
    <p:extLst>
      <p:ext uri="{BB962C8B-B14F-4D97-AF65-F5344CB8AC3E}">
        <p14:creationId xmlns:p14="http://schemas.microsoft.com/office/powerpoint/2010/main" val="1420542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0" y="0"/>
            <a:ext cx="12191999" cy="1134524"/>
          </a:xfrm>
          <a:prstGeom prst="rect">
            <a:avLst/>
          </a:prstGeom>
          <a:solidFill>
            <a:srgbClr val="EA7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33555"/>
            <a:ext cx="612396" cy="1033418"/>
          </a:xfrm>
          <a:prstGeom prst="rect">
            <a:avLst/>
          </a:prstGeom>
        </p:spPr>
      </p:pic>
      <p:cxnSp>
        <p:nvCxnSpPr>
          <p:cNvPr id="8" name="Conector recto 7"/>
          <p:cNvCxnSpPr/>
          <p:nvPr/>
        </p:nvCxnSpPr>
        <p:spPr>
          <a:xfrm>
            <a:off x="1012159" y="166947"/>
            <a:ext cx="0" cy="75301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749" y="-43180"/>
            <a:ext cx="612396" cy="1033418"/>
          </a:xfrm>
          <a:prstGeom prst="rect">
            <a:avLst/>
          </a:prstGeom>
        </p:spPr>
      </p:pic>
      <p:sp>
        <p:nvSpPr>
          <p:cNvPr id="11" name="CuadroTexto 10"/>
          <p:cNvSpPr txBox="1"/>
          <p:nvPr/>
        </p:nvSpPr>
        <p:spPr>
          <a:xfrm>
            <a:off x="1012159" y="350703"/>
            <a:ext cx="10616231" cy="861774"/>
          </a:xfrm>
          <a:prstGeom prst="rect">
            <a:avLst/>
          </a:prstGeom>
          <a:noFill/>
        </p:spPr>
        <p:txBody>
          <a:bodyPr wrap="square" rtlCol="0">
            <a:spAutoFit/>
          </a:bodyPr>
          <a:lstStyle/>
          <a:p>
            <a:pPr lvl="0">
              <a:lnSpc>
                <a:spcPts val="3000"/>
              </a:lnSpc>
            </a:pPr>
            <a:r>
              <a:rPr lang="es-ES_tradnl" sz="2800" b="1" spc="-40" dirty="0" smtClean="0">
                <a:solidFill>
                  <a:schemeClr val="bg1"/>
                </a:solidFill>
                <a:latin typeface="Arial" charset="0"/>
                <a:ea typeface="Arial" charset="0"/>
                <a:cs typeface="Arial" charset="0"/>
              </a:rPr>
              <a:t>VENTAJAS DEL PROCESO DE EMPALME</a:t>
            </a:r>
          </a:p>
          <a:p>
            <a:pPr lvl="0">
              <a:lnSpc>
                <a:spcPts val="3000"/>
              </a:lnSpc>
            </a:pPr>
            <a:endParaRPr lang="es-ES" sz="2800" b="1" spc="-40" dirty="0">
              <a:solidFill>
                <a:schemeClr val="bg1"/>
              </a:solidFill>
              <a:latin typeface="Arial" charset="0"/>
              <a:ea typeface="Arial" charset="0"/>
              <a:cs typeface="Arial" charset="0"/>
            </a:endParaRP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1131"/>
          <a:stretch/>
        </p:blipFill>
        <p:spPr>
          <a:xfrm>
            <a:off x="276941" y="239695"/>
            <a:ext cx="567610" cy="635341"/>
          </a:xfrm>
          <a:prstGeom prst="rect">
            <a:avLst/>
          </a:prstGeom>
        </p:spPr>
      </p:pic>
      <p:sp>
        <p:nvSpPr>
          <p:cNvPr id="20" name="Rectángulo 19"/>
          <p:cNvSpPr/>
          <p:nvPr/>
        </p:nvSpPr>
        <p:spPr>
          <a:xfrm>
            <a:off x="1012159" y="1816080"/>
            <a:ext cx="5769641" cy="3785652"/>
          </a:xfrm>
          <a:prstGeom prst="rect">
            <a:avLst/>
          </a:prstGeom>
        </p:spPr>
        <p:txBody>
          <a:bodyPr wrap="square">
            <a:spAutoFit/>
          </a:bodyPr>
          <a:lstStyle/>
          <a:p>
            <a:pPr marL="457200" indent="-457200" algn="just">
              <a:buAutoNum type="arabicPeriod"/>
            </a:pPr>
            <a:r>
              <a:rPr lang="es-CO" sz="2000" dirty="0" smtClean="0">
                <a:solidFill>
                  <a:srgbClr val="000000"/>
                </a:solidFill>
                <a:latin typeface="Arial" panose="020B0604020202020204" pitchFamily="34" charset="0"/>
                <a:cs typeface="Arial" panose="020B0604020202020204" pitchFamily="34" charset="0"/>
              </a:rPr>
              <a:t>Permite </a:t>
            </a:r>
            <a:r>
              <a:rPr lang="es-CO" sz="2000" dirty="0">
                <a:solidFill>
                  <a:srgbClr val="000000"/>
                </a:solidFill>
                <a:latin typeface="Arial" panose="020B0604020202020204" pitchFamily="34" charset="0"/>
                <a:cs typeface="Arial" panose="020B0604020202020204" pitchFamily="34" charset="0"/>
              </a:rPr>
              <a:t>dar a conocer a la comunidad, y a la administración que recibe, toda la </a:t>
            </a:r>
            <a:r>
              <a:rPr lang="es-CO" sz="2000" dirty="0" smtClean="0">
                <a:solidFill>
                  <a:srgbClr val="000000"/>
                </a:solidFill>
                <a:latin typeface="Arial" panose="020B0604020202020204" pitchFamily="34" charset="0"/>
                <a:cs typeface="Arial" panose="020B0604020202020204" pitchFamily="34" charset="0"/>
              </a:rPr>
              <a:t>gestión que </a:t>
            </a:r>
            <a:r>
              <a:rPr lang="es-CO" sz="2000" dirty="0">
                <a:solidFill>
                  <a:srgbClr val="000000"/>
                </a:solidFill>
                <a:latin typeface="Arial" panose="020B0604020202020204" pitchFamily="34" charset="0"/>
                <a:cs typeface="Arial" panose="020B0604020202020204" pitchFamily="34" charset="0"/>
              </a:rPr>
              <a:t>se realizó durante el período de gobierno</a:t>
            </a:r>
            <a:r>
              <a:rPr lang="es-CO" sz="2000" dirty="0" smtClean="0">
                <a:solidFill>
                  <a:srgbClr val="000000"/>
                </a:solidFill>
                <a:latin typeface="Arial" panose="020B0604020202020204" pitchFamily="34" charset="0"/>
                <a:cs typeface="Arial" panose="020B0604020202020204" pitchFamily="34" charset="0"/>
              </a:rPr>
              <a:t>.</a:t>
            </a:r>
          </a:p>
          <a:p>
            <a:pPr marL="457200" indent="-457200" algn="just">
              <a:buAutoNum type="arabicPeriod"/>
            </a:pPr>
            <a:r>
              <a:rPr lang="es-CO" sz="2000" dirty="0" smtClean="0">
                <a:solidFill>
                  <a:srgbClr val="000000"/>
                </a:solidFill>
                <a:latin typeface="Arial" panose="020B0604020202020204" pitchFamily="34" charset="0"/>
                <a:cs typeface="Arial" panose="020B0604020202020204" pitchFamily="34" charset="0"/>
              </a:rPr>
              <a:t> </a:t>
            </a:r>
            <a:r>
              <a:rPr lang="es-CO" sz="2000" dirty="0">
                <a:solidFill>
                  <a:srgbClr val="000000"/>
                </a:solidFill>
                <a:latin typeface="Arial" panose="020B0604020202020204" pitchFamily="34" charset="0"/>
                <a:cs typeface="Arial" panose="020B0604020202020204" pitchFamily="34" charset="0"/>
              </a:rPr>
              <a:t>Posibilita hacer énfasis en los resultados obtenidos, fruto de esa gestión, lo que le </a:t>
            </a:r>
            <a:r>
              <a:rPr lang="es-CO" sz="2000" dirty="0" smtClean="0">
                <a:solidFill>
                  <a:srgbClr val="000000"/>
                </a:solidFill>
                <a:latin typeface="Arial" panose="020B0604020202020204" pitchFamily="34" charset="0"/>
                <a:cs typeface="Arial" panose="020B0604020202020204" pitchFamily="34" charset="0"/>
              </a:rPr>
              <a:t>dará relevancia </a:t>
            </a:r>
            <a:r>
              <a:rPr lang="es-CO" sz="2000" dirty="0">
                <a:solidFill>
                  <a:srgbClr val="000000"/>
                </a:solidFill>
                <a:latin typeface="Arial" panose="020B0604020202020204" pitchFamily="34" charset="0"/>
                <a:cs typeface="Arial" panose="020B0604020202020204" pitchFamily="34" charset="0"/>
              </a:rPr>
              <a:t>a la </a:t>
            </a:r>
            <a:r>
              <a:rPr lang="es-CO" sz="2000" dirty="0" smtClean="0">
                <a:solidFill>
                  <a:srgbClr val="000000"/>
                </a:solidFill>
                <a:latin typeface="Arial" panose="020B0604020202020204" pitchFamily="34" charset="0"/>
                <a:cs typeface="Arial" panose="020B0604020202020204" pitchFamily="34" charset="0"/>
              </a:rPr>
              <a:t>administración.</a:t>
            </a:r>
          </a:p>
          <a:p>
            <a:pPr marL="457200" indent="-457200" algn="just">
              <a:buAutoNum type="arabicPeriod"/>
            </a:pPr>
            <a:r>
              <a:rPr lang="es-CO" sz="2000" dirty="0" smtClean="0">
                <a:solidFill>
                  <a:srgbClr val="000000"/>
                </a:solidFill>
                <a:latin typeface="Arial" panose="020B0604020202020204" pitchFamily="34" charset="0"/>
                <a:cs typeface="Arial" panose="020B0604020202020204" pitchFamily="34" charset="0"/>
              </a:rPr>
              <a:t>Permitirá </a:t>
            </a:r>
            <a:r>
              <a:rPr lang="es-CO" sz="2000" dirty="0">
                <a:solidFill>
                  <a:srgbClr val="000000"/>
                </a:solidFill>
                <a:latin typeface="Arial" panose="020B0604020202020204" pitchFamily="34" charset="0"/>
                <a:cs typeface="Arial" panose="020B0604020202020204" pitchFamily="34" charset="0"/>
              </a:rPr>
              <a:t>que en el municipio se realice una gestión continua, si fuere pertinente, </a:t>
            </a:r>
            <a:r>
              <a:rPr lang="es-CO" sz="2000" dirty="0" smtClean="0">
                <a:solidFill>
                  <a:srgbClr val="000000"/>
                </a:solidFill>
                <a:latin typeface="Arial" panose="020B0604020202020204" pitchFamily="34" charset="0"/>
                <a:cs typeface="Arial" panose="020B0604020202020204" pitchFamily="34" charset="0"/>
              </a:rPr>
              <a:t>en el </a:t>
            </a:r>
            <a:r>
              <a:rPr lang="es-CO" sz="2000" dirty="0">
                <a:solidFill>
                  <a:srgbClr val="000000"/>
                </a:solidFill>
                <a:latin typeface="Arial" panose="020B0604020202020204" pitchFamily="34" charset="0"/>
                <a:cs typeface="Arial" panose="020B0604020202020204" pitchFamily="34" charset="0"/>
              </a:rPr>
              <a:t>marco del respeto entre el mandatario entrante y saliente, con miras a garantizar </a:t>
            </a:r>
            <a:r>
              <a:rPr lang="es-CO" sz="2000" dirty="0" smtClean="0">
                <a:solidFill>
                  <a:srgbClr val="000000"/>
                </a:solidFill>
                <a:latin typeface="Arial" panose="020B0604020202020204" pitchFamily="34" charset="0"/>
                <a:cs typeface="Arial" panose="020B0604020202020204" pitchFamily="34" charset="0"/>
              </a:rPr>
              <a:t>los derechos </a:t>
            </a:r>
            <a:r>
              <a:rPr lang="es-CO" sz="2000" dirty="0">
                <a:solidFill>
                  <a:srgbClr val="000000"/>
                </a:solidFill>
                <a:latin typeface="Arial" panose="020B0604020202020204" pitchFamily="34" charset="0"/>
                <a:cs typeface="Arial" panose="020B0604020202020204" pitchFamily="34" charset="0"/>
              </a:rPr>
              <a:t>de la población.</a:t>
            </a:r>
            <a:endParaRPr lang="es-CO" sz="1400" dirty="0">
              <a:solidFill>
                <a:srgbClr val="000000"/>
              </a:solidFill>
              <a:latin typeface="Arial" panose="020B0604020202020204" pitchFamily="34" charset="0"/>
              <a:cs typeface="Arial" panose="020B0604020202020204" pitchFamily="34" charset="0"/>
            </a:endParaRPr>
          </a:p>
        </p:txBody>
      </p:sp>
      <p:pic>
        <p:nvPicPr>
          <p:cNvPr id="2050" name="Picture 2" descr="Imagen relacionad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44799" y="1275957"/>
            <a:ext cx="41719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22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5F4F418-BB16-4AD4-943F-3DCC5D757868}">
  <we:reference id="wa104379806" version="1.0.3.0" store="es-ES" storeType="OMEX"/>
  <we:alternateReferences>
    <we:reference id="WA104379806" version="1.0.3.0" store="WA10437980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13364</TotalTime>
  <Words>1851</Words>
  <Application>Microsoft Office PowerPoint</Application>
  <PresentationFormat>Personalizado</PresentationFormat>
  <Paragraphs>467</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JENNIFER INES ALEGRIA IZQUIERDO</cp:lastModifiedBy>
  <cp:revision>997</cp:revision>
  <cp:lastPrinted>2018-09-20T20:41:12Z</cp:lastPrinted>
  <dcterms:created xsi:type="dcterms:W3CDTF">2016-09-20T22:28:02Z</dcterms:created>
  <dcterms:modified xsi:type="dcterms:W3CDTF">2020-10-07T20:41:15Z</dcterms:modified>
</cp:coreProperties>
</file>