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colors3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8" r:id="rId4"/>
    <p:sldId id="268" r:id="rId5"/>
    <p:sldId id="269" r:id="rId6"/>
    <p:sldId id="267" r:id="rId7"/>
    <p:sldId id="270" r:id="rId8"/>
    <p:sldId id="272" r:id="rId9"/>
    <p:sldId id="273" r:id="rId10"/>
    <p:sldId id="271" r:id="rId11"/>
    <p:sldId id="276" r:id="rId12"/>
    <p:sldId id="275" r:id="rId13"/>
    <p:sldId id="277" r:id="rId14"/>
    <p:sldId id="278" r:id="rId15"/>
    <p:sldId id="274" r:id="rId16"/>
    <p:sldId id="260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8700"/>
    <a:srgbClr val="274C00"/>
    <a:srgbClr val="384E0A"/>
    <a:srgbClr val="464646"/>
    <a:srgbClr val="E65C00"/>
    <a:srgbClr val="390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e Vanessa Tamayo Garcia" userId="7944e152-8ea6-4d2a-b583-9ee1d143ff8b" providerId="ADAL" clId="{134302C7-247A-403A-89F4-9E5742EF12D6}"/>
    <pc:docChg chg="custSel modSld">
      <pc:chgData name="Carole Vanessa Tamayo Garcia" userId="7944e152-8ea6-4d2a-b583-9ee1d143ff8b" providerId="ADAL" clId="{134302C7-247A-403A-89F4-9E5742EF12D6}" dt="2025-03-26T14:55:42.408" v="97" actId="1076"/>
      <pc:docMkLst>
        <pc:docMk/>
      </pc:docMkLst>
      <pc:sldChg chg="delSp modSp mod">
        <pc:chgData name="Carole Vanessa Tamayo Garcia" userId="7944e152-8ea6-4d2a-b583-9ee1d143ff8b" providerId="ADAL" clId="{134302C7-247A-403A-89F4-9E5742EF12D6}" dt="2025-03-26T14:55:42.408" v="97" actId="1076"/>
        <pc:sldMkLst>
          <pc:docMk/>
          <pc:sldMk cId="3812726657" sldId="274"/>
        </pc:sldMkLst>
        <pc:spChg chg="del">
          <ac:chgData name="Carole Vanessa Tamayo Garcia" userId="7944e152-8ea6-4d2a-b583-9ee1d143ff8b" providerId="ADAL" clId="{134302C7-247A-403A-89F4-9E5742EF12D6}" dt="2025-03-26T14:54:41.313" v="0" actId="478"/>
          <ac:spMkLst>
            <pc:docMk/>
            <pc:sldMk cId="3812726657" sldId="274"/>
            <ac:spMk id="5" creationId="{44DEF823-8225-9D7F-FA69-E3053CA87772}"/>
          </ac:spMkLst>
        </pc:spChg>
        <pc:spChg chg="mod">
          <ac:chgData name="Carole Vanessa Tamayo Garcia" userId="7944e152-8ea6-4d2a-b583-9ee1d143ff8b" providerId="ADAL" clId="{134302C7-247A-403A-89F4-9E5742EF12D6}" dt="2025-03-26T14:55:42.408" v="97" actId="1076"/>
          <ac:spMkLst>
            <pc:docMk/>
            <pc:sldMk cId="3812726657" sldId="274"/>
            <ac:spMk id="10" creationId="{80944F3F-1645-5119-DF83-36D9065F7C4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A595D2-DD36-47C9-8142-7D4AEF710D5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BD2938C-085D-49A7-A684-DB248B0D0F10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O" b="0" i="0" dirty="0">
              <a:solidFill>
                <a:schemeClr val="bg1"/>
              </a:solidFill>
              <a:latin typeface="Agency FB" panose="020B0503020202020204" pitchFamily="34" charset="0"/>
              <a:ea typeface="Arial"/>
              <a:cs typeface="Arial"/>
            </a:rPr>
            <a:t>Es la producción de energía desde las centrales de generación ubicadas lejos de los centros de consumo y cerca de la fuente de energía</a:t>
          </a:r>
          <a:endParaRPr lang="es-CO" dirty="0">
            <a:solidFill>
              <a:schemeClr val="bg1"/>
            </a:solidFill>
          </a:endParaRPr>
        </a:p>
      </dgm:t>
    </dgm:pt>
    <dgm:pt modelId="{ADC1461B-4078-47F4-A1F6-31A6EE04C38D}" type="parTrans" cxnId="{A9E4A323-CD32-45AF-BB07-F333EB2DC567}">
      <dgm:prSet/>
      <dgm:spPr/>
      <dgm:t>
        <a:bodyPr/>
        <a:lstStyle/>
        <a:p>
          <a:endParaRPr lang="es-CO"/>
        </a:p>
      </dgm:t>
    </dgm:pt>
    <dgm:pt modelId="{8F39173A-7D09-48F1-9DA3-62C0D36025E2}" type="sibTrans" cxnId="{A9E4A323-CD32-45AF-BB07-F333EB2DC567}">
      <dgm:prSet/>
      <dgm:spPr/>
      <dgm:t>
        <a:bodyPr/>
        <a:lstStyle/>
        <a:p>
          <a:endParaRPr lang="es-CO"/>
        </a:p>
      </dgm:t>
    </dgm:pt>
    <dgm:pt modelId="{2FD49977-532E-45CE-8C58-2A359EFAC742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  <a:latin typeface="Agency FB" panose="020B0503020202020204" pitchFamily="34" charset="0"/>
              <a:ea typeface="Arial"/>
              <a:cs typeface="Arial"/>
            </a:rPr>
            <a:t>La transmisión es el transporte desde los centros de producción hasta los centros de consumo (ciudades) a niveles de 500Kv y 230 Kv</a:t>
          </a:r>
          <a:endParaRPr lang="es-CO" dirty="0">
            <a:solidFill>
              <a:schemeClr val="bg1"/>
            </a:solidFill>
          </a:endParaRPr>
        </a:p>
      </dgm:t>
    </dgm:pt>
    <dgm:pt modelId="{DA395F22-95D0-473F-8430-595FA13795D5}" type="parTrans" cxnId="{9A0445FF-EB2B-41E6-AE73-3919E6CE6C12}">
      <dgm:prSet/>
      <dgm:spPr/>
      <dgm:t>
        <a:bodyPr/>
        <a:lstStyle/>
        <a:p>
          <a:endParaRPr lang="es-CO"/>
        </a:p>
      </dgm:t>
    </dgm:pt>
    <dgm:pt modelId="{2D763125-89FD-4A39-B857-F53AE9555E93}" type="sibTrans" cxnId="{9A0445FF-EB2B-41E6-AE73-3919E6CE6C12}">
      <dgm:prSet/>
      <dgm:spPr/>
      <dgm:t>
        <a:bodyPr/>
        <a:lstStyle/>
        <a:p>
          <a:endParaRPr lang="es-CO"/>
        </a:p>
      </dgm:t>
    </dgm:pt>
    <dgm:pt modelId="{E87E8171-2AA9-432D-AFE2-3E230FC9A8B2}">
      <dgm:prSet phldrT="[Texto]"/>
      <dgm:spPr/>
      <dgm:t>
        <a:bodyPr/>
        <a:lstStyle/>
        <a:p>
          <a:r>
            <a:rPr lang="es-CO" dirty="0">
              <a:solidFill>
                <a:schemeClr val="bg1"/>
              </a:solidFill>
              <a:latin typeface="Agency FB" panose="020B0503020202020204" pitchFamily="34" charset="0"/>
              <a:cs typeface="Arial"/>
            </a:rPr>
            <a:t>La distribución es el reparto de energía hasta los usuarios finales a niveles inferiores a 230Kv</a:t>
          </a:r>
          <a:endParaRPr lang="es-CO" dirty="0">
            <a:solidFill>
              <a:schemeClr val="bg1"/>
            </a:solidFill>
          </a:endParaRPr>
        </a:p>
      </dgm:t>
    </dgm:pt>
    <dgm:pt modelId="{C9C88B85-0841-4F75-B18D-217B5D16B904}" type="parTrans" cxnId="{42FD9668-C852-44DE-8080-429040B68B0C}">
      <dgm:prSet/>
      <dgm:spPr/>
      <dgm:t>
        <a:bodyPr/>
        <a:lstStyle/>
        <a:p>
          <a:endParaRPr lang="es-CO"/>
        </a:p>
      </dgm:t>
    </dgm:pt>
    <dgm:pt modelId="{BACEED23-510B-4D22-9F0A-7835FF5D247F}" type="sibTrans" cxnId="{42FD9668-C852-44DE-8080-429040B68B0C}">
      <dgm:prSet/>
      <dgm:spPr/>
      <dgm:t>
        <a:bodyPr/>
        <a:lstStyle/>
        <a:p>
          <a:endParaRPr lang="es-CO"/>
        </a:p>
      </dgm:t>
    </dgm:pt>
    <dgm:pt modelId="{185A2A32-EFF7-48FB-A79A-F06ACC8CF53E}">
      <dgm:prSet phldrT="[Tex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s-CO" b="0" i="0" dirty="0">
              <a:solidFill>
                <a:schemeClr val="bg1"/>
              </a:solidFill>
              <a:latin typeface="Agency FB" panose="020B0503020202020204" pitchFamily="34" charset="0"/>
              <a:cs typeface="Arial"/>
            </a:rPr>
            <a:t>La comercialización  es la actividad de recudo del pago de los servicios de los usuarios y sus traslado a los agentes de la cadena</a:t>
          </a:r>
          <a:endParaRPr lang="es-CO" dirty="0">
            <a:solidFill>
              <a:schemeClr val="bg1"/>
            </a:solidFill>
          </a:endParaRPr>
        </a:p>
      </dgm:t>
    </dgm:pt>
    <dgm:pt modelId="{38B07FCE-CFBD-4CFD-83D0-1E5DEF20F72F}" type="parTrans" cxnId="{1ACD27CA-12E3-4AE6-ADC8-D2D58D25946F}">
      <dgm:prSet/>
      <dgm:spPr/>
      <dgm:t>
        <a:bodyPr/>
        <a:lstStyle/>
        <a:p>
          <a:endParaRPr lang="es-CO"/>
        </a:p>
      </dgm:t>
    </dgm:pt>
    <dgm:pt modelId="{0621EEEA-BAD8-458E-92F8-F6366458E893}" type="sibTrans" cxnId="{1ACD27CA-12E3-4AE6-ADC8-D2D58D25946F}">
      <dgm:prSet/>
      <dgm:spPr/>
      <dgm:t>
        <a:bodyPr/>
        <a:lstStyle/>
        <a:p>
          <a:endParaRPr lang="es-CO"/>
        </a:p>
      </dgm:t>
    </dgm:pt>
    <dgm:pt modelId="{D6FDCB6F-E423-4C83-B325-8FF5B1862D48}" type="pres">
      <dgm:prSet presAssocID="{57A595D2-DD36-47C9-8142-7D4AEF710D5B}" presName="Name0" presStyleCnt="0">
        <dgm:presLayoutVars>
          <dgm:dir/>
          <dgm:animLvl val="lvl"/>
          <dgm:resizeHandles val="exact"/>
        </dgm:presLayoutVars>
      </dgm:prSet>
      <dgm:spPr/>
    </dgm:pt>
    <dgm:pt modelId="{0334535A-CF1E-4BB5-9778-95A27DE8CD4F}" type="pres">
      <dgm:prSet presAssocID="{8BD2938C-085D-49A7-A684-DB248B0D0F10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BE31F25-1EF4-4BC3-9D15-585DA82C39C9}" type="pres">
      <dgm:prSet presAssocID="{8F39173A-7D09-48F1-9DA3-62C0D36025E2}" presName="parTxOnlySpace" presStyleCnt="0"/>
      <dgm:spPr/>
    </dgm:pt>
    <dgm:pt modelId="{3AD17710-A42A-487C-B56A-50AE51A2673D}" type="pres">
      <dgm:prSet presAssocID="{2FD49977-532E-45CE-8C58-2A359EFAC742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FA43E46-9893-4C5C-8140-DB52F57C0177}" type="pres">
      <dgm:prSet presAssocID="{2D763125-89FD-4A39-B857-F53AE9555E93}" presName="parTxOnlySpace" presStyleCnt="0"/>
      <dgm:spPr/>
    </dgm:pt>
    <dgm:pt modelId="{0160FE42-56F3-4404-9CC2-E357357FFBAB}" type="pres">
      <dgm:prSet presAssocID="{E87E8171-2AA9-432D-AFE2-3E230FC9A8B2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1BEB438-8015-4E4E-AEB2-08D6B972B602}" type="pres">
      <dgm:prSet presAssocID="{BACEED23-510B-4D22-9F0A-7835FF5D247F}" presName="parTxOnlySpace" presStyleCnt="0"/>
      <dgm:spPr/>
    </dgm:pt>
    <dgm:pt modelId="{6CDABC29-2437-4D09-9091-59CBD9F58EF2}" type="pres">
      <dgm:prSet presAssocID="{185A2A32-EFF7-48FB-A79A-F06ACC8CF53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9E4A323-CD32-45AF-BB07-F333EB2DC567}" srcId="{57A595D2-DD36-47C9-8142-7D4AEF710D5B}" destId="{8BD2938C-085D-49A7-A684-DB248B0D0F10}" srcOrd="0" destOrd="0" parTransId="{ADC1461B-4078-47F4-A1F6-31A6EE04C38D}" sibTransId="{8F39173A-7D09-48F1-9DA3-62C0D36025E2}"/>
    <dgm:cxn modelId="{2D6D1739-D83E-4365-B735-CBEC93DE8643}" type="presOf" srcId="{8BD2938C-085D-49A7-A684-DB248B0D0F10}" destId="{0334535A-CF1E-4BB5-9778-95A27DE8CD4F}" srcOrd="0" destOrd="0" presId="urn:microsoft.com/office/officeart/2005/8/layout/chevron1"/>
    <dgm:cxn modelId="{42FD9668-C852-44DE-8080-429040B68B0C}" srcId="{57A595D2-DD36-47C9-8142-7D4AEF710D5B}" destId="{E87E8171-2AA9-432D-AFE2-3E230FC9A8B2}" srcOrd="2" destOrd="0" parTransId="{C9C88B85-0841-4F75-B18D-217B5D16B904}" sibTransId="{BACEED23-510B-4D22-9F0A-7835FF5D247F}"/>
    <dgm:cxn modelId="{18CD9D52-9874-4A7C-B581-BE5E69215CB5}" type="presOf" srcId="{E87E8171-2AA9-432D-AFE2-3E230FC9A8B2}" destId="{0160FE42-56F3-4404-9CC2-E357357FFBAB}" srcOrd="0" destOrd="0" presId="urn:microsoft.com/office/officeart/2005/8/layout/chevron1"/>
    <dgm:cxn modelId="{B5092AB1-E56A-4904-9AB5-D631E70E210F}" type="presOf" srcId="{2FD49977-532E-45CE-8C58-2A359EFAC742}" destId="{3AD17710-A42A-487C-B56A-50AE51A2673D}" srcOrd="0" destOrd="0" presId="urn:microsoft.com/office/officeart/2005/8/layout/chevron1"/>
    <dgm:cxn modelId="{1ACD27CA-12E3-4AE6-ADC8-D2D58D25946F}" srcId="{57A595D2-DD36-47C9-8142-7D4AEF710D5B}" destId="{185A2A32-EFF7-48FB-A79A-F06ACC8CF53E}" srcOrd="3" destOrd="0" parTransId="{38B07FCE-CFBD-4CFD-83D0-1E5DEF20F72F}" sibTransId="{0621EEEA-BAD8-458E-92F8-F6366458E893}"/>
    <dgm:cxn modelId="{610277EE-BD20-4DE7-923C-6CE47EE214B1}" type="presOf" srcId="{57A595D2-DD36-47C9-8142-7D4AEF710D5B}" destId="{D6FDCB6F-E423-4C83-B325-8FF5B1862D48}" srcOrd="0" destOrd="0" presId="urn:microsoft.com/office/officeart/2005/8/layout/chevron1"/>
    <dgm:cxn modelId="{AE21E8F8-173F-46AB-95EC-6DF89AD35470}" type="presOf" srcId="{185A2A32-EFF7-48FB-A79A-F06ACC8CF53E}" destId="{6CDABC29-2437-4D09-9091-59CBD9F58EF2}" srcOrd="0" destOrd="0" presId="urn:microsoft.com/office/officeart/2005/8/layout/chevron1"/>
    <dgm:cxn modelId="{9A0445FF-EB2B-41E6-AE73-3919E6CE6C12}" srcId="{57A595D2-DD36-47C9-8142-7D4AEF710D5B}" destId="{2FD49977-532E-45CE-8C58-2A359EFAC742}" srcOrd="1" destOrd="0" parTransId="{DA395F22-95D0-473F-8430-595FA13795D5}" sibTransId="{2D763125-89FD-4A39-B857-F53AE9555E93}"/>
    <dgm:cxn modelId="{EFAADCD5-4163-4852-8EB5-57B83F788565}" type="presParOf" srcId="{D6FDCB6F-E423-4C83-B325-8FF5B1862D48}" destId="{0334535A-CF1E-4BB5-9778-95A27DE8CD4F}" srcOrd="0" destOrd="0" presId="urn:microsoft.com/office/officeart/2005/8/layout/chevron1"/>
    <dgm:cxn modelId="{2B538118-DB1E-44B6-B4AF-E9F8C391607C}" type="presParOf" srcId="{D6FDCB6F-E423-4C83-B325-8FF5B1862D48}" destId="{9BE31F25-1EF4-4BC3-9D15-585DA82C39C9}" srcOrd="1" destOrd="0" presId="urn:microsoft.com/office/officeart/2005/8/layout/chevron1"/>
    <dgm:cxn modelId="{960795DB-B1A6-496C-BE36-FFABCACED2D9}" type="presParOf" srcId="{D6FDCB6F-E423-4C83-B325-8FF5B1862D48}" destId="{3AD17710-A42A-487C-B56A-50AE51A2673D}" srcOrd="2" destOrd="0" presId="urn:microsoft.com/office/officeart/2005/8/layout/chevron1"/>
    <dgm:cxn modelId="{F0E35652-257A-4FAE-BFDF-4D896D23B4A7}" type="presParOf" srcId="{D6FDCB6F-E423-4C83-B325-8FF5B1862D48}" destId="{DFA43E46-9893-4C5C-8140-DB52F57C0177}" srcOrd="3" destOrd="0" presId="urn:microsoft.com/office/officeart/2005/8/layout/chevron1"/>
    <dgm:cxn modelId="{0A16DC9B-2860-461C-9287-BD6D7C02CB2C}" type="presParOf" srcId="{D6FDCB6F-E423-4C83-B325-8FF5B1862D48}" destId="{0160FE42-56F3-4404-9CC2-E357357FFBAB}" srcOrd="4" destOrd="0" presId="urn:microsoft.com/office/officeart/2005/8/layout/chevron1"/>
    <dgm:cxn modelId="{42AB40CE-DC09-4420-AF35-12515B378FE1}" type="presParOf" srcId="{D6FDCB6F-E423-4C83-B325-8FF5B1862D48}" destId="{91BEB438-8015-4E4E-AEB2-08D6B972B602}" srcOrd="5" destOrd="0" presId="urn:microsoft.com/office/officeart/2005/8/layout/chevron1"/>
    <dgm:cxn modelId="{A7075CD0-58DC-4E63-85FE-D7F0641D28EE}" type="presParOf" srcId="{D6FDCB6F-E423-4C83-B325-8FF5B1862D48}" destId="{6CDABC29-2437-4D09-9091-59CBD9F58EF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78F3FC-8779-AB40-961A-F4254503835E}" type="doc">
      <dgm:prSet loTypeId="urn:microsoft.com/office/officeart/2005/8/layout/lProcess3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F9AAD0D9-C402-674C-B66D-0CA926B5A803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sz="28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rPr>
            <a:t>TIPO I</a:t>
          </a:r>
        </a:p>
      </dgm:t>
    </dgm:pt>
    <dgm:pt modelId="{BC1AC195-ED02-6245-890B-FA10F430C030}" type="parTrans" cxnId="{11D23507-7982-B942-9821-9113F24D343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FF90DEE-5CFE-A045-A2F3-349AB9117149}" type="sibTrans" cxnId="{11D23507-7982-B942-9821-9113F24D3434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95410970-7C47-9E4F-9142-F813E297BBF7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CO" sz="1800" b="1" kern="1200" dirty="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rPr>
            <a:t>Inversiones para el reemplazo de activos existentes que permitan obtener una mayor capacidad del sistema</a:t>
          </a:r>
          <a:r>
            <a:rPr lang="es-CO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gency FB" panose="020B0503020202020204" pitchFamily="34" charset="0"/>
              <a:ea typeface="+mn-ea"/>
              <a:cs typeface="+mn-cs"/>
            </a:rPr>
            <a:t>.</a:t>
          </a:r>
          <a:endParaRPr lang="es-E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gency FB" panose="020B0503020202020204" pitchFamily="34" charset="0"/>
            <a:ea typeface="+mn-ea"/>
            <a:cs typeface="+mn-cs"/>
          </a:endParaRPr>
        </a:p>
      </dgm:t>
    </dgm:pt>
    <dgm:pt modelId="{E47DEB90-A49A-CD4E-B09A-2BC24D737579}" type="parTrans" cxnId="{5370C4C7-5F20-9F45-9C8A-FEFCB1E0FD55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4133190A-41DD-3E4E-B823-6F993E192216}" type="sibTrans" cxnId="{5370C4C7-5F20-9F45-9C8A-FEFCB1E0FD55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5A324BE-4B91-054E-A0C6-B5C1E9D30B13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8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rPr>
            <a:t>TIPO II</a:t>
          </a:r>
          <a:endParaRPr lang="es-ES" sz="2800" b="1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56D2B32C-3E07-AE45-A885-8C418E5FAD4F}" type="parTrans" cxnId="{4352A86E-0B95-B84F-ADCB-4EBC818B3E3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549A0834-CA27-F64E-ABEF-1B0B97D1FF05}" type="sibTrans" cxnId="{4352A86E-0B95-B84F-ADCB-4EBC818B3E31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FCB15BD-4E3C-8041-83B6-38FBEA6EE9D6}">
      <dgm:prSet phldrT="[Texto]" custT="1"/>
      <dgm:spPr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2860" tIns="11430" rIns="0" bIns="1143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gency FB" panose="020B0503020202020204" pitchFamily="34" charset="0"/>
              <a:ea typeface="+mn-ea"/>
              <a:cs typeface="+mn-cs"/>
            </a:rPr>
            <a:t>Proyectos de inversión motivados en la atención de nuevos usuarios que ocasionan la instalación de nuevos activos sin reemplazo de activos de existentes.</a:t>
          </a:r>
          <a:endParaRPr lang="es-E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gency FB" panose="020B0503020202020204" pitchFamily="34" charset="0"/>
            <a:ea typeface="+mn-ea"/>
            <a:cs typeface="+mn-cs"/>
          </a:endParaRPr>
        </a:p>
      </dgm:t>
    </dgm:pt>
    <dgm:pt modelId="{A13B3177-7116-624D-8C89-9A1117C3B625}" type="parTrans" cxnId="{109CC56F-1894-9746-A8ED-74C5FF68CCB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E471260-6535-1F4F-BE55-634F1C94CC21}" type="sibTrans" cxnId="{109CC56F-1894-9746-A8ED-74C5FF68CCB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433CAFD0-D627-C241-A114-56D39F701A39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sz="2800" b="1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rPr>
            <a:t>TIPO III</a:t>
          </a:r>
          <a:endParaRPr lang="es-ES" sz="2800" b="1" dirty="0">
            <a:solidFill>
              <a:schemeClr val="bg1"/>
            </a:solidFill>
            <a:latin typeface="Agency FB" panose="020B0503020202020204" pitchFamily="34" charset="0"/>
          </a:endParaRPr>
        </a:p>
      </dgm:t>
    </dgm:pt>
    <dgm:pt modelId="{034CC299-3461-3A4B-9CF8-B4E813A6CE9F}" type="parTrans" cxnId="{BFFF8017-6F12-5E4A-A538-CFE3C155317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633BBC21-0249-414D-A375-10C0421A9CFB}" type="sibTrans" cxnId="{BFFF8017-6F12-5E4A-A538-CFE3C155317B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32CB7541-3462-8E45-BB99-4055F54789B4}">
      <dgm:prSet phldrT="[Texto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CO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gency FB" panose="020B0503020202020204" pitchFamily="34" charset="0"/>
              <a:ea typeface="+mn-ea"/>
              <a:cs typeface="+mn-cs"/>
            </a:rPr>
            <a:t>Inversiones para remplazar activos existentes sin obtener una mayor capacidad del sistema</a:t>
          </a:r>
          <a:endParaRPr lang="es-E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gency FB" panose="020B0503020202020204" pitchFamily="34" charset="0"/>
            <a:ea typeface="+mn-ea"/>
            <a:cs typeface="+mn-cs"/>
          </a:endParaRPr>
        </a:p>
      </dgm:t>
    </dgm:pt>
    <dgm:pt modelId="{DF326F44-E89E-C24D-927C-1B90636D3001}" type="parTrans" cxnId="{CDF40419-4CA4-DF4D-A127-1EAA1FB9A69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B5A4C51A-7324-1A4B-B54C-D52A6820F225}" type="sibTrans" cxnId="{CDF40419-4CA4-DF4D-A127-1EAA1FB9A69A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8B01E38D-0889-464B-9E09-F077D24EC5C9}">
      <dgm:prSet phldrT="[Texto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sz="2800" b="1" dirty="0">
              <a:solidFill>
                <a:schemeClr val="bg1"/>
              </a:solidFill>
              <a:latin typeface="Agency FB" panose="020B0503020202020204" pitchFamily="34" charset="0"/>
            </a:rPr>
            <a:t>TIPO IV</a:t>
          </a:r>
        </a:p>
      </dgm:t>
    </dgm:pt>
    <dgm:pt modelId="{65BCBDF0-D793-4102-B52F-50B04DC3ED08}" type="parTrans" cxnId="{330C58A7-22B1-4670-8EFE-2C81EFD92FEF}">
      <dgm:prSet/>
      <dgm:spPr/>
      <dgm:t>
        <a:bodyPr/>
        <a:lstStyle/>
        <a:p>
          <a:endParaRPr lang="es-CO" sz="1800">
            <a:solidFill>
              <a:schemeClr val="tx1"/>
            </a:solidFill>
          </a:endParaRPr>
        </a:p>
      </dgm:t>
    </dgm:pt>
    <dgm:pt modelId="{1E83D655-8846-4ADF-85AB-84541E569764}" type="sibTrans" cxnId="{330C58A7-22B1-4670-8EFE-2C81EFD92FEF}">
      <dgm:prSet/>
      <dgm:spPr/>
      <dgm:t>
        <a:bodyPr/>
        <a:lstStyle/>
        <a:p>
          <a:endParaRPr lang="es-CO" sz="1800">
            <a:solidFill>
              <a:schemeClr val="tx1"/>
            </a:solidFill>
          </a:endParaRPr>
        </a:p>
      </dgm:t>
    </dgm:pt>
    <dgm:pt modelId="{05701AE4-E05A-45E2-B67F-47C6DE228664}">
      <dgm:prSet phldrT="[Texto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s-CO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gency FB" panose="020B0503020202020204" pitchFamily="34" charset="0"/>
              <a:ea typeface="+mn-ea"/>
              <a:cs typeface="+mn-cs"/>
            </a:rPr>
            <a:t>Proyectos de inversión para el mejoramiento de la calidad y confiablidad del servicio, reducción y mantenimiento de pérdidas, renovación tecnológica.</a:t>
          </a:r>
          <a:endParaRPr lang="es-E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gency FB" panose="020B0503020202020204" pitchFamily="34" charset="0"/>
            <a:ea typeface="+mn-ea"/>
            <a:cs typeface="+mn-cs"/>
          </a:endParaRPr>
        </a:p>
      </dgm:t>
    </dgm:pt>
    <dgm:pt modelId="{5525FC0D-7493-4755-A547-47240FA03158}" type="parTrans" cxnId="{293C1897-4574-46FB-B0E6-849AEDC97B9A}">
      <dgm:prSet/>
      <dgm:spPr/>
      <dgm:t>
        <a:bodyPr/>
        <a:lstStyle/>
        <a:p>
          <a:endParaRPr lang="es-CO" sz="1800">
            <a:solidFill>
              <a:schemeClr val="tx1"/>
            </a:solidFill>
          </a:endParaRPr>
        </a:p>
      </dgm:t>
    </dgm:pt>
    <dgm:pt modelId="{3055E1B1-156F-4C4C-AF75-32377839FA62}" type="sibTrans" cxnId="{293C1897-4574-46FB-B0E6-849AEDC97B9A}">
      <dgm:prSet/>
      <dgm:spPr/>
      <dgm:t>
        <a:bodyPr/>
        <a:lstStyle/>
        <a:p>
          <a:endParaRPr lang="es-CO" sz="1800">
            <a:solidFill>
              <a:schemeClr val="tx1"/>
            </a:solidFill>
          </a:endParaRPr>
        </a:p>
      </dgm:t>
    </dgm:pt>
    <dgm:pt modelId="{4E295F98-C854-BD4E-8022-2E6EDB966A07}" type="pres">
      <dgm:prSet presAssocID="{E178F3FC-8779-AB40-961A-F4254503835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407ACF1-20CD-714C-8AFF-B42D62F1114E}" type="pres">
      <dgm:prSet presAssocID="{F9AAD0D9-C402-674C-B66D-0CA926B5A803}" presName="horFlow" presStyleCnt="0"/>
      <dgm:spPr/>
    </dgm:pt>
    <dgm:pt modelId="{526D8D08-362C-FD41-B908-C4858DEE5AFB}" type="pres">
      <dgm:prSet presAssocID="{F9AAD0D9-C402-674C-B66D-0CA926B5A803}" presName="bigChev" presStyleLbl="node1" presStyleIdx="0" presStyleCnt="4" custScaleX="96218" custLinFactX="1234" custLinFactNeighborX="100000" custLinFactNeighborY="3301"/>
      <dgm:spPr/>
    </dgm:pt>
    <dgm:pt modelId="{6FDF128F-2BF8-4C48-B935-9F4C07DDC8DD}" type="pres">
      <dgm:prSet presAssocID="{E47DEB90-A49A-CD4E-B09A-2BC24D737579}" presName="parTrans" presStyleCnt="0"/>
      <dgm:spPr/>
    </dgm:pt>
    <dgm:pt modelId="{B78E14D5-0CB4-FB4E-A7C4-D37E7C3BB3C5}" type="pres">
      <dgm:prSet presAssocID="{95410970-7C47-9E4F-9142-F813E297BBF7}" presName="node" presStyleLbl="alignAccFollowNode1" presStyleIdx="0" presStyleCnt="4" custScaleX="188557" custScaleY="116419" custLinFactNeighborX="90094" custLinFactNeighborY="4292">
        <dgm:presLayoutVars>
          <dgm:bulletEnabled val="1"/>
        </dgm:presLayoutVars>
      </dgm:prSet>
      <dgm:spPr/>
    </dgm:pt>
    <dgm:pt modelId="{6513FEBD-07DE-414F-BF24-93CAF2219493}" type="pres">
      <dgm:prSet presAssocID="{F9AAD0D9-C402-674C-B66D-0CA926B5A803}" presName="vSp" presStyleCnt="0"/>
      <dgm:spPr/>
    </dgm:pt>
    <dgm:pt modelId="{1CF88620-1D34-F749-B940-3F624C3C20FC}" type="pres">
      <dgm:prSet presAssocID="{E5A324BE-4B91-054E-A0C6-B5C1E9D30B13}" presName="horFlow" presStyleCnt="0"/>
      <dgm:spPr/>
    </dgm:pt>
    <dgm:pt modelId="{CBEC0B46-D36D-7E48-9C3B-F3101C91786A}" type="pres">
      <dgm:prSet presAssocID="{E5A324BE-4B91-054E-A0C6-B5C1E9D30B13}" presName="bigChev" presStyleLbl="node1" presStyleIdx="1" presStyleCnt="4" custScaleX="96218" custLinFactX="1277" custLinFactNeighborX="100000"/>
      <dgm:spPr/>
    </dgm:pt>
    <dgm:pt modelId="{D722FC87-08A2-9343-8373-757EB43A5828}" type="pres">
      <dgm:prSet presAssocID="{A13B3177-7116-624D-8C89-9A1117C3B625}" presName="parTrans" presStyleCnt="0"/>
      <dgm:spPr/>
    </dgm:pt>
    <dgm:pt modelId="{8ADE1E91-BFE2-AF43-BF15-91B7EB8BEA5E}" type="pres">
      <dgm:prSet presAssocID="{BFCB15BD-4E3C-8041-83B6-38FBEA6EE9D6}" presName="node" presStyleLbl="alignAccFollowNode1" presStyleIdx="1" presStyleCnt="4" custScaleX="188557" custScaleY="117118" custLinFactNeighborX="86741" custLinFactNeighborY="1605">
        <dgm:presLayoutVars>
          <dgm:bulletEnabled val="1"/>
        </dgm:presLayoutVars>
      </dgm:prSet>
      <dgm:spPr>
        <a:xfrm>
          <a:off x="3846100" y="1445612"/>
          <a:ext cx="4817283" cy="1196859"/>
        </a:xfrm>
        <a:prstGeom prst="chevron">
          <a:avLst/>
        </a:prstGeom>
      </dgm:spPr>
    </dgm:pt>
    <dgm:pt modelId="{820E5C2F-B93A-104C-97DE-FD69CD9EBFB8}" type="pres">
      <dgm:prSet presAssocID="{E5A324BE-4B91-054E-A0C6-B5C1E9D30B13}" presName="vSp" presStyleCnt="0"/>
      <dgm:spPr/>
    </dgm:pt>
    <dgm:pt modelId="{CC72BE72-53AD-8E46-9BD5-C44F8B954CDC}" type="pres">
      <dgm:prSet presAssocID="{433CAFD0-D627-C241-A114-56D39F701A39}" presName="horFlow" presStyleCnt="0"/>
      <dgm:spPr/>
    </dgm:pt>
    <dgm:pt modelId="{7325DDBC-7CA5-354A-AC31-9304487A5F70}" type="pres">
      <dgm:prSet presAssocID="{433CAFD0-D627-C241-A114-56D39F701A39}" presName="bigChev" presStyleLbl="node1" presStyleIdx="2" presStyleCnt="4" custScaleX="96218" custLinFactX="1277" custLinFactNeighborX="100000"/>
      <dgm:spPr/>
    </dgm:pt>
    <dgm:pt modelId="{F8628B09-5F55-4346-87CF-DEF0A54C58CF}" type="pres">
      <dgm:prSet presAssocID="{DF326F44-E89E-C24D-927C-1B90636D3001}" presName="parTrans" presStyleCnt="0"/>
      <dgm:spPr/>
    </dgm:pt>
    <dgm:pt modelId="{D2712024-192D-B64C-A146-6D94CEDA7271}" type="pres">
      <dgm:prSet presAssocID="{32CB7541-3462-8E45-BB99-4055F54789B4}" presName="node" presStyleLbl="alignAccFollowNode1" presStyleIdx="2" presStyleCnt="4" custScaleX="188557" custScaleY="117911" custLinFactNeighborX="93812" custLinFactNeighborY="2359">
        <dgm:presLayoutVars>
          <dgm:bulletEnabled val="1"/>
        </dgm:presLayoutVars>
      </dgm:prSet>
      <dgm:spPr/>
    </dgm:pt>
    <dgm:pt modelId="{CEAC202C-7DD4-4E99-86F4-400277189F26}" type="pres">
      <dgm:prSet presAssocID="{433CAFD0-D627-C241-A114-56D39F701A39}" presName="vSp" presStyleCnt="0"/>
      <dgm:spPr/>
    </dgm:pt>
    <dgm:pt modelId="{A5824398-04C9-46A0-BC6D-0C6D16CBE162}" type="pres">
      <dgm:prSet presAssocID="{8B01E38D-0889-464B-9E09-F077D24EC5C9}" presName="horFlow" presStyleCnt="0"/>
      <dgm:spPr/>
    </dgm:pt>
    <dgm:pt modelId="{A15E69ED-2C40-4A17-A1BE-7E521D092DFA}" type="pres">
      <dgm:prSet presAssocID="{8B01E38D-0889-464B-9E09-F077D24EC5C9}" presName="bigChev" presStyleLbl="node1" presStyleIdx="3" presStyleCnt="4" custScaleX="96218" custLinFactX="1277" custLinFactNeighborX="100000"/>
      <dgm:spPr/>
    </dgm:pt>
    <dgm:pt modelId="{EE97D8BF-B9B7-4C8D-AE96-C3802D4B13CC}" type="pres">
      <dgm:prSet presAssocID="{5525FC0D-7493-4755-A547-47240FA03158}" presName="parTrans" presStyleCnt="0"/>
      <dgm:spPr/>
    </dgm:pt>
    <dgm:pt modelId="{2FB3EC0B-1486-4B60-8EAA-4E044839A3A5}" type="pres">
      <dgm:prSet presAssocID="{05701AE4-E05A-45E2-B67F-47C6DE228664}" presName="node" presStyleLbl="alignAccFollowNode1" presStyleIdx="3" presStyleCnt="4" custScaleX="188557" custScaleY="121067" custLinFactNeighborX="92059" custLinFactNeighborY="-1583">
        <dgm:presLayoutVars>
          <dgm:bulletEnabled val="1"/>
        </dgm:presLayoutVars>
      </dgm:prSet>
      <dgm:spPr/>
    </dgm:pt>
  </dgm:ptLst>
  <dgm:cxnLst>
    <dgm:cxn modelId="{11D23507-7982-B942-9821-9113F24D3434}" srcId="{E178F3FC-8779-AB40-961A-F4254503835E}" destId="{F9AAD0D9-C402-674C-B66D-0CA926B5A803}" srcOrd="0" destOrd="0" parTransId="{BC1AC195-ED02-6245-890B-FA10F430C030}" sibTransId="{5FF90DEE-5CFE-A045-A2F3-349AB9117149}"/>
    <dgm:cxn modelId="{BFFF8017-6F12-5E4A-A538-CFE3C155317B}" srcId="{E178F3FC-8779-AB40-961A-F4254503835E}" destId="{433CAFD0-D627-C241-A114-56D39F701A39}" srcOrd="2" destOrd="0" parTransId="{034CC299-3461-3A4B-9CF8-B4E813A6CE9F}" sibTransId="{633BBC21-0249-414D-A375-10C0421A9CFB}"/>
    <dgm:cxn modelId="{CDF40419-4CA4-DF4D-A127-1EAA1FB9A69A}" srcId="{433CAFD0-D627-C241-A114-56D39F701A39}" destId="{32CB7541-3462-8E45-BB99-4055F54789B4}" srcOrd="0" destOrd="0" parTransId="{DF326F44-E89E-C24D-927C-1B90636D3001}" sibTransId="{B5A4C51A-7324-1A4B-B54C-D52A6820F225}"/>
    <dgm:cxn modelId="{DF6CAF2A-57F2-A44F-8CCE-A8653F63C71A}" type="presOf" srcId="{95410970-7C47-9E4F-9142-F813E297BBF7}" destId="{B78E14D5-0CB4-FB4E-A7C4-D37E7C3BB3C5}" srcOrd="0" destOrd="0" presId="urn:microsoft.com/office/officeart/2005/8/layout/lProcess3"/>
    <dgm:cxn modelId="{80287F6A-BF55-3643-873E-4B71C4630DFB}" type="presOf" srcId="{BFCB15BD-4E3C-8041-83B6-38FBEA6EE9D6}" destId="{8ADE1E91-BFE2-AF43-BF15-91B7EB8BEA5E}" srcOrd="0" destOrd="0" presId="urn:microsoft.com/office/officeart/2005/8/layout/lProcess3"/>
    <dgm:cxn modelId="{4352A86E-0B95-B84F-ADCB-4EBC818B3E31}" srcId="{E178F3FC-8779-AB40-961A-F4254503835E}" destId="{E5A324BE-4B91-054E-A0C6-B5C1E9D30B13}" srcOrd="1" destOrd="0" parTransId="{56D2B32C-3E07-AE45-A885-8C418E5FAD4F}" sibTransId="{549A0834-CA27-F64E-ABEF-1B0B97D1FF05}"/>
    <dgm:cxn modelId="{109CC56F-1894-9746-A8ED-74C5FF68CCBA}" srcId="{E5A324BE-4B91-054E-A0C6-B5C1E9D30B13}" destId="{BFCB15BD-4E3C-8041-83B6-38FBEA6EE9D6}" srcOrd="0" destOrd="0" parTransId="{A13B3177-7116-624D-8C89-9A1117C3B625}" sibTransId="{BE471260-6535-1F4F-BE55-634F1C94CC21}"/>
    <dgm:cxn modelId="{5D965454-D9B7-D54A-ACED-FEFAD1458152}" type="presOf" srcId="{E5A324BE-4B91-054E-A0C6-B5C1E9D30B13}" destId="{CBEC0B46-D36D-7E48-9C3B-F3101C91786A}" srcOrd="0" destOrd="0" presId="urn:microsoft.com/office/officeart/2005/8/layout/lProcess3"/>
    <dgm:cxn modelId="{9010AE79-AF29-47E2-BBDF-0D90BCF0CE20}" type="presOf" srcId="{8B01E38D-0889-464B-9E09-F077D24EC5C9}" destId="{A15E69ED-2C40-4A17-A1BE-7E521D092DFA}" srcOrd="0" destOrd="0" presId="urn:microsoft.com/office/officeart/2005/8/layout/lProcess3"/>
    <dgm:cxn modelId="{293C1897-4574-46FB-B0E6-849AEDC97B9A}" srcId="{8B01E38D-0889-464B-9E09-F077D24EC5C9}" destId="{05701AE4-E05A-45E2-B67F-47C6DE228664}" srcOrd="0" destOrd="0" parTransId="{5525FC0D-7493-4755-A547-47240FA03158}" sibTransId="{3055E1B1-156F-4C4C-AF75-32377839FA62}"/>
    <dgm:cxn modelId="{330C58A7-22B1-4670-8EFE-2C81EFD92FEF}" srcId="{E178F3FC-8779-AB40-961A-F4254503835E}" destId="{8B01E38D-0889-464B-9E09-F077D24EC5C9}" srcOrd="3" destOrd="0" parTransId="{65BCBDF0-D793-4102-B52F-50B04DC3ED08}" sibTransId="{1E83D655-8846-4ADF-85AB-84541E569764}"/>
    <dgm:cxn modelId="{012DC3B1-01F1-45CA-AAED-2E1EC943B5E6}" type="presOf" srcId="{05701AE4-E05A-45E2-B67F-47C6DE228664}" destId="{2FB3EC0B-1486-4B60-8EAA-4E044839A3A5}" srcOrd="0" destOrd="0" presId="urn:microsoft.com/office/officeart/2005/8/layout/lProcess3"/>
    <dgm:cxn modelId="{4EACF7B6-CC3F-9647-B336-2FEA5B548ED1}" type="presOf" srcId="{32CB7541-3462-8E45-BB99-4055F54789B4}" destId="{D2712024-192D-B64C-A146-6D94CEDA7271}" srcOrd="0" destOrd="0" presId="urn:microsoft.com/office/officeart/2005/8/layout/lProcess3"/>
    <dgm:cxn modelId="{5370C4C7-5F20-9F45-9C8A-FEFCB1E0FD55}" srcId="{F9AAD0D9-C402-674C-B66D-0CA926B5A803}" destId="{95410970-7C47-9E4F-9142-F813E297BBF7}" srcOrd="0" destOrd="0" parTransId="{E47DEB90-A49A-CD4E-B09A-2BC24D737579}" sibTransId="{4133190A-41DD-3E4E-B823-6F993E192216}"/>
    <dgm:cxn modelId="{8D4695DA-7B59-ED4B-A662-8EEEDE8A1BF4}" type="presOf" srcId="{F9AAD0D9-C402-674C-B66D-0CA926B5A803}" destId="{526D8D08-362C-FD41-B908-C4858DEE5AFB}" srcOrd="0" destOrd="0" presId="urn:microsoft.com/office/officeart/2005/8/layout/lProcess3"/>
    <dgm:cxn modelId="{E079D1DB-7548-2645-95DD-37F4CBCBF515}" type="presOf" srcId="{433CAFD0-D627-C241-A114-56D39F701A39}" destId="{7325DDBC-7CA5-354A-AC31-9304487A5F70}" srcOrd="0" destOrd="0" presId="urn:microsoft.com/office/officeart/2005/8/layout/lProcess3"/>
    <dgm:cxn modelId="{6B0BFEF0-94AD-E644-B183-00D1F11BF3DC}" type="presOf" srcId="{E178F3FC-8779-AB40-961A-F4254503835E}" destId="{4E295F98-C854-BD4E-8022-2E6EDB966A07}" srcOrd="0" destOrd="0" presId="urn:microsoft.com/office/officeart/2005/8/layout/lProcess3"/>
    <dgm:cxn modelId="{3EEA121A-8EFA-1049-A53C-2B55B9199894}" type="presParOf" srcId="{4E295F98-C854-BD4E-8022-2E6EDB966A07}" destId="{8407ACF1-20CD-714C-8AFF-B42D62F1114E}" srcOrd="0" destOrd="0" presId="urn:microsoft.com/office/officeart/2005/8/layout/lProcess3"/>
    <dgm:cxn modelId="{F53A5E89-27ED-6948-99B8-AEBAA79BF7ED}" type="presParOf" srcId="{8407ACF1-20CD-714C-8AFF-B42D62F1114E}" destId="{526D8D08-362C-FD41-B908-C4858DEE5AFB}" srcOrd="0" destOrd="0" presId="urn:microsoft.com/office/officeart/2005/8/layout/lProcess3"/>
    <dgm:cxn modelId="{667C80E2-A383-434D-AA80-DE8100738013}" type="presParOf" srcId="{8407ACF1-20CD-714C-8AFF-B42D62F1114E}" destId="{6FDF128F-2BF8-4C48-B935-9F4C07DDC8DD}" srcOrd="1" destOrd="0" presId="urn:microsoft.com/office/officeart/2005/8/layout/lProcess3"/>
    <dgm:cxn modelId="{F5FDEB53-CBA4-B947-906A-6DB72A9BFDF3}" type="presParOf" srcId="{8407ACF1-20CD-714C-8AFF-B42D62F1114E}" destId="{B78E14D5-0CB4-FB4E-A7C4-D37E7C3BB3C5}" srcOrd="2" destOrd="0" presId="urn:microsoft.com/office/officeart/2005/8/layout/lProcess3"/>
    <dgm:cxn modelId="{F1B8B03B-6E39-5B41-8F5C-6A80BB9CDC2B}" type="presParOf" srcId="{4E295F98-C854-BD4E-8022-2E6EDB966A07}" destId="{6513FEBD-07DE-414F-BF24-93CAF2219493}" srcOrd="1" destOrd="0" presId="urn:microsoft.com/office/officeart/2005/8/layout/lProcess3"/>
    <dgm:cxn modelId="{62BEB52A-5761-E442-8A6F-853A3253CF96}" type="presParOf" srcId="{4E295F98-C854-BD4E-8022-2E6EDB966A07}" destId="{1CF88620-1D34-F749-B940-3F624C3C20FC}" srcOrd="2" destOrd="0" presId="urn:microsoft.com/office/officeart/2005/8/layout/lProcess3"/>
    <dgm:cxn modelId="{B2F67883-4346-864D-BEAA-977CE9A1972C}" type="presParOf" srcId="{1CF88620-1D34-F749-B940-3F624C3C20FC}" destId="{CBEC0B46-D36D-7E48-9C3B-F3101C91786A}" srcOrd="0" destOrd="0" presId="urn:microsoft.com/office/officeart/2005/8/layout/lProcess3"/>
    <dgm:cxn modelId="{9C3ECEC6-D586-2647-8ADB-B90EF54BF071}" type="presParOf" srcId="{1CF88620-1D34-F749-B940-3F624C3C20FC}" destId="{D722FC87-08A2-9343-8373-757EB43A5828}" srcOrd="1" destOrd="0" presId="urn:microsoft.com/office/officeart/2005/8/layout/lProcess3"/>
    <dgm:cxn modelId="{A9077FB8-5931-CC4B-993D-245B2112E78A}" type="presParOf" srcId="{1CF88620-1D34-F749-B940-3F624C3C20FC}" destId="{8ADE1E91-BFE2-AF43-BF15-91B7EB8BEA5E}" srcOrd="2" destOrd="0" presId="urn:microsoft.com/office/officeart/2005/8/layout/lProcess3"/>
    <dgm:cxn modelId="{09E1D01C-76CF-2B4D-90E0-8501B1C7FC35}" type="presParOf" srcId="{4E295F98-C854-BD4E-8022-2E6EDB966A07}" destId="{820E5C2F-B93A-104C-97DE-FD69CD9EBFB8}" srcOrd="3" destOrd="0" presId="urn:microsoft.com/office/officeart/2005/8/layout/lProcess3"/>
    <dgm:cxn modelId="{B83F6778-9ADB-A646-9BBA-92D73D1A906C}" type="presParOf" srcId="{4E295F98-C854-BD4E-8022-2E6EDB966A07}" destId="{CC72BE72-53AD-8E46-9BD5-C44F8B954CDC}" srcOrd="4" destOrd="0" presId="urn:microsoft.com/office/officeart/2005/8/layout/lProcess3"/>
    <dgm:cxn modelId="{89057509-5E48-364C-B458-117BB9D6E2F2}" type="presParOf" srcId="{CC72BE72-53AD-8E46-9BD5-C44F8B954CDC}" destId="{7325DDBC-7CA5-354A-AC31-9304487A5F70}" srcOrd="0" destOrd="0" presId="urn:microsoft.com/office/officeart/2005/8/layout/lProcess3"/>
    <dgm:cxn modelId="{9133C87F-F3D4-7C4F-A15D-72E681687912}" type="presParOf" srcId="{CC72BE72-53AD-8E46-9BD5-C44F8B954CDC}" destId="{F8628B09-5F55-4346-87CF-DEF0A54C58CF}" srcOrd="1" destOrd="0" presId="urn:microsoft.com/office/officeart/2005/8/layout/lProcess3"/>
    <dgm:cxn modelId="{90CA0462-EABD-8B49-9B4D-5A4F27E3C08A}" type="presParOf" srcId="{CC72BE72-53AD-8E46-9BD5-C44F8B954CDC}" destId="{D2712024-192D-B64C-A146-6D94CEDA7271}" srcOrd="2" destOrd="0" presId="urn:microsoft.com/office/officeart/2005/8/layout/lProcess3"/>
    <dgm:cxn modelId="{BA5F601A-A1D8-4AF3-8412-BEF265ED065C}" type="presParOf" srcId="{4E295F98-C854-BD4E-8022-2E6EDB966A07}" destId="{CEAC202C-7DD4-4E99-86F4-400277189F26}" srcOrd="5" destOrd="0" presId="urn:microsoft.com/office/officeart/2005/8/layout/lProcess3"/>
    <dgm:cxn modelId="{80304F34-F8E8-4EB0-850B-A04EFEA9D4C5}" type="presParOf" srcId="{4E295F98-C854-BD4E-8022-2E6EDB966A07}" destId="{A5824398-04C9-46A0-BC6D-0C6D16CBE162}" srcOrd="6" destOrd="0" presId="urn:microsoft.com/office/officeart/2005/8/layout/lProcess3"/>
    <dgm:cxn modelId="{E02EB608-600E-4E1C-AE7D-61C9E5F4EFD2}" type="presParOf" srcId="{A5824398-04C9-46A0-BC6D-0C6D16CBE162}" destId="{A15E69ED-2C40-4A17-A1BE-7E521D092DFA}" srcOrd="0" destOrd="0" presId="urn:microsoft.com/office/officeart/2005/8/layout/lProcess3"/>
    <dgm:cxn modelId="{A19412FD-1930-41C7-8D87-E0C6D59AA6DE}" type="presParOf" srcId="{A5824398-04C9-46A0-BC6D-0C6D16CBE162}" destId="{EE97D8BF-B9B7-4C8D-AE96-C3802D4B13CC}" srcOrd="1" destOrd="0" presId="urn:microsoft.com/office/officeart/2005/8/layout/lProcess3"/>
    <dgm:cxn modelId="{CB7B75D1-C22F-4C2A-834D-9387321E0CAA}" type="presParOf" srcId="{A5824398-04C9-46A0-BC6D-0C6D16CBE162}" destId="{2FB3EC0B-1486-4B60-8EAA-4E044839A3A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AF8063-9ABB-4E73-AD55-94B4FBD9368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2FA1FF9-12D3-4537-954F-9B5F18A75673}">
      <dgm:prSet phldrT="[Texto]"/>
      <dgm:spPr/>
      <dgm:t>
        <a:bodyPr/>
        <a:lstStyle/>
        <a:p>
          <a:r>
            <a:rPr lang="es-ES" dirty="0"/>
            <a:t>Ejecución Inversiones Año 2024</a:t>
          </a:r>
        </a:p>
      </dgm:t>
    </dgm:pt>
    <dgm:pt modelId="{14CBEE4D-9F6A-4BD5-A22B-B32B2A598754}" type="parTrans" cxnId="{E8CBE048-220E-4313-BF6C-40DAA9EAC3EB}">
      <dgm:prSet/>
      <dgm:spPr/>
      <dgm:t>
        <a:bodyPr/>
        <a:lstStyle/>
        <a:p>
          <a:endParaRPr lang="es-ES" sz="2000"/>
        </a:p>
      </dgm:t>
    </dgm:pt>
    <dgm:pt modelId="{81386C24-6ACC-4537-8449-C89F3A9BF98E}" type="sibTrans" cxnId="{E8CBE048-220E-4313-BF6C-40DAA9EAC3EB}">
      <dgm:prSet/>
      <dgm:spPr/>
      <dgm:t>
        <a:bodyPr/>
        <a:lstStyle/>
        <a:p>
          <a:endParaRPr lang="es-ES" sz="2000"/>
        </a:p>
      </dgm:t>
    </dgm:pt>
    <dgm:pt modelId="{E31F262B-0E53-4A58-BB7E-82DFC762E39B}">
      <dgm:prSet phldrT="[Texto]" custT="1"/>
      <dgm:spPr/>
      <dgm:t>
        <a:bodyPr/>
        <a:lstStyle/>
        <a:p>
          <a:r>
            <a:rPr lang="es-ES" sz="1600" dirty="0"/>
            <a:t>En el año 2024 se ejecutaron inversiones por valor de </a:t>
          </a:r>
          <a:r>
            <a:rPr lang="es-ES" sz="1600" b="1" dirty="0">
              <a:solidFill>
                <a:srgbClr val="FF0000"/>
              </a:solidFill>
            </a:rPr>
            <a:t>$ 13,301 Millones</a:t>
          </a:r>
          <a:r>
            <a:rPr lang="es-ES" sz="1600" dirty="0"/>
            <a:t>, equivalente al 22% de las inversiones aprobadas por la CREG.</a:t>
          </a:r>
        </a:p>
      </dgm:t>
    </dgm:pt>
    <dgm:pt modelId="{CE843320-71A2-46BE-BF79-2727F8B972A6}" type="parTrans" cxnId="{F93D10F3-94CF-496D-B1EF-92783884932C}">
      <dgm:prSet/>
      <dgm:spPr/>
      <dgm:t>
        <a:bodyPr/>
        <a:lstStyle/>
        <a:p>
          <a:endParaRPr lang="es-ES" sz="2000"/>
        </a:p>
      </dgm:t>
    </dgm:pt>
    <dgm:pt modelId="{15BFC01C-38C4-4898-A98D-A31977D16508}" type="sibTrans" cxnId="{F93D10F3-94CF-496D-B1EF-92783884932C}">
      <dgm:prSet/>
      <dgm:spPr/>
      <dgm:t>
        <a:bodyPr/>
        <a:lstStyle/>
        <a:p>
          <a:endParaRPr lang="es-ES" sz="2000"/>
        </a:p>
      </dgm:t>
    </dgm:pt>
    <dgm:pt modelId="{CDD399BC-E337-4760-B3F1-D625D61CC941}" type="pres">
      <dgm:prSet presAssocID="{80AF8063-9ABB-4E73-AD55-94B4FBD93682}" presName="Name0" presStyleCnt="0">
        <dgm:presLayoutVars>
          <dgm:dir/>
          <dgm:animLvl val="lvl"/>
          <dgm:resizeHandles val="exact"/>
        </dgm:presLayoutVars>
      </dgm:prSet>
      <dgm:spPr/>
    </dgm:pt>
    <dgm:pt modelId="{5F809A6E-0BBA-4FC0-ABFD-FB105C3D37E5}" type="pres">
      <dgm:prSet presAssocID="{F2FA1FF9-12D3-4537-954F-9B5F18A75673}" presName="composite" presStyleCnt="0"/>
      <dgm:spPr/>
    </dgm:pt>
    <dgm:pt modelId="{11D128AC-B578-4D7B-86F4-495476B368A9}" type="pres">
      <dgm:prSet presAssocID="{F2FA1FF9-12D3-4537-954F-9B5F18A75673}" presName="parTx" presStyleLbl="alignNode1" presStyleIdx="0" presStyleCnt="1" custScaleY="126102" custLinFactNeighborY="-1225">
        <dgm:presLayoutVars>
          <dgm:chMax val="0"/>
          <dgm:chPref val="0"/>
          <dgm:bulletEnabled val="1"/>
        </dgm:presLayoutVars>
      </dgm:prSet>
      <dgm:spPr/>
    </dgm:pt>
    <dgm:pt modelId="{DF827554-21AF-4FB0-B15D-1BB75F14CBB6}" type="pres">
      <dgm:prSet presAssocID="{F2FA1FF9-12D3-4537-954F-9B5F18A75673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E8CBE048-220E-4313-BF6C-40DAA9EAC3EB}" srcId="{80AF8063-9ABB-4E73-AD55-94B4FBD93682}" destId="{F2FA1FF9-12D3-4537-954F-9B5F18A75673}" srcOrd="0" destOrd="0" parTransId="{14CBEE4D-9F6A-4BD5-A22B-B32B2A598754}" sibTransId="{81386C24-6ACC-4537-8449-C89F3A9BF98E}"/>
    <dgm:cxn modelId="{5E74AFCD-881A-4B3E-ACA7-D6EEEDA1D929}" type="presOf" srcId="{E31F262B-0E53-4A58-BB7E-82DFC762E39B}" destId="{DF827554-21AF-4FB0-B15D-1BB75F14CBB6}" srcOrd="0" destOrd="0" presId="urn:microsoft.com/office/officeart/2005/8/layout/hList1"/>
    <dgm:cxn modelId="{FC3186D5-FBAA-4A51-BA77-636317CDC0E2}" type="presOf" srcId="{80AF8063-9ABB-4E73-AD55-94B4FBD93682}" destId="{CDD399BC-E337-4760-B3F1-D625D61CC941}" srcOrd="0" destOrd="0" presId="urn:microsoft.com/office/officeart/2005/8/layout/hList1"/>
    <dgm:cxn modelId="{F93D10F3-94CF-496D-B1EF-92783884932C}" srcId="{F2FA1FF9-12D3-4537-954F-9B5F18A75673}" destId="{E31F262B-0E53-4A58-BB7E-82DFC762E39B}" srcOrd="0" destOrd="0" parTransId="{CE843320-71A2-46BE-BF79-2727F8B972A6}" sibTransId="{15BFC01C-38C4-4898-A98D-A31977D16508}"/>
    <dgm:cxn modelId="{A188E8FB-E106-4FAA-86D0-DE102B3FC0FB}" type="presOf" srcId="{F2FA1FF9-12D3-4537-954F-9B5F18A75673}" destId="{11D128AC-B578-4D7B-86F4-495476B368A9}" srcOrd="0" destOrd="0" presId="urn:microsoft.com/office/officeart/2005/8/layout/hList1"/>
    <dgm:cxn modelId="{9397EBC8-8DB6-4755-A98D-73FCADCA56B8}" type="presParOf" srcId="{CDD399BC-E337-4760-B3F1-D625D61CC941}" destId="{5F809A6E-0BBA-4FC0-ABFD-FB105C3D37E5}" srcOrd="0" destOrd="0" presId="urn:microsoft.com/office/officeart/2005/8/layout/hList1"/>
    <dgm:cxn modelId="{1F4E74BA-D12B-43C8-A1B1-16920AEF3FCC}" type="presParOf" srcId="{5F809A6E-0BBA-4FC0-ABFD-FB105C3D37E5}" destId="{11D128AC-B578-4D7B-86F4-495476B368A9}" srcOrd="0" destOrd="0" presId="urn:microsoft.com/office/officeart/2005/8/layout/hList1"/>
    <dgm:cxn modelId="{F937A5D4-C1C9-4CC4-8A6C-FED5492012E6}" type="presParOf" srcId="{5F809A6E-0BBA-4FC0-ABFD-FB105C3D37E5}" destId="{DF827554-21AF-4FB0-B15D-1BB75F14CBB6}" srcOrd="1" destOrd="0" presId="urn:microsoft.com/office/officeart/2005/8/layout/hList1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4535A-CF1E-4BB5-9778-95A27DE8CD4F}">
      <dsp:nvSpPr>
        <dsp:cNvPr id="0" name=""/>
        <dsp:cNvSpPr/>
      </dsp:nvSpPr>
      <dsp:spPr>
        <a:xfrm>
          <a:off x="4561" y="1780117"/>
          <a:ext cx="2655293" cy="10621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200" b="0" i="0" kern="1200" dirty="0">
              <a:solidFill>
                <a:schemeClr val="bg1"/>
              </a:solidFill>
              <a:latin typeface="Agency FB" panose="020B0503020202020204" pitchFamily="34" charset="0"/>
              <a:ea typeface="Arial"/>
              <a:cs typeface="Arial"/>
            </a:rPr>
            <a:t>Es la producción de energía desde las centrales de generación ubicadas lejos de los centros de consumo y cerca de la fuente de energía</a:t>
          </a:r>
          <a:endParaRPr lang="es-CO" sz="1200" kern="1200" dirty="0">
            <a:solidFill>
              <a:schemeClr val="bg1"/>
            </a:solidFill>
          </a:endParaRPr>
        </a:p>
      </dsp:txBody>
      <dsp:txXfrm>
        <a:off x="535620" y="1780117"/>
        <a:ext cx="1593176" cy="1062117"/>
      </dsp:txXfrm>
    </dsp:sp>
    <dsp:sp modelId="{3AD17710-A42A-487C-B56A-50AE51A2673D}">
      <dsp:nvSpPr>
        <dsp:cNvPr id="0" name=""/>
        <dsp:cNvSpPr/>
      </dsp:nvSpPr>
      <dsp:spPr>
        <a:xfrm>
          <a:off x="2394325" y="1780117"/>
          <a:ext cx="2655293" cy="10621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bg1"/>
              </a:solidFill>
              <a:latin typeface="Agency FB" panose="020B0503020202020204" pitchFamily="34" charset="0"/>
              <a:ea typeface="Arial"/>
              <a:cs typeface="Arial"/>
            </a:rPr>
            <a:t>La transmisión es el transporte desde los centros de producción hasta los centros de consumo (ciudades) a niveles de 500Kv y 230 Kv</a:t>
          </a:r>
          <a:endParaRPr lang="es-CO" sz="1200" kern="1200" dirty="0">
            <a:solidFill>
              <a:schemeClr val="bg1"/>
            </a:solidFill>
          </a:endParaRPr>
        </a:p>
      </dsp:txBody>
      <dsp:txXfrm>
        <a:off x="2925384" y="1780117"/>
        <a:ext cx="1593176" cy="1062117"/>
      </dsp:txXfrm>
    </dsp:sp>
    <dsp:sp modelId="{0160FE42-56F3-4404-9CC2-E357357FFBAB}">
      <dsp:nvSpPr>
        <dsp:cNvPr id="0" name=""/>
        <dsp:cNvSpPr/>
      </dsp:nvSpPr>
      <dsp:spPr>
        <a:xfrm>
          <a:off x="4784089" y="1780117"/>
          <a:ext cx="2655293" cy="10621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200" kern="1200" dirty="0">
              <a:solidFill>
                <a:schemeClr val="bg1"/>
              </a:solidFill>
              <a:latin typeface="Agency FB" panose="020B0503020202020204" pitchFamily="34" charset="0"/>
              <a:cs typeface="Arial"/>
            </a:rPr>
            <a:t>La distribución es el reparto de energía hasta los usuarios finales a niveles inferiores a 230Kv</a:t>
          </a:r>
          <a:endParaRPr lang="es-CO" sz="1200" kern="1200" dirty="0">
            <a:solidFill>
              <a:schemeClr val="bg1"/>
            </a:solidFill>
          </a:endParaRPr>
        </a:p>
      </dsp:txBody>
      <dsp:txXfrm>
        <a:off x="5315148" y="1780117"/>
        <a:ext cx="1593176" cy="1062117"/>
      </dsp:txXfrm>
    </dsp:sp>
    <dsp:sp modelId="{6CDABC29-2437-4D09-9091-59CBD9F58EF2}">
      <dsp:nvSpPr>
        <dsp:cNvPr id="0" name=""/>
        <dsp:cNvSpPr/>
      </dsp:nvSpPr>
      <dsp:spPr>
        <a:xfrm>
          <a:off x="7173853" y="1780117"/>
          <a:ext cx="2655293" cy="106211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CO" sz="1200" b="0" i="0" kern="1200" dirty="0">
              <a:solidFill>
                <a:schemeClr val="bg1"/>
              </a:solidFill>
              <a:latin typeface="Agency FB" panose="020B0503020202020204" pitchFamily="34" charset="0"/>
              <a:cs typeface="Arial"/>
            </a:rPr>
            <a:t>La comercialización  es la actividad de recudo del pago de los servicios de los usuarios y sus traslado a los agentes de la cadena</a:t>
          </a:r>
          <a:endParaRPr lang="es-CO" sz="1200" kern="1200" dirty="0">
            <a:solidFill>
              <a:schemeClr val="bg1"/>
            </a:solidFill>
          </a:endParaRPr>
        </a:p>
      </dsp:txBody>
      <dsp:txXfrm>
        <a:off x="7704912" y="1780117"/>
        <a:ext cx="1593176" cy="1062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D8D08-362C-FD41-B908-C4858DEE5AFB}">
      <dsp:nvSpPr>
        <dsp:cNvPr id="0" name=""/>
        <dsp:cNvSpPr/>
      </dsp:nvSpPr>
      <dsp:spPr>
        <a:xfrm>
          <a:off x="1476757" y="39553"/>
          <a:ext cx="2711730" cy="1127327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rPr>
            <a:t>TIPO I</a:t>
          </a:r>
        </a:p>
      </dsp:txBody>
      <dsp:txXfrm>
        <a:off x="2040421" y="39553"/>
        <a:ext cx="1584403" cy="1127327"/>
      </dsp:txXfrm>
    </dsp:sp>
    <dsp:sp modelId="{B78E14D5-0CB4-FB4E-A7C4-D37E7C3BB3C5}">
      <dsp:nvSpPr>
        <dsp:cNvPr id="0" name=""/>
        <dsp:cNvSpPr/>
      </dsp:nvSpPr>
      <dsp:spPr>
        <a:xfrm>
          <a:off x="3751034" y="61508"/>
          <a:ext cx="4410734" cy="1089311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rPr>
            <a:t>Inversiones para el reemplazo de activos existentes que permitan obtener una mayor capacidad del sistema</a:t>
          </a:r>
          <a:r>
            <a:rPr lang="es-CO" sz="18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gency FB" panose="020B0503020202020204" pitchFamily="34" charset="0"/>
              <a:ea typeface="+mn-ea"/>
              <a:cs typeface="+mn-cs"/>
            </a:rPr>
            <a:t>.</a:t>
          </a:r>
          <a:endParaRPr lang="es-ES" sz="1800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gency FB" panose="020B0503020202020204" pitchFamily="34" charset="0"/>
            <a:ea typeface="+mn-ea"/>
            <a:cs typeface="+mn-cs"/>
          </a:endParaRPr>
        </a:p>
      </dsp:txBody>
      <dsp:txXfrm>
        <a:off x="4295690" y="61508"/>
        <a:ext cx="3321423" cy="1089311"/>
      </dsp:txXfrm>
    </dsp:sp>
    <dsp:sp modelId="{CBEC0B46-D36D-7E48-9C3B-F3101C91786A}">
      <dsp:nvSpPr>
        <dsp:cNvPr id="0" name=""/>
        <dsp:cNvSpPr/>
      </dsp:nvSpPr>
      <dsp:spPr>
        <a:xfrm>
          <a:off x="1477969" y="1287494"/>
          <a:ext cx="2711730" cy="112732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rPr>
            <a:t>TIPO II</a:t>
          </a:r>
          <a:endParaRPr lang="es-ES" sz="2800" b="1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2041633" y="1287494"/>
        <a:ext cx="1584403" cy="1127327"/>
      </dsp:txXfrm>
    </dsp:sp>
    <dsp:sp modelId="{8ADE1E91-BFE2-AF43-BF15-91B7EB8BEA5E}">
      <dsp:nvSpPr>
        <dsp:cNvPr id="0" name=""/>
        <dsp:cNvSpPr/>
      </dsp:nvSpPr>
      <dsp:spPr>
        <a:xfrm>
          <a:off x="3738750" y="1318249"/>
          <a:ext cx="4410734" cy="1095851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gency FB" panose="020B0503020202020204" pitchFamily="34" charset="0"/>
              <a:ea typeface="+mn-ea"/>
              <a:cs typeface="+mn-cs"/>
            </a:rPr>
            <a:t>Proyectos de inversión motivados en la atención de nuevos usuarios que ocasionan la instalación de nuevos activos sin reemplazo de activos de existentes.</a:t>
          </a:r>
          <a:endParaRPr lang="es-E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gency FB" panose="020B0503020202020204" pitchFamily="34" charset="0"/>
            <a:ea typeface="+mn-ea"/>
            <a:cs typeface="+mn-cs"/>
          </a:endParaRPr>
        </a:p>
      </dsp:txBody>
      <dsp:txXfrm>
        <a:off x="4286676" y="1318249"/>
        <a:ext cx="3314883" cy="1095851"/>
      </dsp:txXfrm>
    </dsp:sp>
    <dsp:sp modelId="{7325DDBC-7CA5-354A-AC31-9304487A5F70}">
      <dsp:nvSpPr>
        <dsp:cNvPr id="0" name=""/>
        <dsp:cNvSpPr/>
      </dsp:nvSpPr>
      <dsp:spPr>
        <a:xfrm>
          <a:off x="1477969" y="2572647"/>
          <a:ext cx="2711730" cy="1127327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  <a:latin typeface="Agency FB" panose="020B0503020202020204" pitchFamily="34" charset="0"/>
              <a:cs typeface="Arial" panose="020B0604020202020204" pitchFamily="34" charset="0"/>
            </a:rPr>
            <a:t>TIPO III</a:t>
          </a:r>
          <a:endParaRPr lang="es-ES" sz="2800" b="1" kern="1200" dirty="0">
            <a:solidFill>
              <a:schemeClr val="bg1"/>
            </a:solidFill>
            <a:latin typeface="Agency FB" panose="020B0503020202020204" pitchFamily="34" charset="0"/>
          </a:endParaRPr>
        </a:p>
      </dsp:txBody>
      <dsp:txXfrm>
        <a:off x="2041633" y="2572647"/>
        <a:ext cx="1584403" cy="1127327"/>
      </dsp:txXfrm>
    </dsp:sp>
    <dsp:sp modelId="{D2712024-192D-B64C-A146-6D94CEDA7271}">
      <dsp:nvSpPr>
        <dsp:cNvPr id="0" name=""/>
        <dsp:cNvSpPr/>
      </dsp:nvSpPr>
      <dsp:spPr>
        <a:xfrm>
          <a:off x="3764656" y="2606748"/>
          <a:ext cx="4410734" cy="1103271"/>
        </a:xfrm>
        <a:prstGeom prst="chevron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gency FB" panose="020B0503020202020204" pitchFamily="34" charset="0"/>
              <a:ea typeface="+mn-ea"/>
              <a:cs typeface="+mn-cs"/>
            </a:rPr>
            <a:t>Inversiones para remplazar activos existentes sin obtener una mayor capacidad del sistema</a:t>
          </a:r>
          <a:endParaRPr lang="es-E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gency FB" panose="020B0503020202020204" pitchFamily="34" charset="0"/>
            <a:ea typeface="+mn-ea"/>
            <a:cs typeface="+mn-cs"/>
          </a:endParaRPr>
        </a:p>
      </dsp:txBody>
      <dsp:txXfrm>
        <a:off x="4316292" y="2606748"/>
        <a:ext cx="3307463" cy="1103271"/>
      </dsp:txXfrm>
    </dsp:sp>
    <dsp:sp modelId="{A15E69ED-2C40-4A17-A1BE-7E521D092DFA}">
      <dsp:nvSpPr>
        <dsp:cNvPr id="0" name=""/>
        <dsp:cNvSpPr/>
      </dsp:nvSpPr>
      <dsp:spPr>
        <a:xfrm>
          <a:off x="1477969" y="3860538"/>
          <a:ext cx="2711730" cy="1127327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  <a:latin typeface="Agency FB" panose="020B0503020202020204" pitchFamily="34" charset="0"/>
            </a:rPr>
            <a:t>TIPO IV</a:t>
          </a:r>
        </a:p>
      </dsp:txBody>
      <dsp:txXfrm>
        <a:off x="2041633" y="3860538"/>
        <a:ext cx="1584403" cy="1127327"/>
      </dsp:txXfrm>
    </dsp:sp>
    <dsp:sp modelId="{2FB3EC0B-1486-4B60-8EAA-4E044839A3A5}">
      <dsp:nvSpPr>
        <dsp:cNvPr id="0" name=""/>
        <dsp:cNvSpPr/>
      </dsp:nvSpPr>
      <dsp:spPr>
        <a:xfrm>
          <a:off x="3758234" y="3842989"/>
          <a:ext cx="4410734" cy="1132802"/>
        </a:xfrm>
        <a:prstGeom prst="chevron">
          <a:avLst/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gency FB" panose="020B0503020202020204" pitchFamily="34" charset="0"/>
              <a:ea typeface="+mn-ea"/>
              <a:cs typeface="+mn-cs"/>
            </a:rPr>
            <a:t>Proyectos de inversión para el mejoramiento de la calidad y confiablidad del servicio, reducción y mantenimiento de pérdidas, renovación tecnológica.</a:t>
          </a:r>
          <a:endParaRPr lang="es-ES" sz="1800" b="1" kern="12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gency FB" panose="020B0503020202020204" pitchFamily="34" charset="0"/>
            <a:ea typeface="+mn-ea"/>
            <a:cs typeface="+mn-cs"/>
          </a:endParaRPr>
        </a:p>
      </dsp:txBody>
      <dsp:txXfrm>
        <a:off x="4324635" y="3842989"/>
        <a:ext cx="3277932" cy="1132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128AC-B578-4D7B-86F4-495476B368A9}">
      <dsp:nvSpPr>
        <dsp:cNvPr id="0" name=""/>
        <dsp:cNvSpPr/>
      </dsp:nvSpPr>
      <dsp:spPr>
        <a:xfrm>
          <a:off x="0" y="25015"/>
          <a:ext cx="8769610" cy="653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Ejecución Inversiones Año 2024</a:t>
          </a:r>
        </a:p>
      </dsp:txBody>
      <dsp:txXfrm>
        <a:off x="0" y="25015"/>
        <a:ext cx="8769610" cy="653712"/>
      </dsp:txXfrm>
    </dsp:sp>
    <dsp:sp modelId="{DF827554-21AF-4FB0-B15D-1BB75F14CBB6}">
      <dsp:nvSpPr>
        <dsp:cNvPr id="0" name=""/>
        <dsp:cNvSpPr/>
      </dsp:nvSpPr>
      <dsp:spPr>
        <a:xfrm>
          <a:off x="0" y="617422"/>
          <a:ext cx="8769610" cy="790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600" kern="1200" dirty="0"/>
            <a:t>En el año 2024 se ejecutaron inversiones por valor de </a:t>
          </a:r>
          <a:r>
            <a:rPr lang="es-ES" sz="1600" b="1" kern="1200" dirty="0">
              <a:solidFill>
                <a:srgbClr val="FF0000"/>
              </a:solidFill>
            </a:rPr>
            <a:t>$ 13,301 Millones</a:t>
          </a:r>
          <a:r>
            <a:rPr lang="es-ES" sz="1600" kern="1200" dirty="0"/>
            <a:t>, equivalente al 22% de las inversiones aprobadas por la CREG.</a:t>
          </a:r>
        </a:p>
      </dsp:txBody>
      <dsp:txXfrm>
        <a:off x="0" y="617422"/>
        <a:ext cx="8769610" cy="790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59ABE-A872-B340-A9CB-AC189C1631FB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4BC9E-A8CC-0F44-8595-196B1CA90B9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172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BC9E-A8CC-0F44-8595-196B1CA90B9B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553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BC9E-A8CC-0F44-8595-196B1CA90B9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709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6A44E-B595-31EE-FBC1-BA8130C44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791AAC-A68F-B7B1-F769-630A5B6D4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55A7F-DD4B-C24C-FCFC-1A21C60D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366C-F97F-824F-9673-F50EA891A6DA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4F9B45-E08F-129C-BD69-018E1EAC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626144-479F-E0B9-8E62-EE187446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584-7F0E-2C49-9B85-F75DA3AFE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011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774D52-19B1-DEB8-2EF9-6EAF7CEAF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33472D-D02F-619A-0881-032ECA198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40522D-A73A-F2BE-9770-D36E1188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366C-F97F-824F-9673-F50EA891A6DA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158AFB-5121-DD55-82DA-79A71F650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335603-D410-EF35-82EE-0B2D8F3C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584-7F0E-2C49-9B85-F75DA3AFE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4863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6002D83-712F-C17B-76EF-D786B6B57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F02606A-9B8B-092F-4933-B0D8D0AA0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1D1F66-65A8-9D8E-F81F-1968FC6F9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366C-F97F-824F-9673-F50EA891A6DA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2A9F98-5C52-9525-FA64-31361C274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2A0DD1-1D06-F577-C86C-332B61A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584-7F0E-2C49-9B85-F75DA3AFE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119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F5216-784F-1812-9862-D7A0F3C09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BBFE20-9C76-C3E7-F2DC-DD9E550B16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283C25-40D3-849B-E21C-D8F75704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366C-F97F-824F-9673-F50EA891A6DA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FF3B8F-C560-B7D3-1D97-30E0D933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A9147A-417F-C56B-3306-8C819943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584-7F0E-2C49-9B85-F75DA3AFE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976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CA912-87F4-8889-1548-3EBBAA02B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EC3626-AB20-0A7B-49EA-A9ED26F8C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AFF851-79B0-93F0-2E38-68B744F0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366C-F97F-824F-9673-F50EA891A6DA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2E083-AB86-99D9-8496-D0F465BD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C33B1B-3C0C-D33A-5225-A36B14673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584-7F0E-2C49-9B85-F75DA3AFE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328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E5C79-23D9-F48D-E6B5-C1CF1A12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8AA1E-1BE4-5DBD-C713-102B37F1F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4DBABF-81D0-6234-79FB-97D6DB111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A4F044-64D3-67B5-E082-5B9364E2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366C-F97F-824F-9673-F50EA891A6DA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F418E0-C64A-771A-E16C-A2C8506A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85C7B9-E441-6506-8A6A-232C1AFA2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584-7F0E-2C49-9B85-F75DA3AFE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182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6DDF83-3B40-D569-1F1C-65C0E19B9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553F40-A839-F246-2688-CA1208C8F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3B396E-543A-EE70-D9FA-F3F6768559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5326EC-0C29-D507-85B0-0FDA7A8D28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71C66D-FA7F-3E87-A656-1C0B4C491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438485C-27DA-E7B4-1333-9419CB1C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366C-F97F-824F-9673-F50EA891A6DA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110C04C-9DC3-2BC9-C109-31E1A9E5C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6B741E4-946A-4A94-0064-AB558B52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584-7F0E-2C49-9B85-F75DA3AFE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178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1236F9-806A-B07A-056E-97A9B266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415147-768E-7BCD-15ED-58105CBD9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366C-F97F-824F-9673-F50EA891A6DA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8E87E83-A7F6-F978-23D0-64B87077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C0CE12-E4CE-5C6A-8DFF-92CCC97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584-7F0E-2C49-9B85-F75DA3AFE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766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A6FE910-344C-10A6-C704-86F3F32FA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366C-F97F-824F-9673-F50EA891A6DA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7B2728-2814-66B3-A296-A04CDCF1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40B790-7FFB-AD2D-5878-6BDFA352F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584-7F0E-2C49-9B85-F75DA3AFE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52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36516-E241-7EC4-1A24-3787AE68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ABF26B-9EA3-5687-851A-82B1187DF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0989A2-2186-F896-4ACC-7D90A31BB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EBD211-FD7A-064E-C024-8E7910EC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366C-F97F-824F-9673-F50EA891A6DA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5F1696-7C2B-5743-A960-B201F707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D64369-4C32-3F4F-0203-27CDA50D5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584-7F0E-2C49-9B85-F75DA3AFE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0590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C9737-AB9E-AB39-3BF0-5EF353483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A9DB53-EBA4-F109-17C3-A65FECBB8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124A10-FBB0-0F86-374D-7EE063D8B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18209A-641E-85E6-9F75-001DBB23A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366C-F97F-824F-9673-F50EA891A6DA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3C2C61-CB44-24F0-0A81-13083F262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BB4828-A549-657C-0192-17D086CD7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89584-7F0E-2C49-9B85-F75DA3AFE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7838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0DA9F9F-C7DF-0BDD-04B9-63ECF71C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CF79EB-B45C-0AF2-625F-C75520A10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654588-600C-8B9E-A1F0-89D5E3AA1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366C-F97F-824F-9673-F50EA891A6DA}" type="datetimeFigureOut">
              <a:rPr lang="es-CO" smtClean="0"/>
              <a:t>27/03/2025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BBAB93-24D9-A945-22B7-F1D1448ED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CE3804-37D8-F373-81A6-719784F34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89584-7F0E-2C49-9B85-F75DA3AFE37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110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E139E8A-F2B8-ADFB-D4C3-5344E0954812}"/>
              </a:ext>
            </a:extLst>
          </p:cNvPr>
          <p:cNvSpPr txBox="1"/>
          <p:nvPr/>
        </p:nvSpPr>
        <p:spPr>
          <a:xfrm>
            <a:off x="4823683" y="1492391"/>
            <a:ext cx="6377716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3500" b="1" dirty="0">
                <a:solidFill>
                  <a:schemeClr val="bg1"/>
                </a:solidFill>
                <a:latin typeface="Prometo"/>
              </a:rPr>
              <a:t>INFORME EJECUCIÓN DEL PLAN DE INVERSIONES 2024</a:t>
            </a:r>
            <a:endParaRPr lang="es-ES" sz="4400" b="1" dirty="0">
              <a:solidFill>
                <a:schemeClr val="bg1"/>
              </a:solidFill>
              <a:latin typeface="Agency FB"/>
            </a:endParaRPr>
          </a:p>
        </p:txBody>
      </p:sp>
      <p:sp>
        <p:nvSpPr>
          <p:cNvPr id="3" name="Google Shape;91;p1">
            <a:extLst>
              <a:ext uri="{FF2B5EF4-FFF2-40B4-BE49-F238E27FC236}">
                <a16:creationId xmlns:a16="http://schemas.microsoft.com/office/drawing/2014/main" id="{3E8AD076-101A-47D9-1593-830686812065}"/>
              </a:ext>
            </a:extLst>
          </p:cNvPr>
          <p:cNvSpPr txBox="1"/>
          <p:nvPr/>
        </p:nvSpPr>
        <p:spPr>
          <a:xfrm>
            <a:off x="4530904" y="3856047"/>
            <a:ext cx="6971554" cy="116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s-CO" sz="3500" b="1" dirty="0">
                <a:solidFill>
                  <a:schemeClr val="bg1"/>
                </a:solidFill>
                <a:latin typeface="Prometo"/>
                <a:ea typeface="+mn-ea"/>
                <a:cs typeface="+mn-cs"/>
                <a:sym typeface="Fira Sans"/>
              </a:rPr>
              <a:t>UNIDAD ESTRATEGICA DE NEGOCIO DE ENERGIA  - UENE</a:t>
            </a:r>
            <a:endParaRPr sz="3500" b="1" dirty="0">
              <a:solidFill>
                <a:schemeClr val="bg1"/>
              </a:solidFill>
              <a:latin typeface="Prometo"/>
              <a:ea typeface="+mn-ea"/>
              <a:cs typeface="+mn-cs"/>
              <a:sym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221408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9849-9439-DD0C-97AD-DA78D252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02485F7-DEA8-9741-38E9-9B0DE30F0236}"/>
              </a:ext>
            </a:extLst>
          </p:cNvPr>
          <p:cNvSpPr txBox="1"/>
          <p:nvPr/>
        </p:nvSpPr>
        <p:spPr>
          <a:xfrm>
            <a:off x="976993" y="99323"/>
            <a:ext cx="69528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b="1" dirty="0">
                <a:solidFill>
                  <a:srgbClr val="384E0A"/>
                </a:solidFill>
                <a:latin typeface="Prometo" panose="020B0604030203060203" pitchFamily="34" charset="77"/>
              </a:rPr>
              <a:t>Ejecución Inversiones 2024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FB14F1-7058-39E3-47AE-122B71E45EA9}"/>
              </a:ext>
            </a:extLst>
          </p:cNvPr>
          <p:cNvSpPr/>
          <p:nvPr/>
        </p:nvSpPr>
        <p:spPr>
          <a:xfrm>
            <a:off x="990107" y="779652"/>
            <a:ext cx="9145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Agency FB" panose="020B0503020202020204" pitchFamily="34" charset="0"/>
              </a:rPr>
              <a:t>Los equipos puestos en operación en el año 2024 son: </a:t>
            </a:r>
            <a:endParaRPr lang="es-CO" sz="2400" dirty="0">
              <a:solidFill>
                <a:srgbClr val="083E88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3E0D5A-5407-078E-FDF6-0850698A1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794" y="1507041"/>
            <a:ext cx="8283756" cy="387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2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9849-9439-DD0C-97AD-DA78D252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B3A9631-475F-8E6C-C6E1-20CD40C32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07" y="1660036"/>
            <a:ext cx="8976974" cy="456924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2485F7-DEA8-9741-38E9-9B0DE30F0236}"/>
              </a:ext>
            </a:extLst>
          </p:cNvPr>
          <p:cNvSpPr txBox="1"/>
          <p:nvPr/>
        </p:nvSpPr>
        <p:spPr>
          <a:xfrm>
            <a:off x="976993" y="99323"/>
            <a:ext cx="69528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b="1" dirty="0">
                <a:solidFill>
                  <a:srgbClr val="384E0A"/>
                </a:solidFill>
                <a:latin typeface="Prometo" panose="020B0604030203060203" pitchFamily="34" charset="77"/>
              </a:rPr>
              <a:t>Ejecución Inversiones 2024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FFB14F1-7058-39E3-47AE-122B71E45EA9}"/>
              </a:ext>
            </a:extLst>
          </p:cNvPr>
          <p:cNvSpPr/>
          <p:nvPr/>
        </p:nvSpPr>
        <p:spPr>
          <a:xfrm>
            <a:off x="990107" y="779652"/>
            <a:ext cx="91452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Agency FB" panose="020B0503020202020204" pitchFamily="34" charset="0"/>
              </a:rPr>
              <a:t>Con la ejecución de las inversiones realizadas por  EMCALI durante el año 2024 se aumentó la confiabilidad y calidad en la prestación del servicio de energía</a:t>
            </a:r>
            <a:r>
              <a:rPr lang="es-CO" sz="2400" dirty="0">
                <a:solidFill>
                  <a:srgbClr val="083E88"/>
                </a:solidFill>
                <a:latin typeface="Agency FB" panose="020B0503020202020204" pitchFamily="34" charset="0"/>
              </a:rPr>
              <a:t>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1489D7E0-C3DC-8009-0A35-7E1C913B40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6241768"/>
              </p:ext>
            </p:extLst>
          </p:nvPr>
        </p:nvGraphicFramePr>
        <p:xfrm>
          <a:off x="1307693" y="5306516"/>
          <a:ext cx="8769610" cy="143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D8A524D3-BFC8-511B-46B5-14E29465CE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8781" y="1811405"/>
            <a:ext cx="6592220" cy="33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98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9849-9439-DD0C-97AD-DA78D252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02485F7-DEA8-9741-38E9-9B0DE30F0236}"/>
              </a:ext>
            </a:extLst>
          </p:cNvPr>
          <p:cNvSpPr txBox="1"/>
          <p:nvPr/>
        </p:nvSpPr>
        <p:spPr>
          <a:xfrm>
            <a:off x="497308" y="279522"/>
            <a:ext cx="101307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b="1" dirty="0">
                <a:solidFill>
                  <a:srgbClr val="384E0A"/>
                </a:solidFill>
                <a:latin typeface="Prometo" panose="020B0604030203060203" pitchFamily="34" charset="77"/>
              </a:rPr>
              <a:t>EJECUCIÓN INVERSIONES AÑO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98A6FD-F90D-E7F1-654D-E8DC7DE7E42B}"/>
              </a:ext>
            </a:extLst>
          </p:cNvPr>
          <p:cNvSpPr txBox="1"/>
          <p:nvPr/>
        </p:nvSpPr>
        <p:spPr>
          <a:xfrm>
            <a:off x="497308" y="1978702"/>
            <a:ext cx="1153979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Reposición de trasformadores de distribución N1: Cantidad: 136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35B0BC-3850-4174-05B3-40012EEE7768}"/>
              </a:ext>
            </a:extLst>
          </p:cNvPr>
          <p:cNvSpPr txBox="1"/>
          <p:nvPr/>
        </p:nvSpPr>
        <p:spPr>
          <a:xfrm>
            <a:off x="497308" y="1129112"/>
            <a:ext cx="1053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384E0A"/>
                </a:solidFill>
                <a:latin typeface="Prometo" panose="020B0604030203060203" pitchFamily="34" charset="77"/>
              </a:rPr>
              <a:t>Principales Proyectos Puestos en Ejecución en el 2024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B108A48-96A1-0F3A-4F23-ACCA3DAC2D22}"/>
              </a:ext>
            </a:extLst>
          </p:cNvPr>
          <p:cNvSpPr txBox="1"/>
          <p:nvPr/>
        </p:nvSpPr>
        <p:spPr>
          <a:xfrm>
            <a:off x="497307" y="2644997"/>
            <a:ext cx="1153979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Instalación de cable semiaislado (ecológico) en circuitos de N2: Longitud (km): 4.2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3CA1561-9E8D-E948-B581-3C85A6545434}"/>
              </a:ext>
            </a:extLst>
          </p:cNvPr>
          <p:cNvSpPr txBox="1"/>
          <p:nvPr/>
        </p:nvSpPr>
        <p:spPr>
          <a:xfrm>
            <a:off x="497306" y="4002194"/>
            <a:ext cx="1153979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Expansión de infraestructura en el SDL N1: Longitud (km): 20.8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6630356-A9F9-1232-F71B-3C1C37B69703}"/>
              </a:ext>
            </a:extLst>
          </p:cNvPr>
          <p:cNvSpPr txBox="1"/>
          <p:nvPr/>
        </p:nvSpPr>
        <p:spPr>
          <a:xfrm>
            <a:off x="497306" y="4713936"/>
            <a:ext cx="1153979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Reposición Red N1 (Red Trenzada) para disminuir pérdidas de energía: Longitud (km): 31.2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4D8B410-3151-6829-F151-8606B35EE92D}"/>
              </a:ext>
            </a:extLst>
          </p:cNvPr>
          <p:cNvSpPr txBox="1"/>
          <p:nvPr/>
        </p:nvSpPr>
        <p:spPr>
          <a:xfrm>
            <a:off x="497306" y="3305982"/>
            <a:ext cx="1153979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Instalación de cable semiaislado (ecológico) en circuitos de N3: Longitud (km): 0.8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088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9849-9439-DD0C-97AD-DA78D252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02485F7-DEA8-9741-38E9-9B0DE30F0236}"/>
              </a:ext>
            </a:extLst>
          </p:cNvPr>
          <p:cNvSpPr txBox="1"/>
          <p:nvPr/>
        </p:nvSpPr>
        <p:spPr>
          <a:xfrm>
            <a:off x="497308" y="279522"/>
            <a:ext cx="101307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b="1" dirty="0">
                <a:solidFill>
                  <a:srgbClr val="384E0A"/>
                </a:solidFill>
                <a:latin typeface="Prometo" panose="020B0604030203060203" pitchFamily="34" charset="77"/>
              </a:rPr>
              <a:t>EJECUCIÓN INVERSIONES AÑO 2024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98A6FD-F90D-E7F1-654D-E8DC7DE7E42B}"/>
              </a:ext>
            </a:extLst>
          </p:cNvPr>
          <p:cNvSpPr txBox="1"/>
          <p:nvPr/>
        </p:nvSpPr>
        <p:spPr>
          <a:xfrm>
            <a:off x="497307" y="4307345"/>
            <a:ext cx="1153979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Reposición de Celdas de N2 : Cantidad: 9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35B0BC-3850-4174-05B3-40012EEE7768}"/>
              </a:ext>
            </a:extLst>
          </p:cNvPr>
          <p:cNvSpPr txBox="1"/>
          <p:nvPr/>
        </p:nvSpPr>
        <p:spPr>
          <a:xfrm>
            <a:off x="497308" y="1129112"/>
            <a:ext cx="10130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solidFill>
                  <a:srgbClr val="384E0A"/>
                </a:solidFill>
                <a:latin typeface="Prometo" panose="020B0604030203060203" pitchFamily="34" charset="77"/>
              </a:rPr>
              <a:t>Principales Proyectos Puestos en Ejecución en el 2024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9583AC2-73D7-4259-02B2-6AF286EEF0DA}"/>
              </a:ext>
            </a:extLst>
          </p:cNvPr>
          <p:cNvSpPr txBox="1"/>
          <p:nvPr/>
        </p:nvSpPr>
        <p:spPr>
          <a:xfrm>
            <a:off x="497308" y="2021577"/>
            <a:ext cx="1153979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Instalación de apoyos (poste) en redes de distribución Cantidad: N1=361, N2=55 y N3=5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5E7EA6B-1F87-A6B6-4337-38DBC202B5F4}"/>
              </a:ext>
            </a:extLst>
          </p:cNvPr>
          <p:cNvSpPr txBox="1"/>
          <p:nvPr/>
        </p:nvSpPr>
        <p:spPr>
          <a:xfrm>
            <a:off x="497308" y="2791615"/>
            <a:ext cx="1153979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Instalación de equipos de flexibilidad (Reconectadores) Cantidad: N2=29 y N3=5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C67340C-A377-D196-9D63-89B3695C173A}"/>
              </a:ext>
            </a:extLst>
          </p:cNvPr>
          <p:cNvSpPr txBox="1"/>
          <p:nvPr/>
        </p:nvSpPr>
        <p:spPr>
          <a:xfrm>
            <a:off x="497307" y="3574502"/>
            <a:ext cx="1153979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Instalación de Transformadores de Potencia de 41.75 MVA 115/13.2 kV: Cantidad: 1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1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9849-9439-DD0C-97AD-DA78D252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02485F7-DEA8-9741-38E9-9B0DE30F0236}"/>
              </a:ext>
            </a:extLst>
          </p:cNvPr>
          <p:cNvSpPr txBox="1"/>
          <p:nvPr/>
        </p:nvSpPr>
        <p:spPr>
          <a:xfrm>
            <a:off x="497308" y="98488"/>
            <a:ext cx="10130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b="1" dirty="0">
                <a:solidFill>
                  <a:srgbClr val="384E0A"/>
                </a:solidFill>
                <a:latin typeface="Prometo" panose="020B0604030203060203" pitchFamily="34" charset="77"/>
              </a:rPr>
              <a:t>PRINCIPALES CIFRAS</a:t>
            </a:r>
          </a:p>
          <a:p>
            <a:r>
              <a:rPr lang="es-CO" sz="3500" b="1" dirty="0">
                <a:solidFill>
                  <a:srgbClr val="384E0A"/>
                </a:solidFill>
                <a:latin typeface="Prometo" panose="020B0604030203060203" pitchFamily="34" charset="77"/>
              </a:rPr>
              <a:t>EJECUCIÓN INVERSIONES AÑO 2024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35B0BC-3850-4174-05B3-40012EEE7768}"/>
              </a:ext>
            </a:extLst>
          </p:cNvPr>
          <p:cNvSpPr txBox="1"/>
          <p:nvPr/>
        </p:nvSpPr>
        <p:spPr>
          <a:xfrm>
            <a:off x="497308" y="1673212"/>
            <a:ext cx="11374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500" dirty="0">
                <a:solidFill>
                  <a:srgbClr val="384E0A"/>
                </a:solidFill>
                <a:latin typeface="Prometo" panose="020B0604030203060203" pitchFamily="34" charset="77"/>
              </a:rPr>
              <a:t>Instalación de 34 equipos </a:t>
            </a:r>
            <a:r>
              <a:rPr lang="es-CO" sz="3500" dirty="0" err="1">
                <a:solidFill>
                  <a:srgbClr val="384E0A"/>
                </a:solidFill>
                <a:latin typeface="Prometo" panose="020B0604030203060203" pitchFamily="34" charset="77"/>
              </a:rPr>
              <a:t>telecontrolados</a:t>
            </a:r>
            <a:r>
              <a:rPr lang="es-CO" sz="3500" dirty="0">
                <a:solidFill>
                  <a:srgbClr val="384E0A"/>
                </a:solidFill>
                <a:latin typeface="Prometo" panose="020B0604030203060203" pitchFamily="34" charset="77"/>
              </a:rPr>
              <a:t>, para disminuir los usuarios afectados por eventos. 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D62C47-8171-265C-4ED4-75A89B11F5B1}"/>
              </a:ext>
            </a:extLst>
          </p:cNvPr>
          <p:cNvSpPr txBox="1"/>
          <p:nvPr/>
        </p:nvSpPr>
        <p:spPr>
          <a:xfrm>
            <a:off x="497308" y="3074170"/>
            <a:ext cx="11374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500" dirty="0">
                <a:solidFill>
                  <a:srgbClr val="384E0A"/>
                </a:solidFill>
                <a:latin typeface="Prometo" panose="020B0604030203060203" pitchFamily="34" charset="77"/>
              </a:rPr>
              <a:t>Instalación de 136 transformadores de distribución ingresados en el Sistema de Distribución de EMCALI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B59F83C-63A6-6D29-1BBB-4FA074C03D4F}"/>
              </a:ext>
            </a:extLst>
          </p:cNvPr>
          <p:cNvSpPr txBox="1"/>
          <p:nvPr/>
        </p:nvSpPr>
        <p:spPr>
          <a:xfrm>
            <a:off x="597892" y="4545878"/>
            <a:ext cx="11374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3500" dirty="0">
                <a:solidFill>
                  <a:srgbClr val="384E0A"/>
                </a:solidFill>
                <a:latin typeface="Prometo" panose="020B0604030203060203" pitchFamily="34" charset="77"/>
              </a:rPr>
              <a:t>5 km de redes de media tensión amigables con el medio ambiente.</a:t>
            </a:r>
          </a:p>
        </p:txBody>
      </p:sp>
    </p:spTree>
    <p:extLst>
      <p:ext uri="{BB962C8B-B14F-4D97-AF65-F5344CB8AC3E}">
        <p14:creationId xmlns:p14="http://schemas.microsoft.com/office/powerpoint/2010/main" val="360880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9849-9439-DD0C-97AD-DA78D252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1B1230-80B5-7C98-3693-672F90373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4" r="31933"/>
          <a:stretch/>
        </p:blipFill>
        <p:spPr>
          <a:xfrm>
            <a:off x="377387" y="1492514"/>
            <a:ext cx="7464956" cy="52214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02485F7-DEA8-9741-38E9-9B0DE30F0236}"/>
              </a:ext>
            </a:extLst>
          </p:cNvPr>
          <p:cNvSpPr txBox="1"/>
          <p:nvPr/>
        </p:nvSpPr>
        <p:spPr>
          <a:xfrm>
            <a:off x="377387" y="144023"/>
            <a:ext cx="10895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b="1" dirty="0">
                <a:solidFill>
                  <a:srgbClr val="384E0A"/>
                </a:solidFill>
                <a:latin typeface="Prometo" panose="020B0604030203060203" pitchFamily="34" charset="77"/>
              </a:rPr>
              <a:t>IMPLEMENTACIÓN EN LA IMPLEMENTACIÓN DEL SISTEMA INTEGRAL DE GESTIÓN DE ACTIVOS.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745480-4542-A873-2A34-744C1978E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26" y="1873706"/>
            <a:ext cx="3228815" cy="4178467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7C449E0-7493-A7E0-3D3E-D7BD38A1FF83}"/>
              </a:ext>
            </a:extLst>
          </p:cNvPr>
          <p:cNvSpPr/>
          <p:nvPr/>
        </p:nvSpPr>
        <p:spPr>
          <a:xfrm>
            <a:off x="7962749" y="1505592"/>
            <a:ext cx="384599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Resultados de acuerdo a las metas anuales del Objetivo Estratégico C5: “Asegurar el valor de los activos de la empresa durante todo su ciclo de vida mediante la implementación de un Sistema Integral de Gestión de Activos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</a:rPr>
              <a:t>”. 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80944F3F-1645-5119-DF83-36D9065F7C49}"/>
              </a:ext>
            </a:extLst>
          </p:cNvPr>
          <p:cNvSpPr/>
          <p:nvPr/>
        </p:nvSpPr>
        <p:spPr>
          <a:xfrm>
            <a:off x="8442960" y="3698158"/>
            <a:ext cx="3222314" cy="1923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tx1"/>
                </a:solidFill>
              </a:rPr>
              <a:t>Seguimiento a la Certificación bajo la norma ISO 55001:2014 aprobado vigencia 2024</a:t>
            </a:r>
            <a:endParaRPr lang="es-MX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2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06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21AD7970-F442-CBC3-1013-CFE470E85054}"/>
              </a:ext>
            </a:extLst>
          </p:cNvPr>
          <p:cNvSpPr txBox="1"/>
          <p:nvPr/>
        </p:nvSpPr>
        <p:spPr>
          <a:xfrm>
            <a:off x="105046" y="1904030"/>
            <a:ext cx="5567004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CO" sz="4000" b="1" dirty="0">
                <a:solidFill>
                  <a:srgbClr val="384E0A"/>
                </a:solidFill>
                <a:latin typeface="Prometo"/>
              </a:rPr>
              <a:t>1. </a:t>
            </a:r>
            <a:r>
              <a:rPr lang="es-CO" sz="4000" dirty="0">
                <a:solidFill>
                  <a:srgbClr val="384E0A"/>
                </a:solidFill>
                <a:latin typeface="Prometo"/>
              </a:rPr>
              <a:t>INFORME EJECUCIÓN PLAN DE INVERSIONES 2024</a:t>
            </a:r>
            <a:endParaRPr lang="es-CO" sz="4000" dirty="0">
              <a:solidFill>
                <a:srgbClr val="384E0A"/>
              </a:solidFill>
              <a:latin typeface="Prometo" panose="020B0604030203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79386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E4168D3-1771-61E4-0608-1D120C88828F}"/>
              </a:ext>
            </a:extLst>
          </p:cNvPr>
          <p:cNvSpPr txBox="1"/>
          <p:nvPr/>
        </p:nvSpPr>
        <p:spPr>
          <a:xfrm>
            <a:off x="1507922" y="110157"/>
            <a:ext cx="9453259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500" b="1" dirty="0">
                <a:solidFill>
                  <a:srgbClr val="384E0A"/>
                </a:solidFill>
                <a:latin typeface="Prometo"/>
              </a:rPr>
              <a:t>¿QUÉ ES LA DISTRIBUCIÓN DE ENERGÍA?</a:t>
            </a:r>
            <a:endParaRPr lang="es-CO" sz="3500" b="1" dirty="0">
              <a:solidFill>
                <a:srgbClr val="384E0A"/>
              </a:solidFill>
              <a:latin typeface="Prometo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50ADEE0-58AC-B4DD-AD76-8F79CF490CB1}"/>
              </a:ext>
            </a:extLst>
          </p:cNvPr>
          <p:cNvGrpSpPr/>
          <p:nvPr/>
        </p:nvGrpSpPr>
        <p:grpSpPr>
          <a:xfrm>
            <a:off x="1600761" y="926087"/>
            <a:ext cx="9719507" cy="3428269"/>
            <a:chOff x="1" y="1242436"/>
            <a:chExt cx="12574548" cy="3429248"/>
          </a:xfrm>
        </p:grpSpPr>
        <p:pic>
          <p:nvPicPr>
            <p:cNvPr id="3" name="Imagen 5">
              <a:extLst>
                <a:ext uri="{FF2B5EF4-FFF2-40B4-BE49-F238E27FC236}">
                  <a16:creationId xmlns:a16="http://schemas.microsoft.com/office/drawing/2014/main" id="{CD3E6821-E57E-1743-42E6-B0118152A2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359" b="45481"/>
            <a:stretch/>
          </p:blipFill>
          <p:spPr>
            <a:xfrm>
              <a:off x="1" y="1794835"/>
              <a:ext cx="12377527" cy="2876849"/>
            </a:xfrm>
            <a:prstGeom prst="rect">
              <a:avLst/>
            </a:prstGeom>
          </p:spPr>
        </p:pic>
        <p:cxnSp>
          <p:nvCxnSpPr>
            <p:cNvPr id="4" name="Conector recto 3">
              <a:extLst>
                <a:ext uri="{FF2B5EF4-FFF2-40B4-BE49-F238E27FC236}">
                  <a16:creationId xmlns:a16="http://schemas.microsoft.com/office/drawing/2014/main" id="{714BAAC4-D75E-2FFC-042D-2DB1F28B4904}"/>
                </a:ext>
              </a:extLst>
            </p:cNvPr>
            <p:cNvCxnSpPr/>
            <p:nvPr/>
          </p:nvCxnSpPr>
          <p:spPr>
            <a:xfrm>
              <a:off x="2840182" y="1340287"/>
              <a:ext cx="0" cy="3131127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cto 19">
              <a:extLst>
                <a:ext uri="{FF2B5EF4-FFF2-40B4-BE49-F238E27FC236}">
                  <a16:creationId xmlns:a16="http://schemas.microsoft.com/office/drawing/2014/main" id="{54E91B25-25F1-6E9D-74B5-8DA0EEB1DD7D}"/>
                </a:ext>
              </a:extLst>
            </p:cNvPr>
            <p:cNvCxnSpPr/>
            <p:nvPr/>
          </p:nvCxnSpPr>
          <p:spPr>
            <a:xfrm>
              <a:off x="6151418" y="1317242"/>
              <a:ext cx="0" cy="3131127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cto 22">
              <a:extLst>
                <a:ext uri="{FF2B5EF4-FFF2-40B4-BE49-F238E27FC236}">
                  <a16:creationId xmlns:a16="http://schemas.microsoft.com/office/drawing/2014/main" id="{22760AF7-9DD8-5738-6D9D-3E5FCC6618C6}"/>
                </a:ext>
              </a:extLst>
            </p:cNvPr>
            <p:cNvCxnSpPr/>
            <p:nvPr/>
          </p:nvCxnSpPr>
          <p:spPr>
            <a:xfrm>
              <a:off x="9065229" y="1242436"/>
              <a:ext cx="0" cy="3131127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CuadroTexto 13">
              <a:extLst>
                <a:ext uri="{FF2B5EF4-FFF2-40B4-BE49-F238E27FC236}">
                  <a16:creationId xmlns:a16="http://schemas.microsoft.com/office/drawing/2014/main" id="{5B2BF59E-9882-4A1C-6787-B86A28984B36}"/>
                </a:ext>
              </a:extLst>
            </p:cNvPr>
            <p:cNvSpPr txBox="1"/>
            <p:nvPr/>
          </p:nvSpPr>
          <p:spPr>
            <a:xfrm>
              <a:off x="349277" y="1317242"/>
              <a:ext cx="2428922" cy="46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C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Generación</a:t>
              </a:r>
            </a:p>
          </p:txBody>
        </p:sp>
        <p:sp>
          <p:nvSpPr>
            <p:cNvPr id="9" name="CuadroTexto 14">
              <a:extLst>
                <a:ext uri="{FF2B5EF4-FFF2-40B4-BE49-F238E27FC236}">
                  <a16:creationId xmlns:a16="http://schemas.microsoft.com/office/drawing/2014/main" id="{DCA17A8A-5219-DB1B-7C0F-73F169A93A0F}"/>
                </a:ext>
              </a:extLst>
            </p:cNvPr>
            <p:cNvSpPr txBox="1"/>
            <p:nvPr/>
          </p:nvSpPr>
          <p:spPr>
            <a:xfrm>
              <a:off x="3187412" y="1296657"/>
              <a:ext cx="2362558" cy="46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C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Trasmisión</a:t>
              </a:r>
            </a:p>
          </p:txBody>
        </p:sp>
        <p:sp>
          <p:nvSpPr>
            <p:cNvPr id="10" name="CuadroTexto 15">
              <a:extLst>
                <a:ext uri="{FF2B5EF4-FFF2-40B4-BE49-F238E27FC236}">
                  <a16:creationId xmlns:a16="http://schemas.microsoft.com/office/drawing/2014/main" id="{8B902932-C537-B940-8AF4-4000EEC48D99}"/>
                </a:ext>
              </a:extLst>
            </p:cNvPr>
            <p:cNvSpPr txBox="1"/>
            <p:nvPr/>
          </p:nvSpPr>
          <p:spPr>
            <a:xfrm>
              <a:off x="6396638" y="1267547"/>
              <a:ext cx="2559577" cy="46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C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Distribución</a:t>
              </a:r>
            </a:p>
          </p:txBody>
        </p:sp>
        <p:sp>
          <p:nvSpPr>
            <p:cNvPr id="11" name="CuadroTexto 16">
              <a:extLst>
                <a:ext uri="{FF2B5EF4-FFF2-40B4-BE49-F238E27FC236}">
                  <a16:creationId xmlns:a16="http://schemas.microsoft.com/office/drawing/2014/main" id="{3D96616C-FEDF-9775-99BB-2EFF94B1B289}"/>
                </a:ext>
              </a:extLst>
            </p:cNvPr>
            <p:cNvSpPr txBox="1"/>
            <p:nvPr/>
          </p:nvSpPr>
          <p:spPr>
            <a:xfrm>
              <a:off x="9060990" y="1277482"/>
              <a:ext cx="3513559" cy="46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C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Comercialización</a:t>
              </a:r>
            </a:p>
          </p:txBody>
        </p:sp>
      </p:grpSp>
      <p:sp>
        <p:nvSpPr>
          <p:cNvPr id="12" name="Título 1">
            <a:extLst>
              <a:ext uri="{FF2B5EF4-FFF2-40B4-BE49-F238E27FC236}">
                <a16:creationId xmlns:a16="http://schemas.microsoft.com/office/drawing/2014/main" id="{BC58EC97-AB0E-2912-1267-9685709A7842}"/>
              </a:ext>
            </a:extLst>
          </p:cNvPr>
          <p:cNvSpPr txBox="1">
            <a:spLocks/>
          </p:cNvSpPr>
          <p:nvPr/>
        </p:nvSpPr>
        <p:spPr>
          <a:xfrm rot="16200000">
            <a:off x="-254809" y="2470771"/>
            <a:ext cx="3250198" cy="88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s-ES" sz="3600" b="1" i="0" u="none" strike="noStrike" kern="0" cap="none" spc="-4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rial" charset="0"/>
                <a:sym typeface="Calibri"/>
              </a:rPr>
              <a:t> </a:t>
            </a:r>
            <a:r>
              <a:rPr kumimoji="0" lang="es-ES" sz="3200" b="1" i="0" u="none" strike="noStrike" kern="0" cap="none" spc="-4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Arial" charset="0"/>
                <a:sym typeface="Calibri"/>
              </a:rPr>
              <a:t>CADENA DE SERVICIO</a:t>
            </a:r>
            <a:endParaRPr kumimoji="0" lang="es-CO" sz="3200" b="1" i="0" u="none" strike="noStrike" kern="0" cap="none" spc="-4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Arial" charset="0"/>
              <a:sym typeface="Calibri"/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D0EF321C-583C-CFE2-C084-C77FBAC69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5049851"/>
              </p:ext>
            </p:extLst>
          </p:nvPr>
        </p:nvGraphicFramePr>
        <p:xfrm>
          <a:off x="1550754" y="2062186"/>
          <a:ext cx="9833709" cy="462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AB1D4248-C62B-2E8D-8A5B-F278524F01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588886"/>
              </p:ext>
            </p:extLst>
          </p:nvPr>
        </p:nvGraphicFramePr>
        <p:xfrm>
          <a:off x="1765650" y="4857520"/>
          <a:ext cx="4467350" cy="98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272">
                  <a:extLst>
                    <a:ext uri="{9D8B030D-6E8A-4147-A177-3AD203B41FA5}">
                      <a16:colId xmlns:a16="http://schemas.microsoft.com/office/drawing/2014/main" val="277973471"/>
                    </a:ext>
                  </a:extLst>
                </a:gridCol>
                <a:gridCol w="3710078">
                  <a:extLst>
                    <a:ext uri="{9D8B030D-6E8A-4147-A177-3AD203B41FA5}">
                      <a16:colId xmlns:a16="http://schemas.microsoft.com/office/drawing/2014/main" val="1892306403"/>
                    </a:ext>
                  </a:extLst>
                </a:gridCol>
              </a:tblGrid>
              <a:tr h="441205">
                <a:tc>
                  <a:txBody>
                    <a:bodyPr/>
                    <a:lstStyle/>
                    <a:p>
                      <a:r>
                        <a:rPr lang="es-CO" sz="1100" dirty="0"/>
                        <a:t>Nivel de Tensión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/>
                        <a:t>Rango de Tensiones de Operación (</a:t>
                      </a:r>
                      <a:r>
                        <a:rPr lang="es-CO" sz="1100" dirty="0" err="1"/>
                        <a:t>kV</a:t>
                      </a:r>
                      <a:r>
                        <a:rPr lang="es-CO" sz="1100" dirty="0"/>
                        <a:t>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61883"/>
                  </a:ext>
                </a:extLst>
              </a:tr>
              <a:tr h="286056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Alta Tensión: Desde 57,5 </a:t>
                      </a:r>
                      <a:r>
                        <a:rPr lang="es-CO" sz="1100" dirty="0" err="1"/>
                        <a:t>kV</a:t>
                      </a:r>
                      <a:r>
                        <a:rPr lang="es-CO" sz="1100" dirty="0"/>
                        <a:t> y Menor a 220 </a:t>
                      </a:r>
                      <a:r>
                        <a:rPr lang="es-CO" sz="1100" dirty="0" err="1"/>
                        <a:t>kV</a:t>
                      </a:r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686036"/>
                  </a:ext>
                </a:extLst>
              </a:tr>
              <a:tr h="189492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/>
                        <a:t>Media Tensión: Desde 30 </a:t>
                      </a:r>
                      <a:r>
                        <a:rPr lang="es-CO" sz="1100" dirty="0" err="1"/>
                        <a:t>kV</a:t>
                      </a:r>
                      <a:r>
                        <a:rPr lang="es-CO" sz="1100" dirty="0"/>
                        <a:t> y Menor a 57,5 </a:t>
                      </a:r>
                      <a:r>
                        <a:rPr lang="es-CO" sz="1100" dirty="0" err="1"/>
                        <a:t>kV</a:t>
                      </a:r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135240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417B3B3C-2FCE-F19F-0EF8-32823904F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260734"/>
              </p:ext>
            </p:extLst>
          </p:nvPr>
        </p:nvGraphicFramePr>
        <p:xfrm>
          <a:off x="6306567" y="4857520"/>
          <a:ext cx="4401518" cy="974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113">
                  <a:extLst>
                    <a:ext uri="{9D8B030D-6E8A-4147-A177-3AD203B41FA5}">
                      <a16:colId xmlns:a16="http://schemas.microsoft.com/office/drawing/2014/main" val="277973471"/>
                    </a:ext>
                  </a:extLst>
                </a:gridCol>
                <a:gridCol w="3655405">
                  <a:extLst>
                    <a:ext uri="{9D8B030D-6E8A-4147-A177-3AD203B41FA5}">
                      <a16:colId xmlns:a16="http://schemas.microsoft.com/office/drawing/2014/main" val="1892306403"/>
                    </a:ext>
                  </a:extLst>
                </a:gridCol>
              </a:tblGrid>
              <a:tr h="441205">
                <a:tc>
                  <a:txBody>
                    <a:bodyPr/>
                    <a:lstStyle/>
                    <a:p>
                      <a:r>
                        <a:rPr lang="es-CO" sz="1100" dirty="0"/>
                        <a:t>Nivel de Tensión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dirty="0"/>
                        <a:t>Rango de Tensiones de Operación (</a:t>
                      </a:r>
                      <a:r>
                        <a:rPr lang="es-CO" sz="1100" dirty="0" err="1"/>
                        <a:t>kV</a:t>
                      </a:r>
                      <a:r>
                        <a:rPr lang="es-CO" sz="1100" dirty="0"/>
                        <a:t>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361883"/>
                  </a:ext>
                </a:extLst>
              </a:tr>
              <a:tr h="267006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O" sz="1100" dirty="0"/>
                        <a:t>Media Tensión]: Desde 1 </a:t>
                      </a:r>
                      <a:r>
                        <a:rPr lang="es-CO" sz="1100" dirty="0" err="1"/>
                        <a:t>kV</a:t>
                      </a:r>
                      <a:r>
                        <a:rPr lang="es-CO" sz="1100" dirty="0"/>
                        <a:t> y Menor a 30 </a:t>
                      </a:r>
                      <a:r>
                        <a:rPr lang="es-CO" sz="1100" dirty="0" err="1"/>
                        <a:t>kV</a:t>
                      </a:r>
                      <a:endParaRPr lang="es-CO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3611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r>
                        <a:rPr lang="es-CO" sz="11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100" dirty="0"/>
                        <a:t>Baja Tensión: Menos de 1 </a:t>
                      </a:r>
                      <a:r>
                        <a:rPr lang="es-CO" sz="1100" dirty="0" err="1"/>
                        <a:t>kV</a:t>
                      </a:r>
                      <a:r>
                        <a:rPr lang="es-CO" sz="11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983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72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010BB-1070-4CEA-06BB-A6B54943D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816B5FE-2253-A5EF-6181-36E352771680}"/>
              </a:ext>
            </a:extLst>
          </p:cNvPr>
          <p:cNvSpPr txBox="1"/>
          <p:nvPr/>
        </p:nvSpPr>
        <p:spPr>
          <a:xfrm>
            <a:off x="1037887" y="134707"/>
            <a:ext cx="92903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b="1" dirty="0">
                <a:solidFill>
                  <a:srgbClr val="384E0A"/>
                </a:solidFill>
                <a:latin typeface="Prometo" panose="020B0604030203060203" pitchFamily="34" charset="77"/>
              </a:rPr>
              <a:t>SISTEMA ELÉCTRICO OPERADO POR EMCALI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21DA729-99E8-3435-3050-DBE869D31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38" t="16539" r="27526" b="10432"/>
          <a:stretch/>
        </p:blipFill>
        <p:spPr>
          <a:xfrm>
            <a:off x="1894101" y="720679"/>
            <a:ext cx="4481065" cy="5042677"/>
          </a:xfrm>
          <a:prstGeom prst="rect">
            <a:avLst/>
          </a:prstGeom>
        </p:spPr>
      </p:pic>
      <p:sp>
        <p:nvSpPr>
          <p:cNvPr id="3" name="Oval 28">
            <a:extLst>
              <a:ext uri="{FF2B5EF4-FFF2-40B4-BE49-F238E27FC236}">
                <a16:creationId xmlns:a16="http://schemas.microsoft.com/office/drawing/2014/main" id="{D9EB6104-F202-09B8-84D0-2AA8305CE555}"/>
              </a:ext>
            </a:extLst>
          </p:cNvPr>
          <p:cNvSpPr/>
          <p:nvPr/>
        </p:nvSpPr>
        <p:spPr>
          <a:xfrm rot="20267036">
            <a:off x="3315300" y="745623"/>
            <a:ext cx="2969524" cy="5116575"/>
          </a:xfrm>
          <a:prstGeom prst="ellipse">
            <a:avLst/>
          </a:prstGeom>
          <a:noFill/>
          <a:ln>
            <a:gradFill flip="none" rotWithShape="1">
              <a:gsLst>
                <a:gs pos="0">
                  <a:srgbClr val="2DD4CA"/>
                </a:gs>
                <a:gs pos="100000">
                  <a:srgbClr val="0063AE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1E402F9-BEE6-A33A-A98E-801045D5FAE7}"/>
              </a:ext>
            </a:extLst>
          </p:cNvPr>
          <p:cNvSpPr/>
          <p:nvPr/>
        </p:nvSpPr>
        <p:spPr>
          <a:xfrm>
            <a:off x="7020787" y="838087"/>
            <a:ext cx="462622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s-CO" altLang="es-CO" sz="1800" b="1" dirty="0">
                <a:solidFill>
                  <a:schemeClr val="accent2"/>
                </a:solidFill>
                <a:latin typeface="Agency FB" panose="020B0503020202020204" pitchFamily="34" charset="0"/>
              </a:rPr>
              <a:t>         	</a:t>
            </a:r>
            <a:r>
              <a:rPr lang="es-CO" altLang="es-CO" sz="3600" b="1" dirty="0">
                <a:solidFill>
                  <a:schemeClr val="accent2"/>
                </a:solidFill>
                <a:latin typeface="Agency FB" panose="020B0503020202020204" pitchFamily="34" charset="0"/>
              </a:rPr>
              <a:t>EMCALI</a:t>
            </a:r>
            <a:r>
              <a:rPr lang="es-CO" altLang="es-CO" sz="3600" b="1" dirty="0">
                <a:latin typeface="Agency FB" panose="020B0503020202020204" pitchFamily="34" charset="0"/>
              </a:rPr>
              <a:t> </a:t>
            </a:r>
            <a:r>
              <a:rPr lang="es-CO" altLang="es-CO" sz="3600" dirty="0">
                <a:latin typeface="Agency FB" panose="020B0503020202020204" pitchFamily="34" charset="0"/>
              </a:rPr>
              <a:t> </a:t>
            </a:r>
            <a:r>
              <a:rPr lang="es-CO" sz="3600" dirty="0">
                <a:latin typeface="Agency FB" panose="020B0503020202020204" pitchFamily="34" charset="0"/>
              </a:rPr>
              <a:t>cuenta con</a:t>
            </a:r>
            <a:r>
              <a:rPr lang="es-CO" sz="1800" dirty="0">
                <a:latin typeface="Agency FB" panose="020B0503020202020204" pitchFamily="34" charset="0"/>
              </a:rPr>
              <a:t>:</a:t>
            </a:r>
          </a:p>
          <a:p>
            <a:pPr eaLnBrk="1" hangingPunct="1"/>
            <a:r>
              <a:rPr lang="es-CO" sz="4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		</a:t>
            </a:r>
            <a:r>
              <a:rPr lang="es-CO" sz="4800" b="1" dirty="0">
                <a:solidFill>
                  <a:srgbClr val="FFA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8</a:t>
            </a:r>
            <a:r>
              <a:rPr lang="es-CO" sz="1800" dirty="0">
                <a:latin typeface="Agency FB" panose="020B0503020202020204" pitchFamily="34" charset="0"/>
              </a:rPr>
              <a:t> </a:t>
            </a:r>
            <a:r>
              <a:rPr lang="es-CO" sz="2400" dirty="0">
                <a:latin typeface="Agency FB" panose="020B0503020202020204" pitchFamily="34" charset="0"/>
              </a:rPr>
              <a:t>Subestaciones en Nivel de Tensión  de 115 kV con capacidad de 1.214 MVA </a:t>
            </a:r>
          </a:p>
          <a:p>
            <a:pPr eaLnBrk="1" hangingPunct="1"/>
            <a:r>
              <a:rPr lang="es-CO" sz="4800" b="1" dirty="0">
                <a:solidFill>
                  <a:srgbClr val="FFA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	8 </a:t>
            </a:r>
            <a:r>
              <a:rPr lang="es-CO" sz="2400" dirty="0">
                <a:latin typeface="Agency FB" panose="020B0503020202020204" pitchFamily="34" charset="0"/>
              </a:rPr>
              <a:t>Subestaciones en el Nivel de Tensión 34,5 kV con capacidad de 285 MVA</a:t>
            </a:r>
          </a:p>
          <a:p>
            <a:r>
              <a:rPr lang="es-CO" sz="4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  </a:t>
            </a:r>
            <a:r>
              <a:rPr lang="es-CO" sz="4800" b="1" dirty="0">
                <a:solidFill>
                  <a:srgbClr val="FFA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3</a:t>
            </a:r>
            <a:r>
              <a:rPr lang="es-CO" sz="2400" dirty="0">
                <a:latin typeface="Agency FB" panose="020B0503020202020204" pitchFamily="34" charset="0"/>
              </a:rPr>
              <a:t> municipios conforman el Sistema de Distribución Local operado por Emcali:  Cali, Yumbo, Puerto Tejada.</a:t>
            </a:r>
            <a:endParaRPr lang="es-MX" sz="2400" dirty="0">
              <a:latin typeface="Agency FB" panose="020B0503020202020204" pitchFamily="34" charset="0"/>
            </a:endParaRPr>
          </a:p>
          <a:p>
            <a:pPr eaLnBrk="1" hangingPunct="1"/>
            <a:endParaRPr lang="es-CO" altLang="es-CO" sz="18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964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010BB-1070-4CEA-06BB-A6B54943D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633FF3-ADC1-1935-7734-58A3A290C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3"/>
          <a:stretch/>
        </p:blipFill>
        <p:spPr>
          <a:xfrm>
            <a:off x="3937389" y="1001605"/>
            <a:ext cx="7926201" cy="538420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816B5FE-2253-A5EF-6181-36E352771680}"/>
              </a:ext>
            </a:extLst>
          </p:cNvPr>
          <p:cNvSpPr txBox="1"/>
          <p:nvPr/>
        </p:nvSpPr>
        <p:spPr>
          <a:xfrm>
            <a:off x="947946" y="269619"/>
            <a:ext cx="103696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b="1" dirty="0">
                <a:solidFill>
                  <a:srgbClr val="384E0A"/>
                </a:solidFill>
                <a:latin typeface="Prometo" panose="020B0604030203060203" pitchFamily="34" charset="77"/>
              </a:rPr>
              <a:t>EVOLUCIÓN DEL MERCADO DE DISTRIBUCIÓN - 2024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0D286B5-42AD-C34F-77F6-108D771D681B}"/>
              </a:ext>
            </a:extLst>
          </p:cNvPr>
          <p:cNvSpPr/>
          <p:nvPr/>
        </p:nvSpPr>
        <p:spPr>
          <a:xfrm>
            <a:off x="328410" y="1565199"/>
            <a:ext cx="3494840" cy="348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>
                <a:latin typeface="Agency FB" panose="020B0503020202020204" pitchFamily="34" charset="0"/>
              </a:rPr>
              <a:t>La demanda máxima de </a:t>
            </a:r>
          </a:p>
          <a:p>
            <a:r>
              <a:rPr lang="es-CO" sz="2400" b="1" dirty="0">
                <a:latin typeface="Agency FB" panose="020B0503020202020204" pitchFamily="34" charset="0"/>
              </a:rPr>
              <a:t>potencia en el año 2024 </a:t>
            </a:r>
          </a:p>
          <a:p>
            <a:r>
              <a:rPr lang="es-CO" sz="2400" b="1" dirty="0">
                <a:latin typeface="Agency FB" panose="020B0503020202020204" pitchFamily="34" charset="0"/>
              </a:rPr>
              <a:t>fue de </a:t>
            </a:r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731</a:t>
            </a:r>
            <a:r>
              <a:rPr lang="es-CO" sz="4800" b="1" dirty="0">
                <a:solidFill>
                  <a:srgbClr val="FFA0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s-CO" sz="2400" b="1" dirty="0">
                <a:latin typeface="Agency FB" panose="020B0503020202020204" pitchFamily="34" charset="0"/>
              </a:rPr>
              <a:t>MW, lo que representa un aumento del </a:t>
            </a:r>
            <a:r>
              <a:rPr lang="es-CO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8,52 %</a:t>
            </a:r>
            <a:r>
              <a:rPr lang="es-CO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  <a:cs typeface="Aharoni" panose="02010803020104030203" pitchFamily="2" charset="-79"/>
              </a:rPr>
              <a:t> </a:t>
            </a:r>
            <a:r>
              <a:rPr lang="es-CO" sz="2400" b="1" dirty="0">
                <a:latin typeface="Agency FB" panose="020B0503020202020204" pitchFamily="34" charset="0"/>
              </a:rPr>
              <a:t>con relación al año 2023.</a:t>
            </a:r>
          </a:p>
          <a:p>
            <a:endParaRPr lang="es-CO" sz="2400" dirty="0">
              <a:latin typeface="Agency FB" panose="020B0503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7C85F6-81B8-55C0-7EBF-8A63F0977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321" y="1357813"/>
            <a:ext cx="7460335" cy="462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5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9849-9439-DD0C-97AD-DA78D252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02485F7-DEA8-9741-38E9-9B0DE30F0236}"/>
              </a:ext>
            </a:extLst>
          </p:cNvPr>
          <p:cNvSpPr txBox="1"/>
          <p:nvPr/>
        </p:nvSpPr>
        <p:spPr>
          <a:xfrm>
            <a:off x="572259" y="59960"/>
            <a:ext cx="1079028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500" b="1" dirty="0">
                <a:solidFill>
                  <a:srgbClr val="384E0A"/>
                </a:solidFill>
                <a:latin typeface="Prometo" panose="020B0604030203060203" pitchFamily="34" charset="77"/>
              </a:rPr>
              <a:t>¿ POR QUÉ EMCALI HACE UN PLAN DE INVERSIONES ?</a:t>
            </a:r>
            <a:endParaRPr lang="es-CO" sz="3500" b="1" dirty="0">
              <a:solidFill>
                <a:srgbClr val="384E0A"/>
              </a:solidFill>
              <a:latin typeface="Prometo" panose="020B0604030203060203" pitchFamily="34" charset="77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ECA24E86-0A6B-43AB-76D5-B28FB68FC3A3}"/>
              </a:ext>
            </a:extLst>
          </p:cNvPr>
          <p:cNvGrpSpPr/>
          <p:nvPr/>
        </p:nvGrpSpPr>
        <p:grpSpPr>
          <a:xfrm>
            <a:off x="1393445" y="839451"/>
            <a:ext cx="4812483" cy="4887322"/>
            <a:chOff x="1281081" y="1180018"/>
            <a:chExt cx="5572545" cy="517414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2748F207-F59C-5B1B-734A-B9B3BE69D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4177816" y="3678354"/>
              <a:ext cx="2555055" cy="27965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noFill/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3703991A-E04D-A536-0510-851B6291ECC9}"/>
                </a:ext>
              </a:extLst>
            </p:cNvPr>
            <p:cNvGrpSpPr/>
            <p:nvPr/>
          </p:nvGrpSpPr>
          <p:grpSpPr>
            <a:xfrm>
              <a:off x="1281081" y="1180018"/>
              <a:ext cx="5552095" cy="5168350"/>
              <a:chOff x="748116" y="1574427"/>
              <a:chExt cx="5836377" cy="3507173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EB663BC4-2285-E382-3BB6-B21F055B22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116" y="1574427"/>
                <a:ext cx="2802642" cy="1733827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126076C7-367E-6D51-5AF8-48EF86AB0D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49565"/>
              <a:stretch/>
            </p:blipFill>
            <p:spPr>
              <a:xfrm>
                <a:off x="748117" y="3355641"/>
                <a:ext cx="2839332" cy="172595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45D44A79-99B8-7D2E-57FA-A4EFE68B0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66234" y="1574428"/>
                <a:ext cx="2918259" cy="1712966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3175" cap="sq">
                <a:noFill/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1345C02-365B-0B40-A663-7FA323C9F790}"/>
              </a:ext>
            </a:extLst>
          </p:cNvPr>
          <p:cNvGrpSpPr/>
          <p:nvPr/>
        </p:nvGrpSpPr>
        <p:grpSpPr>
          <a:xfrm>
            <a:off x="2329219" y="1900079"/>
            <a:ext cx="2677851" cy="2697300"/>
            <a:chOff x="7578281" y="2870030"/>
            <a:chExt cx="3058924" cy="2682524"/>
          </a:xfrm>
        </p:grpSpPr>
        <p:sp>
          <p:nvSpPr>
            <p:cNvPr id="12" name="Oval 22">
              <a:extLst>
                <a:ext uri="{FF2B5EF4-FFF2-40B4-BE49-F238E27FC236}">
                  <a16:creationId xmlns:a16="http://schemas.microsoft.com/office/drawing/2014/main" id="{EA55210B-A593-6E4E-E123-1265B178A7AB}"/>
                </a:ext>
              </a:extLst>
            </p:cNvPr>
            <p:cNvSpPr/>
            <p:nvPr/>
          </p:nvSpPr>
          <p:spPr>
            <a:xfrm>
              <a:off x="7578281" y="2870030"/>
              <a:ext cx="3058924" cy="2682524"/>
            </a:xfrm>
            <a:prstGeom prst="ellipse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  <a:effectLst>
              <a:outerShdw blurRad="3175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1EA7AD45-8431-97E1-549B-B1CCB3116663}"/>
                </a:ext>
              </a:extLst>
            </p:cNvPr>
            <p:cNvSpPr/>
            <p:nvPr/>
          </p:nvSpPr>
          <p:spPr>
            <a:xfrm>
              <a:off x="7706649" y="2999309"/>
              <a:ext cx="2764087" cy="24239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17500" dist="381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" name="Oval 28">
              <a:extLst>
                <a:ext uri="{FF2B5EF4-FFF2-40B4-BE49-F238E27FC236}">
                  <a16:creationId xmlns:a16="http://schemas.microsoft.com/office/drawing/2014/main" id="{BBC77CB2-F9E2-43D6-28C5-947EF3084466}"/>
                </a:ext>
              </a:extLst>
            </p:cNvPr>
            <p:cNvSpPr/>
            <p:nvPr/>
          </p:nvSpPr>
          <p:spPr>
            <a:xfrm>
              <a:off x="7733045" y="3055868"/>
              <a:ext cx="2635096" cy="2310848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rgbClr val="2DD4CA"/>
                  </a:gs>
                  <a:gs pos="100000">
                    <a:srgbClr val="0063AE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17B9B119-7981-E523-064A-8D97889D9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30489" y="3082964"/>
              <a:ext cx="2554508" cy="2207400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  <p:sp>
        <p:nvSpPr>
          <p:cNvPr id="16" name="Google Shape;1034;p28">
            <a:extLst>
              <a:ext uri="{FF2B5EF4-FFF2-40B4-BE49-F238E27FC236}">
                <a16:creationId xmlns:a16="http://schemas.microsoft.com/office/drawing/2014/main" id="{2CF66F63-00A4-CFA0-3F21-0FE6A0D73969}"/>
              </a:ext>
            </a:extLst>
          </p:cNvPr>
          <p:cNvSpPr txBox="1"/>
          <p:nvPr/>
        </p:nvSpPr>
        <p:spPr>
          <a:xfrm>
            <a:off x="6577946" y="757257"/>
            <a:ext cx="5384205" cy="165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s-CO" sz="2200" dirty="0">
                <a:latin typeface="Agency FB" panose="020B0503020202020204" pitchFamily="34" charset="0"/>
              </a:rPr>
              <a:t>La Comisión de Regulación de Energía y Gas – </a:t>
            </a:r>
            <a:r>
              <a:rPr lang="es-CO" sz="2200" b="1" spc="-4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n-ea"/>
                <a:cs typeface="Arial" charset="0"/>
              </a:rPr>
              <a:t>CREG</a:t>
            </a:r>
            <a:r>
              <a:rPr lang="es-CO" sz="2200" b="1" spc="-40" dirty="0">
                <a:latin typeface="Agency FB" panose="020B0503020202020204" pitchFamily="34" charset="0"/>
                <a:ea typeface="+mn-ea"/>
                <a:cs typeface="Arial" charset="0"/>
              </a:rPr>
              <a:t>,</a:t>
            </a:r>
            <a:r>
              <a:rPr lang="es-CO" sz="2200" dirty="0">
                <a:latin typeface="Agency FB" panose="020B0503020202020204" pitchFamily="34" charset="0"/>
              </a:rPr>
              <a:t> establece las metodologías con que se remunerarán las diferentes actividades que comprenden la prestación del servicio (</a:t>
            </a:r>
            <a:r>
              <a:rPr lang="es-CO" sz="2200" b="1" spc="-4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n-ea"/>
                <a:cs typeface="Arial" charset="0"/>
                <a:sym typeface="Calibri"/>
              </a:rPr>
              <a:t>Leyes 142 y 143 de 1994 </a:t>
            </a:r>
            <a:r>
              <a:rPr lang="es-CO" sz="2200" spc="-40" dirty="0">
                <a:latin typeface="Agency FB" panose="020B0503020202020204" pitchFamily="34" charset="0"/>
                <a:ea typeface="+mn-ea"/>
                <a:cs typeface="Arial" charset="0"/>
                <a:sym typeface="Calibri"/>
              </a:rPr>
              <a:t>)</a:t>
            </a:r>
            <a:endParaRPr sz="2200" dirty="0">
              <a:latin typeface="Agency FB" panose="020B0503020202020204" pitchFamily="34" charset="0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009;p28">
            <a:extLst>
              <a:ext uri="{FF2B5EF4-FFF2-40B4-BE49-F238E27FC236}">
                <a16:creationId xmlns:a16="http://schemas.microsoft.com/office/drawing/2014/main" id="{7B770F18-71A9-8378-C4A8-AD877D7408B3}"/>
              </a:ext>
            </a:extLst>
          </p:cNvPr>
          <p:cNvSpPr txBox="1"/>
          <p:nvPr/>
        </p:nvSpPr>
        <p:spPr>
          <a:xfrm>
            <a:off x="6563918" y="2590530"/>
            <a:ext cx="5124287" cy="83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s-CO" sz="2200" b="1" spc="-4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n-ea"/>
                <a:cs typeface="Arial" charset="0"/>
              </a:rPr>
              <a:t>La CREG </a:t>
            </a:r>
            <a:r>
              <a:rPr lang="es-CO" sz="2200" dirty="0">
                <a:latin typeface="Agency FB" panose="020B0503020202020204" pitchFamily="34" charset="0"/>
              </a:rPr>
              <a:t>expidió la </a:t>
            </a:r>
            <a:r>
              <a:rPr lang="es-CO" sz="2200" b="1" spc="-4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n-ea"/>
                <a:cs typeface="Arial" charset="0"/>
              </a:rPr>
              <a:t>Resolución 015 -2018</a:t>
            </a:r>
            <a:r>
              <a:rPr lang="es-CO" sz="2200" b="1" spc="-40" dirty="0">
                <a:latin typeface="Agency FB" panose="020B0503020202020204" pitchFamily="34" charset="0"/>
                <a:ea typeface="+mn-ea"/>
                <a:cs typeface="Arial" charset="0"/>
              </a:rPr>
              <a:t>, </a:t>
            </a:r>
            <a:r>
              <a:rPr lang="es-CO" sz="2200" dirty="0">
                <a:latin typeface="Agency FB" panose="020B0503020202020204" pitchFamily="34" charset="0"/>
              </a:rPr>
              <a:t>que contiene la nueva metodología y pautas para remunerar la actividad de distribución de energía en Colombia</a:t>
            </a:r>
            <a:r>
              <a:rPr lang="es-CO" sz="2200" dirty="0">
                <a:solidFill>
                  <a:srgbClr val="083E88"/>
                </a:solidFill>
                <a:latin typeface="Agency FB" panose="020B0503020202020204" pitchFamily="34" charset="0"/>
              </a:rPr>
              <a:t>.</a:t>
            </a:r>
            <a:endParaRPr sz="2200" dirty="0">
              <a:solidFill>
                <a:srgbClr val="083E88"/>
              </a:solidFill>
              <a:latin typeface="Agency FB" panose="020B0503020202020204" pitchFamily="34" charset="0"/>
              <a:sym typeface="Roboto"/>
            </a:endParaRPr>
          </a:p>
        </p:txBody>
      </p:sp>
      <p:sp>
        <p:nvSpPr>
          <p:cNvPr id="18" name="Google Shape;1029;p28">
            <a:extLst>
              <a:ext uri="{FF2B5EF4-FFF2-40B4-BE49-F238E27FC236}">
                <a16:creationId xmlns:a16="http://schemas.microsoft.com/office/drawing/2014/main" id="{8B667866-346E-78A8-416F-BB2D4B738732}"/>
              </a:ext>
            </a:extLst>
          </p:cNvPr>
          <p:cNvSpPr txBox="1"/>
          <p:nvPr/>
        </p:nvSpPr>
        <p:spPr>
          <a:xfrm>
            <a:off x="6577946" y="4095493"/>
            <a:ext cx="5124286" cy="16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es-CO" sz="2200" dirty="0">
                <a:latin typeface="Agency FB" panose="020B0503020202020204" pitchFamily="34" charset="0"/>
              </a:rPr>
              <a:t>Se establece la obligación de las empresas distribuidoras de </a:t>
            </a:r>
            <a:r>
              <a:rPr lang="es-CO" sz="2200" b="1" spc="-4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n-ea"/>
                <a:cs typeface="Arial" charset="0"/>
              </a:rPr>
              <a:t>realizar planes de inversión</a:t>
            </a:r>
            <a:r>
              <a:rPr lang="es-CO" sz="22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es-CO" sz="2200" dirty="0">
                <a:latin typeface="Agency FB" panose="020B0503020202020204" pitchFamily="34" charset="0"/>
              </a:rPr>
              <a:t>para atender la nueva demanda y mejorar la calidad del servicio, bien sea reponiendo activos existentes o con nuevos activos.</a:t>
            </a:r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4775EDDB-F123-AC1C-282D-99D1484E3BFD}"/>
              </a:ext>
            </a:extLst>
          </p:cNvPr>
          <p:cNvSpPr/>
          <p:nvPr/>
        </p:nvSpPr>
        <p:spPr>
          <a:xfrm>
            <a:off x="8658434" y="3579928"/>
            <a:ext cx="445728" cy="51556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61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9849-9439-DD0C-97AD-DA78D252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02485F7-DEA8-9741-38E9-9B0DE30F0236}"/>
              </a:ext>
            </a:extLst>
          </p:cNvPr>
          <p:cNvSpPr txBox="1"/>
          <p:nvPr/>
        </p:nvSpPr>
        <p:spPr>
          <a:xfrm>
            <a:off x="1930506" y="-5267"/>
            <a:ext cx="90664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b="1" dirty="0">
                <a:solidFill>
                  <a:srgbClr val="384E0A"/>
                </a:solidFill>
                <a:latin typeface="Prometo" panose="020B0604030203060203" pitchFamily="34" charset="77"/>
              </a:rPr>
              <a:t>TIPOS DE PROYECTOS PLAN DE INVERSIÓN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9DFC4E3-E14E-299D-E2ED-CC83DA1CF77C}"/>
              </a:ext>
            </a:extLst>
          </p:cNvPr>
          <p:cNvGrpSpPr/>
          <p:nvPr/>
        </p:nvGrpSpPr>
        <p:grpSpPr>
          <a:xfrm>
            <a:off x="1930506" y="778051"/>
            <a:ext cx="2781053" cy="4992943"/>
            <a:chOff x="1267679" y="1049700"/>
            <a:chExt cx="3093455" cy="5358199"/>
          </a:xfrm>
        </p:grpSpPr>
        <p:pic>
          <p:nvPicPr>
            <p:cNvPr id="3" name="Picture 6" descr="Emcali, cambio de poste que era un riesgo para peatones y conductores -  Archivo Digital de Noticias de Colombia y el Mundo desde 1.990 -  eltiempo.com">
              <a:extLst>
                <a:ext uri="{FF2B5EF4-FFF2-40B4-BE49-F238E27FC236}">
                  <a16:creationId xmlns:a16="http://schemas.microsoft.com/office/drawing/2014/main" id="{75C0AF17-3012-90AC-9BBB-2D48083463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67679" y="1049700"/>
              <a:ext cx="3093454" cy="171184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Picture 14" descr="Emcali 'siembra' el futuro sostenible">
              <a:extLst>
                <a:ext uri="{FF2B5EF4-FFF2-40B4-BE49-F238E27FC236}">
                  <a16:creationId xmlns:a16="http://schemas.microsoft.com/office/drawing/2014/main" id="{60EF7A3E-5E27-1CAB-8339-A0C307F60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7681" y="4696052"/>
              <a:ext cx="3093453" cy="17118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9DCC682E-64F5-688A-65AA-CC69B3691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681" y="2898445"/>
              <a:ext cx="3059938" cy="1701594"/>
            </a:xfrm>
            <a:prstGeom prst="rect">
              <a:avLst/>
            </a:prstGeom>
          </p:spPr>
        </p:pic>
      </p:grp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29B2391-F368-DB31-7EAC-9E13EBE38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3226925"/>
              </p:ext>
            </p:extLst>
          </p:nvPr>
        </p:nvGraphicFramePr>
        <p:xfrm>
          <a:off x="2651636" y="753242"/>
          <a:ext cx="8907280" cy="4992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8074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9849-9439-DD0C-97AD-DA78D252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102485F7-DEA8-9741-38E9-9B0DE30F0236}"/>
              </a:ext>
            </a:extLst>
          </p:cNvPr>
          <p:cNvSpPr txBox="1"/>
          <p:nvPr/>
        </p:nvSpPr>
        <p:spPr>
          <a:xfrm>
            <a:off x="557270" y="339482"/>
            <a:ext cx="64731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b="1" dirty="0">
                <a:solidFill>
                  <a:srgbClr val="384E0A"/>
                </a:solidFill>
                <a:latin typeface="Prometo" panose="020B0604030203060203" pitchFamily="34" charset="77"/>
              </a:rPr>
              <a:t>PLAN DE INVERSIÓN 2021 - 2025</a:t>
            </a:r>
          </a:p>
        </p:txBody>
      </p:sp>
      <p:pic>
        <p:nvPicPr>
          <p:cNvPr id="3" name="Google Shape;701;p59">
            <a:extLst>
              <a:ext uri="{FF2B5EF4-FFF2-40B4-BE49-F238E27FC236}">
                <a16:creationId xmlns:a16="http://schemas.microsoft.com/office/drawing/2014/main" id="{247A029A-A1D9-76A4-2E9E-091ABC78B64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78753" y="4233551"/>
            <a:ext cx="737241" cy="7985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76;g1352a676b8e_2_683">
            <a:extLst>
              <a:ext uri="{FF2B5EF4-FFF2-40B4-BE49-F238E27FC236}">
                <a16:creationId xmlns:a16="http://schemas.microsoft.com/office/drawing/2014/main" id="{53A237C7-6145-02B6-5736-710D6B565252}"/>
              </a:ext>
            </a:extLst>
          </p:cNvPr>
          <p:cNvSpPr txBox="1"/>
          <p:nvPr/>
        </p:nvSpPr>
        <p:spPr>
          <a:xfrm>
            <a:off x="6895473" y="3092267"/>
            <a:ext cx="492052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2000" b="1" i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Cifras en Millones de Pesos de Dic. de 2017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6D798AA-DA78-762B-D3EB-EA4DA103928C}"/>
              </a:ext>
            </a:extLst>
          </p:cNvPr>
          <p:cNvSpPr/>
          <p:nvPr/>
        </p:nvSpPr>
        <p:spPr>
          <a:xfrm>
            <a:off x="656571" y="3663314"/>
            <a:ext cx="100164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Agency FB" panose="020B0503020202020204" pitchFamily="34" charset="0"/>
              </a:rPr>
              <a:t>Las </a:t>
            </a:r>
            <a:r>
              <a:rPr lang="es-CO" sz="2400" b="1" spc="-4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n-ea"/>
                <a:cs typeface="Arial" charset="0"/>
              </a:rPr>
              <a:t>Inversiones</a:t>
            </a:r>
            <a:r>
              <a:rPr lang="es-CO" sz="2400" dirty="0">
                <a:latin typeface="Agency FB" panose="020B0503020202020204" pitchFamily="34" charset="0"/>
              </a:rPr>
              <a:t> de los años </a:t>
            </a:r>
            <a:r>
              <a:rPr lang="es-CO" sz="2400" b="1" spc="-4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n-ea"/>
                <a:cs typeface="Arial" charset="0"/>
              </a:rPr>
              <a:t>2019 y 2020 </a:t>
            </a:r>
            <a:r>
              <a:rPr lang="es-CO" sz="2400" dirty="0">
                <a:latin typeface="Agency FB" panose="020B0503020202020204" pitchFamily="34" charset="0"/>
              </a:rPr>
              <a:t>se aprobaron mediante la </a:t>
            </a:r>
            <a:r>
              <a:rPr lang="es-CO" sz="2400" b="1" spc="-4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n-ea"/>
                <a:cs typeface="Arial" charset="0"/>
              </a:rPr>
              <a:t>Resolución CREG 148 de 2020,</a:t>
            </a:r>
            <a:r>
              <a:rPr lang="es-CO" sz="2400" dirty="0">
                <a:latin typeface="Agency FB" panose="020B0503020202020204" pitchFamily="34" charset="0"/>
              </a:rPr>
              <a:t> las inversiones para los años </a:t>
            </a:r>
            <a:r>
              <a:rPr lang="es-CO" sz="2400" b="1" spc="-4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n-ea"/>
                <a:cs typeface="Arial" charset="0"/>
              </a:rPr>
              <a:t>2021 al 2022 </a:t>
            </a:r>
            <a:r>
              <a:rPr lang="es-CO" sz="2400" dirty="0">
                <a:latin typeface="Agency FB" panose="020B0503020202020204" pitchFamily="34" charset="0"/>
              </a:rPr>
              <a:t>se aprobaron mediante la </a:t>
            </a:r>
            <a:r>
              <a:rPr lang="es-CO" sz="2400" b="1" spc="-4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n-ea"/>
                <a:cs typeface="Arial" charset="0"/>
              </a:rPr>
              <a:t>Resolución CREG 501 028 de 2022 </a:t>
            </a:r>
            <a:r>
              <a:rPr lang="es-CO" sz="2400" dirty="0">
                <a:latin typeface="Agency FB" panose="020B0503020202020204" pitchFamily="34" charset="0"/>
              </a:rPr>
              <a:t>y las </a:t>
            </a:r>
            <a:r>
              <a:rPr lang="es-CO" sz="2400" b="1" spc="-4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n-ea"/>
                <a:cs typeface="Arial" charset="0"/>
              </a:rPr>
              <a:t>Inversiones</a:t>
            </a:r>
            <a:r>
              <a:rPr lang="es-CO" sz="2400" dirty="0">
                <a:latin typeface="Agency FB" panose="020B0503020202020204" pitchFamily="34" charset="0"/>
              </a:rPr>
              <a:t> de los años </a:t>
            </a:r>
            <a:r>
              <a:rPr lang="es-CO" sz="2400" b="1" spc="-40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  <a:ea typeface="+mn-ea"/>
                <a:cs typeface="Arial" charset="0"/>
              </a:rPr>
              <a:t>2023 y 2024 </a:t>
            </a:r>
            <a:r>
              <a:rPr lang="es-CO" sz="2400" dirty="0">
                <a:latin typeface="Agency FB" panose="020B0503020202020204" pitchFamily="34" charset="0"/>
              </a:rPr>
              <a:t>se aprobaron mediante la Resolución </a:t>
            </a: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CREG 501 045 de 2024. </a:t>
            </a:r>
            <a:r>
              <a:rPr lang="es-CO" sz="2400" dirty="0">
                <a:latin typeface="Agency FB" panose="020B0503020202020204" pitchFamily="34" charset="0"/>
              </a:rPr>
              <a:t>Además la Comisión está revisando el ajuste al </a:t>
            </a: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Agency FB" panose="020B0503020202020204" pitchFamily="34" charset="0"/>
              </a:rPr>
              <a:t>Plan de inversión 2025 – 2029.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B6F974-E6E0-4EE6-90B9-B02ABE473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71" y="1141402"/>
            <a:ext cx="10901446" cy="177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3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9849-9439-DD0C-97AD-DA78D252D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BB5C1F1-37AD-DE7A-3E6D-4E529303E363}"/>
              </a:ext>
            </a:extLst>
          </p:cNvPr>
          <p:cNvSpPr/>
          <p:nvPr/>
        </p:nvSpPr>
        <p:spPr>
          <a:xfrm>
            <a:off x="944379" y="1035695"/>
            <a:ext cx="10303239" cy="4712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02485F7-DEA8-9741-38E9-9B0DE30F0236}"/>
              </a:ext>
            </a:extLst>
          </p:cNvPr>
          <p:cNvSpPr txBox="1"/>
          <p:nvPr/>
        </p:nvSpPr>
        <p:spPr>
          <a:xfrm>
            <a:off x="2173574" y="66578"/>
            <a:ext cx="799912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500" b="1" dirty="0">
                <a:solidFill>
                  <a:srgbClr val="384E0A"/>
                </a:solidFill>
                <a:latin typeface="Prometo" panose="020B0604030203060203" pitchFamily="34" charset="77"/>
              </a:rPr>
              <a:t>METAS DE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0DCBD2-48A2-99BB-2223-A32BF7BC0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278" y="1026705"/>
            <a:ext cx="4763157" cy="28605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47B43DF-4DF5-DFFD-2B5C-BC8124D96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34" y="1062611"/>
            <a:ext cx="4603531" cy="276469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156A82C-4DF7-9293-00A6-B0425E4AD1FB}"/>
              </a:ext>
            </a:extLst>
          </p:cNvPr>
          <p:cNvGrpSpPr/>
          <p:nvPr/>
        </p:nvGrpSpPr>
        <p:grpSpPr>
          <a:xfrm>
            <a:off x="944381" y="3914696"/>
            <a:ext cx="9826484" cy="736536"/>
            <a:chOff x="0" y="-42508"/>
            <a:chExt cx="8769610" cy="696220"/>
          </a:xfrm>
          <a:solidFill>
            <a:schemeClr val="accent6">
              <a:lumMod val="50000"/>
            </a:schemeClr>
          </a:solidFill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F5E4AE31-79F7-3B5C-C944-B297167034DC}"/>
                </a:ext>
              </a:extLst>
            </p:cNvPr>
            <p:cNvSpPr/>
            <p:nvPr/>
          </p:nvSpPr>
          <p:spPr>
            <a:xfrm>
              <a:off x="0" y="0"/>
              <a:ext cx="8769610" cy="653712"/>
            </a:xfrm>
            <a:prstGeom prst="rect">
              <a:avLst/>
            </a:pr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CO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120040B9-3CCD-8B8E-F9D4-606671C8B8D1}"/>
                </a:ext>
              </a:extLst>
            </p:cNvPr>
            <p:cNvSpPr txBox="1"/>
            <p:nvPr/>
          </p:nvSpPr>
          <p:spPr>
            <a:xfrm>
              <a:off x="0" y="-42508"/>
              <a:ext cx="8769610" cy="6537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kern="1200" dirty="0">
                  <a:solidFill>
                    <a:schemeClr val="bg1"/>
                  </a:solidFill>
                </a:rPr>
                <a:t>Calidad del Servicio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EC6EB2C-D00A-5992-E848-19246291248C}"/>
              </a:ext>
            </a:extLst>
          </p:cNvPr>
          <p:cNvSpPr txBox="1"/>
          <p:nvPr/>
        </p:nvSpPr>
        <p:spPr>
          <a:xfrm>
            <a:off x="944381" y="4651232"/>
            <a:ext cx="9826484" cy="8093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000" kern="1200" dirty="0">
                <a:solidFill>
                  <a:schemeClr val="tx1"/>
                </a:solidFill>
              </a:rPr>
              <a:t>En el año 2024 se cumplieron los Indicadores de Calidad SAIDI (horas/año) y SAIFI </a:t>
            </a:r>
            <a:r>
              <a:rPr lang="es-ES" sz="2000" kern="1200">
                <a:solidFill>
                  <a:schemeClr val="tx1"/>
                </a:solidFill>
              </a:rPr>
              <a:t>(fallas/año), </a:t>
            </a:r>
            <a:r>
              <a:rPr lang="es-ES" sz="2000" kern="1200" dirty="0">
                <a:solidFill>
                  <a:schemeClr val="tx1"/>
                </a:solidFill>
              </a:rPr>
              <a:t>mejorando la calidad del servicio de energía.</a:t>
            </a:r>
          </a:p>
        </p:txBody>
      </p:sp>
    </p:spTree>
    <p:extLst>
      <p:ext uri="{BB962C8B-B14F-4D97-AF65-F5344CB8AC3E}">
        <p14:creationId xmlns:p14="http://schemas.microsoft.com/office/powerpoint/2010/main" val="12696893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1134371419A3448DF5C36A28EBF1EF" ma:contentTypeVersion="4" ma:contentTypeDescription="Crear nuevo documento." ma:contentTypeScope="" ma:versionID="c1a70e53113fff3188c0a2a9086b2fc3">
  <xsd:schema xmlns:xsd="http://www.w3.org/2001/XMLSchema" xmlns:xs="http://www.w3.org/2001/XMLSchema" xmlns:p="http://schemas.microsoft.com/office/2006/metadata/properties" xmlns:ns2="04ec37bd-ba1e-4b44-8d9c-0ae2f55ebf20" targetNamespace="http://schemas.microsoft.com/office/2006/metadata/properties" ma:root="true" ma:fieldsID="ccc5dc3d7ca6dd7bfef7208d578c811f" ns2:_="">
    <xsd:import namespace="04ec37bd-ba1e-4b44-8d9c-0ae2f55eb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c37bd-ba1e-4b44-8d9c-0ae2f55ebf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F8D9EB-134B-42A9-8003-3B0FA91A3DE8}"/>
</file>

<file path=customXml/itemProps2.xml><?xml version="1.0" encoding="utf-8"?>
<ds:datastoreItem xmlns:ds="http://schemas.openxmlformats.org/officeDocument/2006/customXml" ds:itemID="{7D7AA11C-4A21-47A1-AF6E-4ADF36EF5E6F}"/>
</file>

<file path=customXml/itemProps3.xml><?xml version="1.0" encoding="utf-8"?>
<ds:datastoreItem xmlns:ds="http://schemas.openxmlformats.org/officeDocument/2006/customXml" ds:itemID="{27962DB1-C0CA-4740-B77B-DCE1290E979F}"/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952</Words>
  <Application>Microsoft Office PowerPoint</Application>
  <PresentationFormat>Panorámica</PresentationFormat>
  <Paragraphs>82</Paragraphs>
  <Slides>16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3" baseType="lpstr">
      <vt:lpstr>Agency FB</vt:lpstr>
      <vt:lpstr>Arial</vt:lpstr>
      <vt:lpstr>Bahnschrift</vt:lpstr>
      <vt:lpstr>Calibri</vt:lpstr>
      <vt:lpstr>Calibri Light</vt:lpstr>
      <vt:lpstr>Prometo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 garcia</dc:creator>
  <cp:lastModifiedBy>Milton Mauricio Zuñiga Mosquera</cp:lastModifiedBy>
  <cp:revision>75</cp:revision>
  <dcterms:created xsi:type="dcterms:W3CDTF">2024-09-16T18:33:22Z</dcterms:created>
  <dcterms:modified xsi:type="dcterms:W3CDTF">2025-03-27T22:28:24Z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0x0101006F1134371419A3448DF5C36A28EBF1EF</vt:lpwstr>
  </property>
</Properties>
</file>