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s-CO"/>
              <a:t>Resultados Encuesta</a:t>
            </a:r>
          </a:p>
          <a:p>
            <a:pPr>
              <a:defRPr/>
            </a:pPr>
            <a:r>
              <a:rPr lang="es-CO"/>
              <a:t>Primer Cuatrimestre Ene-Abril 2024</a:t>
            </a:r>
          </a:p>
          <a:p>
            <a:pPr>
              <a:defRPr/>
            </a:pPr>
            <a:r>
              <a:rPr lang="es-CO"/>
              <a:t>Intervención Social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2.031377139065884E-2"/>
          <c:y val="0.30206337894839586"/>
          <c:w val="0.9593726048340202"/>
          <c:h val="0.60698188226604499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3A8-4EC5-9CD8-2E7F69170192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3A8-4EC5-9CD8-2E7F6917019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Hoja1!$C$15:$C$18</c:f>
              <c:strCache>
                <c:ptCount val="4"/>
                <c:pt idx="0">
                  <c:v>Muy satisfecho</c:v>
                </c:pt>
                <c:pt idx="1">
                  <c:v>Satisfecho</c:v>
                </c:pt>
                <c:pt idx="2">
                  <c:v>Insatisfecho</c:v>
                </c:pt>
                <c:pt idx="3">
                  <c:v>Muy insatisfecho</c:v>
                </c:pt>
              </c:strCache>
            </c:strRef>
          </c:cat>
          <c:val>
            <c:numRef>
              <c:f>Hoja1!$D$15:$D$18</c:f>
              <c:numCache>
                <c:formatCode>0%</c:formatCode>
                <c:ptCount val="4"/>
                <c:pt idx="0">
                  <c:v>0.83870967741935487</c:v>
                </c:pt>
                <c:pt idx="1">
                  <c:v>0.12903225806451613</c:v>
                </c:pt>
                <c:pt idx="2">
                  <c:v>0</c:v>
                </c:pt>
                <c:pt idx="3">
                  <c:v>3.2258064516129031E-2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3A8-4EC5-9CD8-2E7F6917019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33889496"/>
        <c:axId val="230751728"/>
      </c:barChart>
      <c:catAx>
        <c:axId val="133889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CO"/>
          </a:p>
        </c:txPr>
        <c:crossAx val="230751728"/>
        <c:crosses val="autoZero"/>
        <c:auto val="1"/>
        <c:lblAlgn val="ctr"/>
        <c:lblOffset val="100"/>
        <c:noMultiLvlLbl val="0"/>
      </c:catAx>
      <c:valAx>
        <c:axId val="23075172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33889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noFill/>
      <a:round/>
    </a:ln>
    <a:effectLst>
      <a:outerShdw blurRad="50800" dist="38100" dir="5400000" algn="t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5ED8-8363-455C-B11E-6185D541FCEB}" type="datetimeFigureOut">
              <a:rPr lang="es-CO" smtClean="0"/>
              <a:t>4/08/2025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1C85C-3927-4B13-9B80-751973A39D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355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5ED8-8363-455C-B11E-6185D541FCEB}" type="datetimeFigureOut">
              <a:rPr lang="es-CO" smtClean="0"/>
              <a:t>4/08/2025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1C85C-3927-4B13-9B80-751973A39D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09442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5ED8-8363-455C-B11E-6185D541FCEB}" type="datetimeFigureOut">
              <a:rPr lang="es-CO" smtClean="0"/>
              <a:t>4/08/2025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1C85C-3927-4B13-9B80-751973A39D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4918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rior 1">
  <p:cSld name="Interior 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912812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1164465" y="867402"/>
            <a:ext cx="9211614" cy="489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2100">
                <a:solidFill>
                  <a:srgbClr val="2A5FA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12272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5ED8-8363-455C-B11E-6185D541FCEB}" type="datetimeFigureOut">
              <a:rPr lang="es-CO" smtClean="0"/>
              <a:t>4/08/2025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1C85C-3927-4B13-9B80-751973A39D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338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5ED8-8363-455C-B11E-6185D541FCEB}" type="datetimeFigureOut">
              <a:rPr lang="es-CO" smtClean="0"/>
              <a:t>4/08/2025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1C85C-3927-4B13-9B80-751973A39D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1415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5ED8-8363-455C-B11E-6185D541FCEB}" type="datetimeFigureOut">
              <a:rPr lang="es-CO" smtClean="0"/>
              <a:t>4/08/2025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1C85C-3927-4B13-9B80-751973A39D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7738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5ED8-8363-455C-B11E-6185D541FCEB}" type="datetimeFigureOut">
              <a:rPr lang="es-CO" smtClean="0"/>
              <a:t>4/08/2025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1C85C-3927-4B13-9B80-751973A39D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2645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5ED8-8363-455C-B11E-6185D541FCEB}" type="datetimeFigureOut">
              <a:rPr lang="es-CO" smtClean="0"/>
              <a:t>4/08/2025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1C85C-3927-4B13-9B80-751973A39D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463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5ED8-8363-455C-B11E-6185D541FCEB}" type="datetimeFigureOut">
              <a:rPr lang="es-CO" smtClean="0"/>
              <a:t>4/08/2025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1C85C-3927-4B13-9B80-751973A39D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584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5ED8-8363-455C-B11E-6185D541FCEB}" type="datetimeFigureOut">
              <a:rPr lang="es-CO" smtClean="0"/>
              <a:t>4/08/2025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1C85C-3927-4B13-9B80-751973A39D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3756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5ED8-8363-455C-B11E-6185D541FCEB}" type="datetimeFigureOut">
              <a:rPr lang="es-CO" smtClean="0"/>
              <a:t>4/08/2025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1C85C-3927-4B13-9B80-751973A39D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8930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85ED8-8363-455C-B11E-6185D541FCEB}" type="datetimeFigureOut">
              <a:rPr lang="es-CO" smtClean="0"/>
              <a:t>4/08/2025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1C85C-3927-4B13-9B80-751973A39D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5161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arcador de texto 2"/>
          <p:cNvSpPr txBox="1">
            <a:spLocks/>
          </p:cNvSpPr>
          <p:nvPr/>
        </p:nvSpPr>
        <p:spPr>
          <a:xfrm>
            <a:off x="1032293" y="1130968"/>
            <a:ext cx="6232107" cy="8783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CO" sz="1800" dirty="0"/>
              <a:t>EMCALI EICE ESP, en la búsqueda del mejoramiento continuo, relacionado con las prácticas de Responsabilidad Social y nuestra  labor de acompañamiento a las diferentes solicitudes o necesidades de la comunidad en materia de servicios públicos ofrecidos por nuestra empresa, se evalúa en cada evento la satisfacción. </a:t>
            </a:r>
          </a:p>
        </p:txBody>
      </p:sp>
      <p:graphicFrame>
        <p:nvGraphicFramePr>
          <p:cNvPr id="16" name="Gráfico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1123239"/>
              </p:ext>
            </p:extLst>
          </p:nvPr>
        </p:nvGraphicFramePr>
        <p:xfrm>
          <a:off x="1280160" y="2833877"/>
          <a:ext cx="6390640" cy="3401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Título 4"/>
          <p:cNvSpPr txBox="1">
            <a:spLocks noGrp="1"/>
          </p:cNvSpPr>
          <p:nvPr>
            <p:ph type="title"/>
          </p:nvPr>
        </p:nvSpPr>
        <p:spPr>
          <a:xfrm>
            <a:off x="1032293" y="622615"/>
            <a:ext cx="660776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000" b="1" spc="-40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RESPONSABILIDAD SOCIAL EMPRESARIAL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8077200" y="747295"/>
            <a:ext cx="2589462" cy="45243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dirty="0"/>
              <a:t>El 84% de los encuestados valoraron con “muy satisfecho” el acompañamiento recibido en aspectos relacionados con la oportunidad de la convocatoria para la participación,  el medio empleado, el tema tratado.</a:t>
            </a:r>
          </a:p>
          <a:p>
            <a:r>
              <a:rPr lang="es-CO" dirty="0"/>
              <a:t>Los encuestados pertenecen a las comunas 1,5,6,10,13,16,18,19 y Yumbo.</a:t>
            </a:r>
          </a:p>
        </p:txBody>
      </p:sp>
    </p:spTree>
    <p:extLst>
      <p:ext uri="{BB962C8B-B14F-4D97-AF65-F5344CB8AC3E}">
        <p14:creationId xmlns:p14="http://schemas.microsoft.com/office/powerpoint/2010/main" val="14295579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107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RESPONSABILIDAD SOCIAL EMPRESARIAL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RESPONSABILIDAD SOCIAL EMPRESARIAL</dc:title>
  <dc:creator>CLAUDIA BUITRAGO SANCHEZ</dc:creator>
  <cp:lastModifiedBy>Paka Candamil</cp:lastModifiedBy>
  <cp:revision>5</cp:revision>
  <dcterms:created xsi:type="dcterms:W3CDTF">2024-07-16T20:27:21Z</dcterms:created>
  <dcterms:modified xsi:type="dcterms:W3CDTF">2025-08-04T21:12:35Z</dcterms:modified>
</cp:coreProperties>
</file>