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694" r:id="rId3"/>
    <p:sldId id="695" r:id="rId4"/>
    <p:sldId id="690" r:id="rId5"/>
    <p:sldId id="641" r:id="rId6"/>
    <p:sldId id="691" r:id="rId7"/>
    <p:sldId id="696" r:id="rId8"/>
    <p:sldId id="693" r:id="rId9"/>
    <p:sldId id="687" r:id="rId10"/>
  </p:sldIdLst>
  <p:sldSz cx="12192000" cy="6858000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0F"/>
    <a:srgbClr val="F6CF04"/>
    <a:srgbClr val="00BBFF"/>
    <a:srgbClr val="29D8BC"/>
    <a:srgbClr val="23C8B0"/>
    <a:srgbClr val="31D48B"/>
    <a:srgbClr val="99C816"/>
    <a:srgbClr val="9FCF16"/>
    <a:srgbClr val="C00000"/>
    <a:srgbClr val="D01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4" autoAdjust="0"/>
    <p:restoredTop sz="97424" autoAdjust="0"/>
  </p:normalViewPr>
  <p:slideViewPr>
    <p:cSldViewPr snapToGrid="0" snapToObjects="1">
      <p:cViewPr varScale="1">
        <p:scale>
          <a:sx n="74" d="100"/>
          <a:sy n="74" d="100"/>
        </p:scale>
        <p:origin x="78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2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670"/>
    </p:cViewPr>
  </p:sorterViewPr>
  <p:notesViewPr>
    <p:cSldViewPr snapToGrid="0" snapToObjects="1">
      <p:cViewPr varScale="1">
        <p:scale>
          <a:sx n="98" d="100"/>
          <a:sy n="98" d="100"/>
        </p:scale>
        <p:origin x="3546" y="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62DFBF-1221-4EEF-B9A8-EE0B87F04AE2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70DD78-12D5-49C3-91A9-C3370E12F9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762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5E147-79CA-48BD-8CC0-C509DD2DEC33}" type="datetimeFigureOut">
              <a:rPr lang="es-CO" smtClean="0"/>
              <a:t>2/06/2022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D53A16-DCAB-42FC-BE4B-5170B17930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480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8632-F1C0-478F-9542-D2F3AC77C343}" type="datetime1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5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1C90-6C22-4D8E-9122-36DE5BA46295}" type="datetime1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F741-6617-456D-8323-28FB4AAB2783}" type="datetime1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EF76-B535-4B1A-87F6-53561B1C7E20}" type="datetime1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2BBE-0190-428C-A268-C58FC8882792}" type="datetime1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6B16-9DDD-4B4F-B5B6-7184911A7273}" type="datetime1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4440-65CB-45B8-B620-DD205C708075}" type="datetime1">
              <a:rPr lang="es-ES" smtClean="0"/>
              <a:t>02/06/2022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0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CD5E-6F22-44CF-8EF2-EEBAB46BDA73}" type="datetime1">
              <a:rPr lang="es-ES" smtClean="0"/>
              <a:t>02/06/2022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02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775-1942-404A-89B0-0A7437C9C097}" type="datetime1">
              <a:rPr lang="es-ES" smtClean="0"/>
              <a:t>02/06/2022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5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1076-78A2-45E1-B4AA-FAC2BBFF7EE8}" type="datetime1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33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A5D2-E2CF-4770-81CD-35C03C05F364}" type="datetime1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75B1-FBD1-436A-9DE4-14EE357695CB}" type="datetime1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E3BBA-0C2C-B040-A9E0-38F42A582C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8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Copia%20de%20PARALELO%20DTO%20151021%20(003).xlsx" TargetMode="External"/><Relationship Id="rId13" Type="http://schemas.openxmlformats.org/officeDocument/2006/relationships/hyperlink" Target="Anexo%205%20Codigo%20Buen%20Gbno.pdf" TargetMode="External"/><Relationship Id="rId18" Type="http://schemas.openxmlformats.org/officeDocument/2006/relationships/hyperlink" Target="Plan%20de%20Desarrollo%202020-2023.pdf" TargetMode="External"/><Relationship Id="rId3" Type="http://schemas.openxmlformats.org/officeDocument/2006/relationships/image" Target="../media/image24.jpg"/><Relationship Id="rId7" Type="http://schemas.openxmlformats.org/officeDocument/2006/relationships/hyperlink" Target="PARALELO%20DTO%20151021%20(003).xlsx" TargetMode="External"/><Relationship Id="rId12" Type="http://schemas.openxmlformats.org/officeDocument/2006/relationships/hyperlink" Target="RESOL%20SSPD%20%20LEVANTAMIENTO%20DE%20LA%20INTERVENCION%20DE%20EMCALI.pdf" TargetMode="External"/><Relationship Id="rId17" Type="http://schemas.openxmlformats.org/officeDocument/2006/relationships/hyperlink" Target="PEC%20VF%202018%20-%202023%20-%20May.8.20184.pdf" TargetMode="External"/><Relationship Id="rId2" Type="http://schemas.openxmlformats.org/officeDocument/2006/relationships/image" Target="../media/image3.jpg"/><Relationship Id="rId16" Type="http://schemas.openxmlformats.org/officeDocument/2006/relationships/hyperlink" Target="PEC%202013%20-%202017%20ajustad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Copia%20de%20Validacio&#769;n%20Diagno&#769;stico%20Co&#769;digo%20Pai&#769;s%20-%20EMCALI%2017%20Feb%20%202020%20(002).xlsx" TargetMode="External"/><Relationship Id="rId5" Type="http://schemas.openxmlformats.org/officeDocument/2006/relationships/image" Target="../media/image7.png"/><Relationship Id="rId15" Type="http://schemas.openxmlformats.org/officeDocument/2006/relationships/hyperlink" Target="Plan%20de%20Desarrollo%20Municipal%202016-2019.pdf" TargetMode="External"/><Relationship Id="rId10" Type="http://schemas.openxmlformats.org/officeDocument/2006/relationships/hyperlink" Target="Validacio&#769;n%20Diagno&#769;stico%20Co&#769;digo%20Pai&#769;s%20-%20EMCALI%2017%20Feb%20%202020%20(002).xlsx" TargetMode="External"/><Relationship Id="rId4" Type="http://schemas.openxmlformats.org/officeDocument/2006/relationships/image" Target="../media/image12.png"/><Relationship Id="rId9" Type="http://schemas.openxmlformats.org/officeDocument/2006/relationships/hyperlink" Target="Sep%2013%20%20%20NIVEL%20DE%20CUMPLIMIENTO%20DEL%20CODIGO%20DE%20GOBIERNO%20CORPORATIVO%20-%20VF.docx" TargetMode="External"/><Relationship Id="rId14" Type="http://schemas.openxmlformats.org/officeDocument/2006/relationships/hyperlink" Target="Plan%20Estrat&#232;gico%20Corporativo_.do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0D8A008-3120-9C49-88D8-1EE632A1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43615" y="2817827"/>
            <a:ext cx="3786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 smtClean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- Avance - 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Modelo y </a:t>
            </a: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Sistema</a:t>
            </a:r>
          </a:p>
          <a:p>
            <a:pPr algn="ctr"/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Mayo 10, 2022</a:t>
            </a:r>
          </a:p>
          <a:p>
            <a:pPr algn="ctr"/>
            <a:endParaRPr lang="es-ES" sz="24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47363" y="2240243"/>
            <a:ext cx="29787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EMCALI</a:t>
            </a:r>
            <a:r>
              <a:rPr lang="es-ES" sz="25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EICE ESP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228549B-B101-3A49-8768-C2A73EC1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-25758"/>
            <a:ext cx="12184264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D512FE4-D692-D049-B837-D18B5893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"/>
            <a:ext cx="4663440" cy="67211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02C07D9-B57A-1245-8393-3076DC5B5721}"/>
              </a:ext>
            </a:extLst>
          </p:cNvPr>
          <p:cNvSpPr txBox="1"/>
          <p:nvPr/>
        </p:nvSpPr>
        <p:spPr>
          <a:xfrm>
            <a:off x="4488179" y="127760"/>
            <a:ext cx="6422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s-ES_tradnl" sz="24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CONCEPTO</a:t>
            </a:r>
          </a:p>
          <a:p>
            <a:pPr lvl="0">
              <a:lnSpc>
                <a:spcPts val="3000"/>
              </a:lnSpc>
            </a:pPr>
            <a:r>
              <a:rPr lang="es-ES_tradnl" sz="24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GOBIERNO </a:t>
            </a:r>
            <a:r>
              <a:rPr lang="es-ES_tradnl" sz="24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CORPORATIVO</a:t>
            </a:r>
            <a:endParaRPr lang="es-ES_tradnl" sz="2400" b="1" spc="-4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756B102-E888-794D-A4BB-6DB54CD8D2AE}"/>
              </a:ext>
            </a:extLst>
          </p:cNvPr>
          <p:cNvSpPr/>
          <p:nvPr/>
        </p:nvSpPr>
        <p:spPr>
          <a:xfrm rot="10800000">
            <a:off x="3661630" y="944775"/>
            <a:ext cx="6007227" cy="4571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4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4D5F8771-5ACC-134A-90F1-696D822D5975}"/>
              </a:ext>
            </a:extLst>
          </p:cNvPr>
          <p:cNvSpPr/>
          <p:nvPr/>
        </p:nvSpPr>
        <p:spPr>
          <a:xfrm>
            <a:off x="4227609" y="1653824"/>
            <a:ext cx="7462279" cy="12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Conjunto de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buenas prácticas empresariales de orden mundial que </a:t>
            </a: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integran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Sistema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 información dinámico que fluye a través de un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Modelo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 gobierno que le permite dirigir, administrar, controlar y regular la relación entre Propietario, Junta Directiva y Administración, a fin de crear valor para la propia Empresa y sus grupos de </a:t>
            </a: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interés.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9D09A6BE-3009-D349-9DE3-65F39E8D63DD}"/>
              </a:ext>
            </a:extLst>
          </p:cNvPr>
          <p:cNvSpPr/>
          <p:nvPr/>
        </p:nvSpPr>
        <p:spPr>
          <a:xfrm>
            <a:off x="4241613" y="3534196"/>
            <a:ext cx="7380543" cy="28655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D2768BFF-E8CB-C84B-AEE7-8D85E03D5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241614" y="3478988"/>
            <a:ext cx="5111892" cy="13815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5DF8DE9-2EA5-184B-9B89-638463F6C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510265" y="6290519"/>
            <a:ext cx="5111892" cy="1381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1026C5CA-D78C-2949-9A6B-9D3A2BFB3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2840" y="118474"/>
            <a:ext cx="785203" cy="319689"/>
          </a:xfrm>
          <a:prstGeom prst="rect">
            <a:avLst/>
          </a:prstGeom>
        </p:spPr>
      </p:pic>
      <p:sp>
        <p:nvSpPr>
          <p:cNvPr id="29" name="Freeform 71">
            <a:extLst>
              <a:ext uri="{FF2B5EF4-FFF2-40B4-BE49-F238E27FC236}">
                <a16:creationId xmlns:a16="http://schemas.microsoft.com/office/drawing/2014/main" xmlns="" id="{9F0089CD-78EB-7B43-8FE0-EFC3637FD310}"/>
              </a:ext>
            </a:extLst>
          </p:cNvPr>
          <p:cNvSpPr>
            <a:spLocks noEditPoints="1"/>
          </p:cNvSpPr>
          <p:nvPr/>
        </p:nvSpPr>
        <p:spPr bwMode="auto">
          <a:xfrm>
            <a:off x="2720340" y="4507076"/>
            <a:ext cx="810694" cy="810694"/>
          </a:xfrm>
          <a:custGeom>
            <a:avLst/>
            <a:gdLst>
              <a:gd name="T0" fmla="*/ 88 w 176"/>
              <a:gd name="T1" fmla="*/ 136 h 176"/>
              <a:gd name="T2" fmla="*/ 88 w 176"/>
              <a:gd name="T3" fmla="*/ 48 h 176"/>
              <a:gd name="T4" fmla="*/ 88 w 176"/>
              <a:gd name="T5" fmla="*/ 72 h 176"/>
              <a:gd name="T6" fmla="*/ 88 w 176"/>
              <a:gd name="T7" fmla="*/ 48 h 176"/>
              <a:gd name="T8" fmla="*/ 51 w 176"/>
              <a:gd name="T9" fmla="*/ 72 h 176"/>
              <a:gd name="T10" fmla="*/ 84 w 176"/>
              <a:gd name="T11" fmla="*/ 103 h 176"/>
              <a:gd name="T12" fmla="*/ 88 w 176"/>
              <a:gd name="T13" fmla="*/ 80 h 176"/>
              <a:gd name="T14" fmla="*/ 80 w 176"/>
              <a:gd name="T15" fmla="*/ 88 h 176"/>
              <a:gd name="T16" fmla="*/ 92 w 176"/>
              <a:gd name="T17" fmla="*/ 103 h 176"/>
              <a:gd name="T18" fmla="*/ 125 w 176"/>
              <a:gd name="T19" fmla="*/ 72 h 176"/>
              <a:gd name="T20" fmla="*/ 162 w 176"/>
              <a:gd name="T21" fmla="*/ 68 h 176"/>
              <a:gd name="T22" fmla="*/ 159 w 176"/>
              <a:gd name="T23" fmla="*/ 34 h 176"/>
              <a:gd name="T24" fmla="*/ 134 w 176"/>
              <a:gd name="T25" fmla="*/ 17 h 176"/>
              <a:gd name="T26" fmla="*/ 106 w 176"/>
              <a:gd name="T27" fmla="*/ 6 h 176"/>
              <a:gd name="T28" fmla="*/ 70 w 176"/>
              <a:gd name="T29" fmla="*/ 6 h 176"/>
              <a:gd name="T30" fmla="*/ 42 w 176"/>
              <a:gd name="T31" fmla="*/ 17 h 176"/>
              <a:gd name="T32" fmla="*/ 17 w 176"/>
              <a:gd name="T33" fmla="*/ 34 h 176"/>
              <a:gd name="T34" fmla="*/ 14 w 176"/>
              <a:gd name="T35" fmla="*/ 68 h 176"/>
              <a:gd name="T36" fmla="*/ 0 w 176"/>
              <a:gd name="T37" fmla="*/ 100 h 176"/>
              <a:gd name="T38" fmla="*/ 22 w 176"/>
              <a:gd name="T39" fmla="*/ 126 h 176"/>
              <a:gd name="T40" fmla="*/ 34 w 176"/>
              <a:gd name="T41" fmla="*/ 159 h 176"/>
              <a:gd name="T42" fmla="*/ 50 w 176"/>
              <a:gd name="T43" fmla="*/ 154 h 176"/>
              <a:gd name="T44" fmla="*/ 76 w 176"/>
              <a:gd name="T45" fmla="*/ 176 h 176"/>
              <a:gd name="T46" fmla="*/ 108 w 176"/>
              <a:gd name="T47" fmla="*/ 162 h 176"/>
              <a:gd name="T48" fmla="*/ 138 w 176"/>
              <a:gd name="T49" fmla="*/ 160 h 176"/>
              <a:gd name="T50" fmla="*/ 159 w 176"/>
              <a:gd name="T51" fmla="*/ 134 h 176"/>
              <a:gd name="T52" fmla="*/ 170 w 176"/>
              <a:gd name="T53" fmla="*/ 106 h 176"/>
              <a:gd name="T54" fmla="*/ 170 w 176"/>
              <a:gd name="T55" fmla="*/ 70 h 176"/>
              <a:gd name="T56" fmla="*/ 160 w 176"/>
              <a:gd name="T57" fmla="*/ 100 h 176"/>
              <a:gd name="T58" fmla="*/ 147 w 176"/>
              <a:gd name="T59" fmla="*/ 130 h 176"/>
              <a:gd name="T60" fmla="*/ 138 w 176"/>
              <a:gd name="T61" fmla="*/ 152 h 176"/>
              <a:gd name="T62" fmla="*/ 122 w 176"/>
              <a:gd name="T63" fmla="*/ 147 h 176"/>
              <a:gd name="T64" fmla="*/ 98 w 176"/>
              <a:gd name="T65" fmla="*/ 168 h 176"/>
              <a:gd name="T66" fmla="*/ 76 w 176"/>
              <a:gd name="T67" fmla="*/ 160 h 176"/>
              <a:gd name="T68" fmla="*/ 50 w 176"/>
              <a:gd name="T69" fmla="*/ 146 h 176"/>
              <a:gd name="T70" fmla="*/ 38 w 176"/>
              <a:gd name="T71" fmla="*/ 152 h 176"/>
              <a:gd name="T72" fmla="*/ 29 w 176"/>
              <a:gd name="T73" fmla="*/ 122 h 176"/>
              <a:gd name="T74" fmla="*/ 8 w 176"/>
              <a:gd name="T75" fmla="*/ 98 h 176"/>
              <a:gd name="T76" fmla="*/ 16 w 176"/>
              <a:gd name="T77" fmla="*/ 76 h 176"/>
              <a:gd name="T78" fmla="*/ 29 w 176"/>
              <a:gd name="T79" fmla="*/ 46 h 176"/>
              <a:gd name="T80" fmla="*/ 38 w 176"/>
              <a:gd name="T81" fmla="*/ 24 h 176"/>
              <a:gd name="T82" fmla="*/ 54 w 176"/>
              <a:gd name="T83" fmla="*/ 29 h 176"/>
              <a:gd name="T84" fmla="*/ 78 w 176"/>
              <a:gd name="T85" fmla="*/ 8 h 176"/>
              <a:gd name="T86" fmla="*/ 100 w 176"/>
              <a:gd name="T87" fmla="*/ 16 h 176"/>
              <a:gd name="T88" fmla="*/ 126 w 176"/>
              <a:gd name="T89" fmla="*/ 30 h 176"/>
              <a:gd name="T90" fmla="*/ 152 w 176"/>
              <a:gd name="T91" fmla="*/ 38 h 176"/>
              <a:gd name="T92" fmla="*/ 147 w 176"/>
              <a:gd name="T93" fmla="*/ 54 h 176"/>
              <a:gd name="T94" fmla="*/ 168 w 176"/>
              <a:gd name="T95" fmla="*/ 7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102" y="48"/>
                  <a:pt x="114" y="55"/>
                  <a:pt x="121" y="65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4"/>
                  <a:pt x="93" y="72"/>
                  <a:pt x="88" y="72"/>
                </a:cubicBezTo>
                <a:cubicBezTo>
                  <a:pt x="83" y="72"/>
                  <a:pt x="79" y="74"/>
                  <a:pt x="76" y="77"/>
                </a:cubicBezTo>
                <a:cubicBezTo>
                  <a:pt x="55" y="65"/>
                  <a:pt x="55" y="65"/>
                  <a:pt x="55" y="65"/>
                </a:cubicBezTo>
                <a:cubicBezTo>
                  <a:pt x="62" y="55"/>
                  <a:pt x="74" y="48"/>
                  <a:pt x="88" y="48"/>
                </a:cubicBezTo>
                <a:moveTo>
                  <a:pt x="84" y="128"/>
                </a:moveTo>
                <a:cubicBezTo>
                  <a:pt x="64" y="126"/>
                  <a:pt x="48" y="109"/>
                  <a:pt x="48" y="88"/>
                </a:cubicBezTo>
                <a:cubicBezTo>
                  <a:pt x="48" y="82"/>
                  <a:pt x="49" y="77"/>
                  <a:pt x="51" y="7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5"/>
                  <a:pt x="72" y="87"/>
                  <a:pt x="72" y="88"/>
                </a:cubicBezTo>
                <a:cubicBezTo>
                  <a:pt x="72" y="95"/>
                  <a:pt x="77" y="102"/>
                  <a:pt x="84" y="103"/>
                </a:cubicBezTo>
                <a:lnTo>
                  <a:pt x="84" y="128"/>
                </a:lnTo>
                <a:close/>
                <a:moveTo>
                  <a:pt x="80" y="88"/>
                </a:move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cubicBezTo>
                  <a:pt x="84" y="96"/>
                  <a:pt x="80" y="92"/>
                  <a:pt x="80" y="88"/>
                </a:cubicBezTo>
                <a:moveTo>
                  <a:pt x="128" y="88"/>
                </a:moveTo>
                <a:cubicBezTo>
                  <a:pt x="128" y="109"/>
                  <a:pt x="112" y="126"/>
                  <a:pt x="92" y="128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9" y="102"/>
                  <a:pt x="104" y="95"/>
                  <a:pt x="104" y="88"/>
                </a:cubicBezTo>
                <a:cubicBezTo>
                  <a:pt x="104" y="87"/>
                  <a:pt x="104" y="85"/>
                  <a:pt x="103" y="84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7" y="77"/>
                  <a:pt x="128" y="82"/>
                  <a:pt x="128" y="88"/>
                </a:cubicBezTo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8483813" y="3435133"/>
            <a:ext cx="2834911" cy="2874102"/>
            <a:chOff x="7519242" y="1396555"/>
            <a:chExt cx="2834911" cy="2874102"/>
          </a:xfrm>
        </p:grpSpPr>
        <p:sp>
          <p:nvSpPr>
            <p:cNvPr id="16" name="Elipse 15"/>
            <p:cNvSpPr/>
            <p:nvPr/>
          </p:nvSpPr>
          <p:spPr>
            <a:xfrm>
              <a:off x="7519242" y="1396555"/>
              <a:ext cx="2834911" cy="2874102"/>
            </a:xfrm>
            <a:prstGeom prst="ellipse">
              <a:avLst/>
            </a:prstGeom>
            <a:effectLst>
              <a:outerShdw blurRad="660400" dist="50800" dir="5400000" algn="ctr" rotWithShape="0">
                <a:schemeClr val="accent4">
                  <a:lumMod val="50000"/>
                </a:scheme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7934405" y="1817457"/>
              <a:ext cx="2004585" cy="2032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Garantiza </a:t>
              </a:r>
              <a:r>
                <a:rPr lang="es-CO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un sistema de contrapesos que permite conciliar los diferentes intereses en procura de alcanzar los objetivos empresariales propuestos</a:t>
              </a:r>
              <a:r>
                <a:rPr lang="es-ES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CO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CuadroTexto 23"/>
          <p:cNvSpPr txBox="1"/>
          <p:nvPr/>
        </p:nvSpPr>
        <p:spPr>
          <a:xfrm>
            <a:off x="4961168" y="4152237"/>
            <a:ext cx="62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Peso</a:t>
            </a:r>
            <a:endParaRPr lang="es-CO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921743" y="3666598"/>
            <a:ext cx="126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Contrapeso</a:t>
            </a:r>
            <a:endParaRPr lang="es-CO" dirty="0"/>
          </a:p>
        </p:txBody>
      </p:sp>
      <p:sp>
        <p:nvSpPr>
          <p:cNvPr id="27" name="Rectángulo 26"/>
          <p:cNvSpPr/>
          <p:nvPr/>
        </p:nvSpPr>
        <p:spPr>
          <a:xfrm>
            <a:off x="5759777" y="5383798"/>
            <a:ext cx="344732" cy="749285"/>
          </a:xfrm>
          <a:prstGeom prst="rect">
            <a:avLst/>
          </a:prstGeom>
          <a:effectLst>
            <a:outerShdw blurRad="177800" dist="50800" dir="5400000" algn="ctr" rotWithShape="0">
              <a:schemeClr val="bg2">
                <a:lumMod val="10000"/>
                <a:alpha val="7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Flecha abajo 29"/>
          <p:cNvSpPr/>
          <p:nvPr/>
        </p:nvSpPr>
        <p:spPr>
          <a:xfrm>
            <a:off x="5099379" y="4579341"/>
            <a:ext cx="405203" cy="810026"/>
          </a:xfrm>
          <a:prstGeom prst="downArrow">
            <a:avLst/>
          </a:prstGeom>
          <a:solidFill>
            <a:srgbClr val="92D050"/>
          </a:solidFill>
          <a:effectLst>
            <a:outerShdw blurRad="177800" dist="50800" dir="5400000" algn="ctr" rotWithShape="0">
              <a:schemeClr val="bg2">
                <a:lumMod val="10000"/>
                <a:alpha val="7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Menos 30"/>
          <p:cNvSpPr/>
          <p:nvPr/>
        </p:nvSpPr>
        <p:spPr>
          <a:xfrm rot="20308258">
            <a:off x="4768030" y="5070635"/>
            <a:ext cx="2377656" cy="364239"/>
          </a:xfrm>
          <a:prstGeom prst="mathMinus">
            <a:avLst/>
          </a:prstGeom>
          <a:effectLst>
            <a:outerShdw blurRad="177800" dist="50800" dir="5400000" algn="ctr" rotWithShape="0">
              <a:schemeClr val="bg2">
                <a:lumMod val="10000"/>
                <a:alpha val="7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D17CABB5-F935-AF4A-B7CF-B6F4FCA49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125" y="191294"/>
            <a:ext cx="752871" cy="764164"/>
          </a:xfrm>
          <a:prstGeom prst="rect">
            <a:avLst/>
          </a:prstGeom>
        </p:spPr>
      </p:pic>
      <p:sp>
        <p:nvSpPr>
          <p:cNvPr id="28" name="Flecha abajo 27"/>
          <p:cNvSpPr/>
          <p:nvPr/>
        </p:nvSpPr>
        <p:spPr>
          <a:xfrm>
            <a:off x="6315898" y="4043969"/>
            <a:ext cx="405203" cy="81002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177800" dist="50800" dir="5400000" algn="ctr" rotWithShape="0">
              <a:schemeClr val="bg2">
                <a:lumMod val="10000"/>
                <a:alpha val="7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0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D22D009-F2F7-D14B-AB3C-8AAC2FC78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B9F3CA3-2937-4A41-A334-8294D538A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722"/>
          <a:stretch/>
        </p:blipFill>
        <p:spPr>
          <a:xfrm>
            <a:off x="-19" y="38119"/>
            <a:ext cx="12167419" cy="2305512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xmlns="" id="{807BB599-C8ED-5747-B8CC-8BB8DC72A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888" y="2326471"/>
            <a:ext cx="785203" cy="319689"/>
          </a:xfrm>
          <a:prstGeom prst="rect">
            <a:avLst/>
          </a:prstGeom>
        </p:spPr>
      </p:pic>
      <p:sp>
        <p:nvSpPr>
          <p:cNvPr id="32" name="Triángulo isósceles 31"/>
          <p:cNvSpPr/>
          <p:nvPr/>
        </p:nvSpPr>
        <p:spPr>
          <a:xfrm rot="10800000">
            <a:off x="4704205" y="1589808"/>
            <a:ext cx="5026138" cy="2605715"/>
          </a:xfrm>
          <a:prstGeom prst="triangle">
            <a:avLst/>
          </a:prstGeom>
          <a:noFill/>
          <a:ln>
            <a:solidFill>
              <a:schemeClr val="accent2"/>
            </a:solidFill>
            <a:prstDash val="lg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436693" y="4195523"/>
            <a:ext cx="2441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Ejecuta políticas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, estrategias y controles, 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establecidos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762399" y="4289822"/>
            <a:ext cx="219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Establece política y mandato de propiedad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4894649" y="2293029"/>
            <a:ext cx="4786731" cy="4434848"/>
            <a:chOff x="2727657" y="1697297"/>
            <a:chExt cx="5145113" cy="4939402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xmlns="" id="{0BB930B0-FDE5-D146-AA9B-B67C9406D620}"/>
                </a:ext>
              </a:extLst>
            </p:cNvPr>
            <p:cNvSpPr/>
            <p:nvPr/>
          </p:nvSpPr>
          <p:spPr>
            <a:xfrm>
              <a:off x="2737702" y="1697297"/>
              <a:ext cx="5007406" cy="49394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s-CO" sz="1675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</a:t>
              </a:r>
            </a:p>
            <a:p>
              <a:r>
                <a:rPr lang="es-CO" sz="1675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</a:t>
              </a:r>
              <a:endParaRPr sz="22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4295794" y="6050940"/>
              <a:ext cx="1987931" cy="51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3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EJECUCIÓN ESTRATEGIA Y GENERACIÓN DE INFORMACIÓN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727657" y="4070731"/>
              <a:ext cx="1584175" cy="283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6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ADMINISTRACIÓN</a:t>
              </a: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6288595" y="4052291"/>
              <a:ext cx="1584175" cy="283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6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PROPIEDAD</a:t>
              </a: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4455824" y="2092155"/>
              <a:ext cx="1584175" cy="283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6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JUNTA DIRECTIVA</a:t>
              </a:r>
            </a:p>
          </p:txBody>
        </p:sp>
      </p:grpSp>
      <p:sp>
        <p:nvSpPr>
          <p:cNvPr id="60" name="Triángulo isósceles 59"/>
          <p:cNvSpPr/>
          <p:nvPr/>
        </p:nvSpPr>
        <p:spPr>
          <a:xfrm rot="5400000">
            <a:off x="2405008" y="2466033"/>
            <a:ext cx="4051593" cy="4092160"/>
          </a:xfrm>
          <a:prstGeom prst="triangle">
            <a:avLst/>
          </a:prstGeom>
          <a:noFill/>
          <a:ln>
            <a:prstDash val="lg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riángulo isósceles 60"/>
          <p:cNvSpPr/>
          <p:nvPr/>
        </p:nvSpPr>
        <p:spPr>
          <a:xfrm rot="16200000">
            <a:off x="7926523" y="2355042"/>
            <a:ext cx="4051593" cy="4296949"/>
          </a:xfrm>
          <a:prstGeom prst="triangle">
            <a:avLst/>
          </a:prstGeom>
          <a:noFill/>
          <a:ln>
            <a:prstDash val="lgDash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6CE95750-1889-8D4F-A9E1-0F3A97BE82D0}"/>
              </a:ext>
            </a:extLst>
          </p:cNvPr>
          <p:cNvSpPr txBox="1"/>
          <p:nvPr/>
        </p:nvSpPr>
        <p:spPr>
          <a:xfrm>
            <a:off x="226171" y="2874166"/>
            <a:ext cx="2107583" cy="160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es-CO" sz="24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Instancias </a:t>
            </a:r>
            <a:r>
              <a:rPr lang="es-CO" sz="24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toma de decisiones y control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86352" y="2405633"/>
            <a:ext cx="36889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Dirige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y controla la empresa. </a:t>
            </a:r>
            <a:endParaRPr lang="es-CO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Señala políticas y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estrategias a fin de crear valor económico y social</a:t>
            </a:r>
            <a:endParaRPr lang="es-CO" sz="1400" dirty="0"/>
          </a:p>
        </p:txBody>
      </p:sp>
      <p:sp>
        <p:nvSpPr>
          <p:cNvPr id="4" name="Rectángulo 3"/>
          <p:cNvSpPr/>
          <p:nvPr/>
        </p:nvSpPr>
        <p:spPr>
          <a:xfrm>
            <a:off x="3659019" y="1073497"/>
            <a:ext cx="632641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00"/>
              </a:lnSpc>
            </a:pPr>
            <a:r>
              <a:rPr lang="es-CO" sz="3200" b="1" spc="-40" dirty="0">
                <a:latin typeface="Arial" charset="0"/>
                <a:ea typeface="Arial" charset="0"/>
                <a:cs typeface="Arial" charset="0"/>
              </a:rPr>
              <a:t>MODELO</a:t>
            </a:r>
            <a:r>
              <a:rPr lang="es-CO" sz="3200" b="1" spc="-4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Gobierno Corporativo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2603321" y="2408653"/>
            <a:ext cx="5372800" cy="71843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8203020" y="4169268"/>
            <a:ext cx="3920670" cy="71843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2486358" y="4217091"/>
            <a:ext cx="3920670" cy="71843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41242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C6D0765-567D-B147-B61D-08FDB6D63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5356266-C6A1-CD47-9127-AE1FFE387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645" y="0"/>
            <a:ext cx="5325355" cy="6705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322A137E-7121-D442-A98F-24F7D66362DA}"/>
              </a:ext>
            </a:extLst>
          </p:cNvPr>
          <p:cNvSpPr txBox="1"/>
          <p:nvPr/>
        </p:nvSpPr>
        <p:spPr>
          <a:xfrm>
            <a:off x="1189921" y="180346"/>
            <a:ext cx="5553236" cy="122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s-CO" sz="24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MODELO  </a:t>
            </a:r>
            <a:r>
              <a:rPr lang="es-CO" sz="20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Gobierno Corporativo </a:t>
            </a:r>
          </a:p>
          <a:p>
            <a:pPr lvl="0">
              <a:lnSpc>
                <a:spcPts val="3000"/>
              </a:lnSpc>
            </a:pPr>
            <a:r>
              <a:rPr lang="es-CO" sz="20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Instancias toma de decisiones y control</a:t>
            </a:r>
          </a:p>
          <a:p>
            <a:pPr lvl="0">
              <a:lnSpc>
                <a:spcPts val="3000"/>
              </a:lnSpc>
            </a:pPr>
            <a:endParaRPr lang="es-ES" sz="2400" b="1" spc="-4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B594A0D0-67F4-2B40-83C3-587D5D09457C}"/>
              </a:ext>
            </a:extLst>
          </p:cNvPr>
          <p:cNvSpPr/>
          <p:nvPr/>
        </p:nvSpPr>
        <p:spPr>
          <a:xfrm rot="10800000">
            <a:off x="281940" y="960015"/>
            <a:ext cx="6007227" cy="4571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4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5E7A4C5C-EB06-4242-924D-70859A90D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072" y="6305914"/>
            <a:ext cx="785203" cy="3196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17CABB5-F935-AF4A-B7CF-B6F4FCA49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95" y="218710"/>
            <a:ext cx="752871" cy="764164"/>
          </a:xfrm>
          <a:prstGeom prst="rect">
            <a:avLst/>
          </a:prstGeom>
        </p:spPr>
      </p:pic>
      <p:cxnSp>
        <p:nvCxnSpPr>
          <p:cNvPr id="10" name="Conector recto 9"/>
          <p:cNvCxnSpPr>
            <a:endCxn id="31" idx="1"/>
          </p:cNvCxnSpPr>
          <p:nvPr/>
        </p:nvCxnSpPr>
        <p:spPr>
          <a:xfrm>
            <a:off x="7072113" y="2483562"/>
            <a:ext cx="1099649" cy="262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239053" y="4472608"/>
            <a:ext cx="2595318" cy="985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085761" y="2456266"/>
            <a:ext cx="0" cy="325975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21" idx="3"/>
          </p:cNvCxnSpPr>
          <p:nvPr/>
        </p:nvCxnSpPr>
        <p:spPr>
          <a:xfrm>
            <a:off x="2830595" y="5716024"/>
            <a:ext cx="5378243" cy="53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863764" y="3372338"/>
            <a:ext cx="5452199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824679" y="3372338"/>
            <a:ext cx="0" cy="112644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239053" y="3372338"/>
            <a:ext cx="0" cy="2343686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19" idx="2"/>
          </p:cNvCxnSpPr>
          <p:nvPr/>
        </p:nvCxnSpPr>
        <p:spPr>
          <a:xfrm>
            <a:off x="1863764" y="2947991"/>
            <a:ext cx="46964" cy="265942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877036" y="2170069"/>
            <a:ext cx="1973455" cy="77792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</a:p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Santiago de Cali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877036" y="3856831"/>
            <a:ext cx="1973455" cy="77792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</a:t>
            </a:r>
          </a:p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Propietario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57140" y="5327063"/>
            <a:ext cx="1973455" cy="77792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EMCALI</a:t>
            </a:r>
          </a:p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EICE ESP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272215" y="5315953"/>
            <a:ext cx="1973455" cy="77792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Gerencia General</a:t>
            </a:r>
          </a:p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EMCALI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272215" y="2976235"/>
            <a:ext cx="1973455" cy="77792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</a:p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Distrital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667394" y="2986626"/>
            <a:ext cx="1973455" cy="777922"/>
          </a:xfrm>
          <a:prstGeom prst="rect">
            <a:avLst/>
          </a:prstGeom>
          <a:solidFill>
            <a:schemeClr val="accent1">
              <a:lumMod val="50000"/>
              <a:alpha val="78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Junta Directiva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212706" y="3510253"/>
            <a:ext cx="2730176" cy="2549026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effectLst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Comités Gerencia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Gerencia General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Secretaría General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Área Financiera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Área Gestión Humana y Activos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Comercial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 Información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Abastecimiento Empresarial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UENAA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UENE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UENT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Interno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8171762" y="1678886"/>
            <a:ext cx="2768872" cy="1614607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effectLst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Comités de Junta Directiva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Gobierno Corporativo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Auditoría, Financiero e Inversión 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UENAA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UENE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UENT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4617749" y="4043796"/>
            <a:ext cx="1630519" cy="7281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Comité</a:t>
            </a:r>
          </a:p>
          <a:p>
            <a:pPr algn="ctr"/>
            <a:r>
              <a:rPr lang="es-CO" dirty="0" smtClean="0">
                <a:solidFill>
                  <a:schemeClr val="tx1"/>
                </a:solidFill>
              </a:rPr>
              <a:t>Coordinador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5664110" y="5316317"/>
            <a:ext cx="1973455" cy="777922"/>
          </a:xfrm>
          <a:prstGeom prst="rect">
            <a:avLst/>
          </a:prstGeom>
          <a:solidFill>
            <a:schemeClr val="accent1">
              <a:lumMod val="50000"/>
              <a:alpha val="78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</a:p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Gerencia General</a:t>
            </a:r>
          </a:p>
        </p:txBody>
      </p:sp>
    </p:spTree>
    <p:extLst>
      <p:ext uri="{BB962C8B-B14F-4D97-AF65-F5344CB8AC3E}">
        <p14:creationId xmlns:p14="http://schemas.microsoft.com/office/powerpoint/2010/main" val="39683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56556" y="1668981"/>
            <a:ext cx="5865069" cy="4685174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51521" y="2713336"/>
            <a:ext cx="5184474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El SGC es el conjunto de instrumentos, herramientas, documentos y disposiciones que forman un </a:t>
            </a: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sistema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información, recoge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interactúa e integra medidas, estándares, recomendaciones y prácticas mundiales  que opera como soporte para 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equilibrar la relación entre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 representación de la propiedad y la gestión de la empresa.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A421EEE-AC47-364F-A742-0858E6344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5" y="227100"/>
            <a:ext cx="849813" cy="8625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F438406-0B65-7649-8DBE-56148BDCB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6" y="2787401"/>
            <a:ext cx="412226" cy="3270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C48D75B-E521-9B4D-83A2-90C5BCE32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234294" y="1569920"/>
            <a:ext cx="5687331" cy="1537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1615D00-BFCA-0D41-9E14-933FCA41E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056556" y="6277299"/>
            <a:ext cx="5687331" cy="153712"/>
          </a:xfrm>
          <a:prstGeom prst="rect">
            <a:avLst/>
          </a:prstGeom>
        </p:spPr>
      </p:pic>
      <p:grpSp>
        <p:nvGrpSpPr>
          <p:cNvPr id="44" name="Grupo 43"/>
          <p:cNvGrpSpPr/>
          <p:nvPr/>
        </p:nvGrpSpPr>
        <p:grpSpPr>
          <a:xfrm>
            <a:off x="6424132" y="1569920"/>
            <a:ext cx="4658616" cy="4595349"/>
            <a:chOff x="3590001" y="1697297"/>
            <a:chExt cx="5007406" cy="4939402"/>
          </a:xfrm>
        </p:grpSpPr>
        <p:sp>
          <p:nvSpPr>
            <p:cNvPr id="45" name="object 8">
              <a:extLst>
                <a:ext uri="{FF2B5EF4-FFF2-40B4-BE49-F238E27FC236}">
                  <a16:creationId xmlns:a16="http://schemas.microsoft.com/office/drawing/2014/main" xmlns="" id="{0BB930B0-FDE5-D146-AA9B-B67C9406D620}"/>
                </a:ext>
              </a:extLst>
            </p:cNvPr>
            <p:cNvSpPr/>
            <p:nvPr/>
          </p:nvSpPr>
          <p:spPr>
            <a:xfrm>
              <a:off x="3590001" y="1697297"/>
              <a:ext cx="5007406" cy="49394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s-CO" sz="1675" dirty="0"/>
                <a:t>                                </a:t>
              </a:r>
            </a:p>
            <a:p>
              <a:r>
                <a:rPr lang="es-CO" sz="1675" dirty="0"/>
                <a:t>                                    </a:t>
              </a:r>
              <a:endParaRPr sz="2233" b="1" dirty="0"/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5169074" y="5974318"/>
              <a:ext cx="1987931" cy="51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3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EJECUCIÓN ESTRATEGIA Y GENERACIÓN DE INFORMACIÓN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4304329" y="5373216"/>
              <a:ext cx="1584175" cy="283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6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ADMINISTRACIÓN</a:t>
              </a: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6464162" y="5371054"/>
              <a:ext cx="1584175" cy="283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6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PROPIEDAD</a:t>
              </a: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5301616" y="3094044"/>
              <a:ext cx="1584175" cy="283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6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JUNTA DIRECTIVA</a:t>
              </a:r>
            </a:p>
          </p:txBody>
        </p:sp>
      </p:grpSp>
      <p:sp>
        <p:nvSpPr>
          <p:cNvPr id="50" name="Elipse 49"/>
          <p:cNvSpPr/>
          <p:nvPr/>
        </p:nvSpPr>
        <p:spPr>
          <a:xfrm rot="20144662">
            <a:off x="5747723" y="2818550"/>
            <a:ext cx="5893872" cy="2524017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071" tIns="42535" rIns="85071" bIns="425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675"/>
          </a:p>
        </p:txBody>
      </p:sp>
      <p:sp>
        <p:nvSpPr>
          <p:cNvPr id="51" name="Elipse 50"/>
          <p:cNvSpPr/>
          <p:nvPr/>
        </p:nvSpPr>
        <p:spPr>
          <a:xfrm rot="5400000">
            <a:off x="6153806" y="2587935"/>
            <a:ext cx="5056295" cy="274184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071" tIns="42535" rIns="85071" bIns="425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675"/>
          </a:p>
        </p:txBody>
      </p:sp>
      <p:grpSp>
        <p:nvGrpSpPr>
          <p:cNvPr id="52" name="Grupo 51"/>
          <p:cNvGrpSpPr/>
          <p:nvPr/>
        </p:nvGrpSpPr>
        <p:grpSpPr>
          <a:xfrm>
            <a:off x="6425914" y="1569920"/>
            <a:ext cx="4658616" cy="4595349"/>
            <a:chOff x="3626405" y="1697297"/>
            <a:chExt cx="5007406" cy="4939402"/>
          </a:xfrm>
        </p:grpSpPr>
        <p:sp>
          <p:nvSpPr>
            <p:cNvPr id="53" name="object 8">
              <a:extLst>
                <a:ext uri="{FF2B5EF4-FFF2-40B4-BE49-F238E27FC236}">
                  <a16:creationId xmlns:a16="http://schemas.microsoft.com/office/drawing/2014/main" xmlns="" id="{0BB930B0-FDE5-D146-AA9B-B67C9406D620}"/>
                </a:ext>
              </a:extLst>
            </p:cNvPr>
            <p:cNvSpPr/>
            <p:nvPr/>
          </p:nvSpPr>
          <p:spPr>
            <a:xfrm>
              <a:off x="3626405" y="1697297"/>
              <a:ext cx="5007406" cy="49394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s-CO" sz="1675" dirty="0"/>
                <a:t>                                </a:t>
              </a:r>
            </a:p>
            <a:p>
              <a:r>
                <a:rPr lang="es-CO" sz="1675" dirty="0"/>
                <a:t>                                    </a:t>
              </a:r>
              <a:endParaRPr sz="2233" b="1" dirty="0"/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5203765" y="5974318"/>
              <a:ext cx="1987931" cy="51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3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EJECUCIÓN ESTRATEGIA Y GENERACIÓN DE INFORMACIÓN</a:t>
              </a: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4304329" y="5373216"/>
              <a:ext cx="1584175" cy="283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6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ADMINISTRACIÓN</a:t>
              </a: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6464162" y="5371054"/>
              <a:ext cx="1584175" cy="283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6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PROPIEDAD</a:t>
              </a: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5301616" y="3094044"/>
              <a:ext cx="1584175" cy="283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16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JUNTA DIRECTIVA</a:t>
              </a:r>
            </a:p>
          </p:txBody>
        </p:sp>
      </p:grpSp>
      <p:sp>
        <p:nvSpPr>
          <p:cNvPr id="58" name="Elipse 57"/>
          <p:cNvSpPr/>
          <p:nvPr/>
        </p:nvSpPr>
        <p:spPr>
          <a:xfrm rot="1555264">
            <a:off x="5958254" y="2702047"/>
            <a:ext cx="6200401" cy="23675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071" tIns="42535" rIns="85071" bIns="425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675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601DC03-CF88-8C4F-B70B-57C8A5759C9E}"/>
              </a:ext>
            </a:extLst>
          </p:cNvPr>
          <p:cNvSpPr txBox="1"/>
          <p:nvPr/>
        </p:nvSpPr>
        <p:spPr>
          <a:xfrm>
            <a:off x="1302361" y="389560"/>
            <a:ext cx="8777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s-CO" sz="24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SISTEMA  Gobierno Corporativo </a:t>
            </a:r>
          </a:p>
          <a:p>
            <a:pPr lvl="0">
              <a:lnSpc>
                <a:spcPts val="3000"/>
              </a:lnSpc>
            </a:pPr>
            <a:r>
              <a:rPr lang="es-CO" sz="24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Elementos toma de decisiones y control</a:t>
            </a:r>
          </a:p>
        </p:txBody>
      </p:sp>
    </p:spTree>
    <p:extLst>
      <p:ext uri="{BB962C8B-B14F-4D97-AF65-F5344CB8AC3E}">
        <p14:creationId xmlns:p14="http://schemas.microsoft.com/office/powerpoint/2010/main" val="12374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E601DC03-CF88-8C4F-B70B-57C8A5759C9E}"/>
              </a:ext>
            </a:extLst>
          </p:cNvPr>
          <p:cNvSpPr txBox="1"/>
          <p:nvPr/>
        </p:nvSpPr>
        <p:spPr>
          <a:xfrm>
            <a:off x="1302361" y="389560"/>
            <a:ext cx="8777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s-CO" sz="24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SISTEMA  Gobierno Corporativo </a:t>
            </a:r>
          </a:p>
          <a:p>
            <a:pPr lvl="0">
              <a:lnSpc>
                <a:spcPts val="3000"/>
              </a:lnSpc>
            </a:pPr>
            <a:r>
              <a:rPr lang="es-CO" sz="24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Elementos toma de decisiones y control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28F06090-E343-C24F-86AF-88885947E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5" y="227100"/>
            <a:ext cx="849813" cy="862560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2390383" y="4676392"/>
            <a:ext cx="2330768" cy="44619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Estatuto Orgánico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2389479" y="5197870"/>
            <a:ext cx="2345849" cy="77792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Convenio Marco de Gobernabilidad</a:t>
            </a:r>
            <a:endParaRPr lang="es-CO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2389479" y="6060852"/>
            <a:ext cx="2345849" cy="3317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Estatutos Internos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121878" y="3147486"/>
            <a:ext cx="2088108" cy="7779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endParaRPr lang="es-CO" sz="16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21878" y="1627668"/>
            <a:ext cx="2088108" cy="77792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2389479" y="2878429"/>
            <a:ext cx="4624322" cy="148101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Políticas:</a:t>
            </a:r>
          </a:p>
          <a:p>
            <a:pPr marL="342900" indent="-342900">
              <a:buAutoNum type="arabicPeriod"/>
            </a:pPr>
            <a:r>
              <a:rPr lang="es-CO" sz="16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 y revelación información</a:t>
            </a:r>
          </a:p>
          <a:p>
            <a:pPr marL="342900" indent="-342900">
              <a:buAutoNum type="arabicPeriod"/>
            </a:pPr>
            <a:r>
              <a:rPr lang="es-CO" sz="16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Conflicto de Intereses</a:t>
            </a:r>
          </a:p>
          <a:p>
            <a:pPr marL="342900" indent="-342900">
              <a:buAutoNum type="arabicPeriod"/>
            </a:pPr>
            <a:r>
              <a:rPr lang="es-CO" sz="16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</a:p>
          <a:p>
            <a:pPr marL="342900" indent="-342900">
              <a:buAutoNum type="arabicPeriod"/>
            </a:pPr>
            <a:r>
              <a:rPr lang="es-CO" sz="16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2389479" y="1360819"/>
            <a:ext cx="4624322" cy="127775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Anexo:</a:t>
            </a:r>
          </a:p>
          <a:p>
            <a:pPr marL="342900" indent="-342900">
              <a:buAutoNum type="arabicPeriod"/>
            </a:pPr>
            <a:r>
              <a:rPr lang="es-CO" sz="16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Gobierno Corporativo</a:t>
            </a:r>
          </a:p>
          <a:p>
            <a:pPr marL="342900" indent="-342900">
              <a:buAutoNum type="arabicPeriod"/>
            </a:pPr>
            <a:r>
              <a:rPr lang="es-CO" sz="16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Junta Directiva</a:t>
            </a:r>
          </a:p>
          <a:p>
            <a:pPr marL="342900" indent="-342900">
              <a:buAutoNum type="arabicPeriod"/>
            </a:pPr>
            <a:r>
              <a:rPr lang="es-CO" sz="16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Comités Junta Directiva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121878" y="5157571"/>
            <a:ext cx="2088108" cy="77792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  <a:endParaRPr lang="es-CO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4914821" y="4549482"/>
            <a:ext cx="3824270" cy="199410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Modelo Operativo de la Junta Directiva</a:t>
            </a:r>
          </a:p>
          <a:p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para evaluación JD y Comités</a:t>
            </a:r>
          </a:p>
          <a:p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Grupos de Interés</a:t>
            </a:r>
          </a:p>
          <a:p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8945328" y="4632615"/>
            <a:ext cx="2692188" cy="40689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Plan Anual Trabajo</a:t>
            </a:r>
            <a:endParaRPr lang="es-CO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8945327" y="5068139"/>
            <a:ext cx="2692189" cy="3075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Agenda Anual Trabajo</a:t>
            </a:r>
            <a:endParaRPr lang="es-CO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8945328" y="5892862"/>
            <a:ext cx="2692188" cy="47692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50" dirty="0" smtClean="0">
                <a:latin typeface="Arial" panose="020B0604020202020204" pitchFamily="34" charset="0"/>
                <a:cs typeface="Arial" panose="020B0604020202020204" pitchFamily="34" charset="0"/>
              </a:rPr>
              <a:t>Flujograma</a:t>
            </a:r>
            <a:endParaRPr lang="es-CO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8945327" y="5442080"/>
            <a:ext cx="2692189" cy="40710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27000">
              <a:schemeClr val="bg1"/>
            </a:glow>
            <a:outerShdw blurRad="330200" dist="38100" dir="5400000" algn="ct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50" dirty="0">
                <a:latin typeface="Arial" panose="020B0604020202020204" pitchFamily="34" charset="0"/>
                <a:cs typeface="Arial" panose="020B0604020202020204" pitchFamily="34" charset="0"/>
              </a:rPr>
              <a:t>Planes Implementación.</a:t>
            </a:r>
          </a:p>
        </p:txBody>
      </p:sp>
    </p:spTree>
    <p:extLst>
      <p:ext uri="{BB962C8B-B14F-4D97-AF65-F5344CB8AC3E}">
        <p14:creationId xmlns:p14="http://schemas.microsoft.com/office/powerpoint/2010/main" val="25096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1032E45-1A25-C946-B139-5B303D891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0" b="56555"/>
          <a:stretch/>
        </p:blipFill>
        <p:spPr>
          <a:xfrm>
            <a:off x="0" y="0"/>
            <a:ext cx="12168821" cy="1839557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 rot="16200000">
            <a:off x="-1120682" y="4213056"/>
            <a:ext cx="4275883" cy="5688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- Información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1421043" y="1839557"/>
            <a:ext cx="9459421" cy="60441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Modelo - Instancias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160" y="2556440"/>
            <a:ext cx="3861778" cy="2785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969" y="3511279"/>
            <a:ext cx="3861778" cy="2785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969" y="5665923"/>
            <a:ext cx="3861778" cy="2785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115" y="3513671"/>
            <a:ext cx="4109983" cy="29119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1113" y="5665924"/>
            <a:ext cx="4109983" cy="2785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flipH="1">
            <a:off x="326829" y="1071061"/>
            <a:ext cx="567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Integración Modelo y Sistema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161" y="2875576"/>
            <a:ext cx="3861778" cy="4573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6970" y="3847293"/>
            <a:ext cx="3861778" cy="17364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8303" y="3937948"/>
            <a:ext cx="4132795" cy="11327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6968" y="6040574"/>
            <a:ext cx="4336287" cy="398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8303" y="6040574"/>
            <a:ext cx="4263286" cy="4991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347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A06B5DE-F7C0-F543-A623-A44884A4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A84D6C8-5C96-BF44-AE9C-0612D679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BBA-0C2C-B040-A9E0-38F42A582C06}" type="slidenum">
              <a:rPr lang="es-ES" smtClean="0"/>
              <a:t>8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9B3BF5C-ED61-8A4C-8B1E-630DE103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332" y="0"/>
            <a:ext cx="4969667" cy="67214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6A96DE7-B11D-CC4E-9919-BAAB27BD5449}"/>
              </a:ext>
            </a:extLst>
          </p:cNvPr>
          <p:cNvSpPr/>
          <p:nvPr/>
        </p:nvSpPr>
        <p:spPr>
          <a:xfrm rot="10800000">
            <a:off x="381006" y="850770"/>
            <a:ext cx="6007227" cy="4571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84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0C202B8-1111-4945-B030-B515AC6E5087}"/>
              </a:ext>
            </a:extLst>
          </p:cNvPr>
          <p:cNvSpPr txBox="1"/>
          <p:nvPr/>
        </p:nvSpPr>
        <p:spPr>
          <a:xfrm>
            <a:off x="1293135" y="285425"/>
            <a:ext cx="5553236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s-ES_tradnl" sz="2400" b="1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CUMPLIMIENTO</a:t>
            </a:r>
            <a:endParaRPr lang="es-ES_tradnl" sz="2400" b="1" spc="-4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12C9D84-E1EC-694B-B5C5-C21A383CE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449" y="326422"/>
            <a:ext cx="412226" cy="3270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E88C13A-3BFB-6D4A-9EF8-538027566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799" y="6309756"/>
            <a:ext cx="785203" cy="3196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17CABB5-F935-AF4A-B7CF-B6F4FCA49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41" y="179181"/>
            <a:ext cx="684186" cy="694449"/>
          </a:xfrm>
          <a:prstGeom prst="rect">
            <a:avLst/>
          </a:prstGeom>
        </p:spPr>
      </p:pic>
      <p:sp>
        <p:nvSpPr>
          <p:cNvPr id="16" name="Rectángulo redondeado 15">
            <a:hlinkClick r:id="rId7" action="ppaction://hlinkfile"/>
          </p:cNvPr>
          <p:cNvSpPr/>
          <p:nvPr/>
        </p:nvSpPr>
        <p:spPr>
          <a:xfrm flipH="1">
            <a:off x="160803" y="1199832"/>
            <a:ext cx="3069823" cy="4340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glow rad="127000">
              <a:schemeClr val="bg1"/>
            </a:glow>
            <a:outerShdw blurRad="317500" dist="50800" dir="5400000" sx="106000" sy="106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chemeClr val="tx1"/>
                </a:solidFill>
              </a:rPr>
              <a:t> Decreto </a:t>
            </a:r>
            <a:r>
              <a:rPr lang="es-CO" sz="1600" dirty="0">
                <a:solidFill>
                  <a:schemeClr val="tx1"/>
                </a:solidFill>
                <a:hlinkClick r:id="rId8" action="ppaction://hlinkfile"/>
              </a:rPr>
              <a:t>1510</a:t>
            </a:r>
            <a:r>
              <a:rPr lang="es-CO" sz="1600" dirty="0">
                <a:solidFill>
                  <a:schemeClr val="tx1"/>
                </a:solidFill>
              </a:rPr>
              <a:t> de 2021; 97%</a:t>
            </a:r>
          </a:p>
          <a:p>
            <a:r>
              <a:rPr lang="es-CO" sz="1600" dirty="0">
                <a:solidFill>
                  <a:schemeClr val="tx1"/>
                </a:solidFill>
              </a:rPr>
              <a:t>(2021)</a:t>
            </a:r>
          </a:p>
        </p:txBody>
      </p:sp>
      <p:sp>
        <p:nvSpPr>
          <p:cNvPr id="17" name="Rectángulo redondeado 16"/>
          <p:cNvSpPr/>
          <p:nvPr/>
        </p:nvSpPr>
        <p:spPr>
          <a:xfrm flipH="1">
            <a:off x="165255" y="1687762"/>
            <a:ext cx="3557429" cy="4242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glow rad="127000">
              <a:schemeClr val="bg1"/>
            </a:glow>
            <a:outerShdw blurRad="317500" dist="50800" dir="5400000" sx="106000" sy="106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/>
                </a:solidFill>
              </a:rPr>
              <a:t> </a:t>
            </a:r>
            <a:r>
              <a:rPr lang="es-CO" sz="1600" dirty="0" smtClean="0">
                <a:solidFill>
                  <a:schemeClr val="tx1"/>
                </a:solidFill>
                <a:hlinkClick r:id="rId9" action="ppaction://hlinkfile"/>
              </a:rPr>
              <a:t>Código</a:t>
            </a:r>
            <a:r>
              <a:rPr lang="es-CO" sz="1600" dirty="0" smtClean="0">
                <a:solidFill>
                  <a:schemeClr val="tx1"/>
                </a:solidFill>
              </a:rPr>
              <a:t> Gobierno Corporativo; 100%</a:t>
            </a:r>
          </a:p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(2020)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>
            <a:hlinkClick r:id="rId10" action="ppaction://hlinkfile"/>
          </p:cNvPr>
          <p:cNvSpPr/>
          <p:nvPr/>
        </p:nvSpPr>
        <p:spPr>
          <a:xfrm flipH="1">
            <a:off x="196482" y="3546722"/>
            <a:ext cx="5940247" cy="4891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glow rad="127000">
              <a:schemeClr val="bg1"/>
            </a:glow>
            <a:outerShdw blurRad="317500" dist="50800" dir="5400000" sx="106000" sy="106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/>
                </a:solidFill>
              </a:rPr>
              <a:t>Código País; Adopción voluntaria </a:t>
            </a:r>
            <a:r>
              <a:rPr lang="es-CO" sz="1600" dirty="0" smtClean="0">
                <a:solidFill>
                  <a:schemeClr val="tx1"/>
                </a:solidFill>
                <a:hlinkClick r:id="rId11" action="ppaction://hlinkfile"/>
              </a:rPr>
              <a:t>(</a:t>
            </a:r>
            <a:r>
              <a:rPr lang="es-CO" sz="1600" dirty="0" smtClean="0">
                <a:solidFill>
                  <a:schemeClr val="tx1"/>
                </a:solidFill>
              </a:rPr>
              <a:t>2015)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9" name="Rectángulo redondeado 18">
            <a:hlinkClick r:id="rId12" action="ppaction://hlinkfile"/>
          </p:cNvPr>
          <p:cNvSpPr/>
          <p:nvPr/>
        </p:nvSpPr>
        <p:spPr>
          <a:xfrm flipH="1">
            <a:off x="201586" y="4069217"/>
            <a:ext cx="6796096" cy="4933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glow rad="127000">
              <a:schemeClr val="bg1"/>
            </a:glow>
            <a:outerShdw blurRad="317500" dist="50800" dir="5400000" sx="106000" sy="106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 smtClean="0">
              <a:solidFill>
                <a:schemeClr val="tx1"/>
              </a:solidFill>
            </a:endParaRPr>
          </a:p>
          <a:p>
            <a:r>
              <a:rPr lang="es-CO" sz="1600" dirty="0" smtClean="0">
                <a:solidFill>
                  <a:schemeClr val="tx1"/>
                </a:solidFill>
                <a:hlinkClick r:id="rId12" action="ppaction://hlinkfile"/>
              </a:rPr>
              <a:t>Levantamiento</a:t>
            </a:r>
            <a:r>
              <a:rPr lang="es-CO" sz="1600" dirty="0" smtClean="0">
                <a:solidFill>
                  <a:schemeClr val="tx1"/>
                </a:solidFill>
              </a:rPr>
              <a:t> intervención (2013)</a:t>
            </a:r>
          </a:p>
          <a:p>
            <a:pPr algn="ctr"/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20" name="Rectángulo redondeado 19">
            <a:hlinkClick r:id="rId13" action="ppaction://hlinkfile"/>
          </p:cNvPr>
          <p:cNvSpPr/>
          <p:nvPr/>
        </p:nvSpPr>
        <p:spPr>
          <a:xfrm flipH="1">
            <a:off x="201586" y="5588074"/>
            <a:ext cx="9505579" cy="4576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glow rad="127000">
              <a:schemeClr val="bg1"/>
            </a:glow>
            <a:outerShdw blurRad="317500" dist="50800" dir="5400000" sx="106000" sy="106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/>
              <a:t>Código Buen Gobierno Corporativo; Anexo 5 Acuerdo Acreedores (2003)</a:t>
            </a:r>
            <a:endParaRPr lang="es-CO" sz="1600" dirty="0"/>
          </a:p>
        </p:txBody>
      </p:sp>
      <p:sp>
        <p:nvSpPr>
          <p:cNvPr id="21" name="Rectángulo redondeado 20">
            <a:hlinkClick r:id="rId14" action="ppaction://hlinkfile"/>
          </p:cNvPr>
          <p:cNvSpPr/>
          <p:nvPr/>
        </p:nvSpPr>
        <p:spPr>
          <a:xfrm flipH="1">
            <a:off x="211908" y="5113149"/>
            <a:ext cx="8702798" cy="45769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glow rad="127000">
              <a:schemeClr val="bg1"/>
            </a:glow>
            <a:outerShdw blurRad="317500" dist="50800" dir="5400000" sx="106000" sy="106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 smtClean="0"/>
          </a:p>
          <a:p>
            <a:r>
              <a:rPr lang="es-CO" sz="1600" dirty="0" smtClean="0"/>
              <a:t>PEC 2008 - 2012</a:t>
            </a:r>
          </a:p>
          <a:p>
            <a:pPr algn="ctr"/>
            <a:endParaRPr lang="es-CO" sz="1600" dirty="0"/>
          </a:p>
        </p:txBody>
      </p:sp>
      <p:sp>
        <p:nvSpPr>
          <p:cNvPr id="22" name="Rectángulo redondeado 21">
            <a:hlinkClick r:id="rId15" action="ppaction://hlinkfile"/>
          </p:cNvPr>
          <p:cNvSpPr/>
          <p:nvPr/>
        </p:nvSpPr>
        <p:spPr>
          <a:xfrm flipH="1">
            <a:off x="165255" y="3064878"/>
            <a:ext cx="5111674" cy="4660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glow rad="127000">
              <a:schemeClr val="bg1"/>
            </a:glow>
            <a:outerShdw blurRad="317500" dist="50800" dir="5400000" sx="106000" sy="106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/>
                </a:solidFill>
              </a:rPr>
              <a:t>Plan Desarrollo Municipal 2016 – 2019, página 123</a:t>
            </a:r>
          </a:p>
        </p:txBody>
      </p:sp>
      <p:sp>
        <p:nvSpPr>
          <p:cNvPr id="23" name="Rectángulo redondeado 22">
            <a:hlinkClick r:id="rId16" action="ppaction://hlinkfile"/>
          </p:cNvPr>
          <p:cNvSpPr/>
          <p:nvPr/>
        </p:nvSpPr>
        <p:spPr>
          <a:xfrm flipH="1">
            <a:off x="202190" y="4584708"/>
            <a:ext cx="7742825" cy="51121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glow rad="127000">
              <a:schemeClr val="bg1"/>
            </a:glow>
            <a:outerShdw blurRad="317500" dist="50800" dir="5400000" sx="106000" sy="106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/>
              <a:t>PEC 2013 - 2017</a:t>
            </a:r>
          </a:p>
        </p:txBody>
      </p:sp>
      <p:sp>
        <p:nvSpPr>
          <p:cNvPr id="24" name="Rectángulo redondeado 23">
            <a:hlinkClick r:id="rId17" action="ppaction://hlinkfile"/>
          </p:cNvPr>
          <p:cNvSpPr/>
          <p:nvPr/>
        </p:nvSpPr>
        <p:spPr>
          <a:xfrm flipH="1">
            <a:off x="174363" y="2585054"/>
            <a:ext cx="4547879" cy="4640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glow rad="127000">
              <a:schemeClr val="bg1"/>
            </a:glow>
            <a:outerShdw blurRad="317500" dist="50800" dir="5400000" sx="106000" sy="106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/>
                </a:solidFill>
              </a:rPr>
              <a:t>PEC 2018 </a:t>
            </a:r>
            <a:r>
              <a:rPr lang="es-CO" sz="1600" dirty="0" smtClean="0">
                <a:solidFill>
                  <a:schemeClr val="tx1"/>
                </a:solidFill>
                <a:hlinkClick r:id="rId17" action="ppaction://hlinkfile"/>
              </a:rPr>
              <a:t>-</a:t>
            </a:r>
            <a:r>
              <a:rPr lang="es-CO" sz="1600" dirty="0" smtClean="0">
                <a:solidFill>
                  <a:schemeClr val="tx1"/>
                </a:solidFill>
              </a:rPr>
              <a:t> 2023</a:t>
            </a:r>
          </a:p>
        </p:txBody>
      </p:sp>
      <p:sp>
        <p:nvSpPr>
          <p:cNvPr id="25" name="Rectángulo redondeado 24"/>
          <p:cNvSpPr/>
          <p:nvPr/>
        </p:nvSpPr>
        <p:spPr>
          <a:xfrm flipH="1">
            <a:off x="157951" y="2126067"/>
            <a:ext cx="3953611" cy="466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glow rad="127000">
              <a:schemeClr val="bg1"/>
            </a:glow>
            <a:outerShdw blurRad="317500" dist="50800" dir="5400000" sx="106000" sy="106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 smtClean="0">
                <a:solidFill>
                  <a:schemeClr val="tx1"/>
                </a:solidFill>
              </a:rPr>
              <a:t>Plan de Desarrollo Municipal  2020-2023 </a:t>
            </a:r>
            <a:endParaRPr lang="es-MX" sz="1600" dirty="0">
              <a:solidFill>
                <a:schemeClr val="tx1"/>
              </a:solidFill>
            </a:endParaRPr>
          </a:p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 </a:t>
            </a:r>
            <a:r>
              <a:rPr lang="es-MX" sz="1600" dirty="0" smtClean="0">
                <a:solidFill>
                  <a:schemeClr val="tx1"/>
                </a:solidFill>
                <a:hlinkClick r:id="rId18" action="ppaction://hlinkfile"/>
              </a:rPr>
              <a:t>Concejo.pdf</a:t>
            </a:r>
            <a:endParaRPr lang="es-C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D11D611-4CDF-B54B-81B9-7121D89F7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5F4F418-BB16-4AD4-943F-3DCC5D757868}">
  <we:reference id="wa104379806" version="1.0.3.0" store="es-ES" storeType="OMEX"/>
  <we:alternateReferences>
    <we:reference id="WA104379806" version="1.0.3.0" store="WA10437980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15429</TotalTime>
  <Words>461</Words>
  <Application>Microsoft Office PowerPoint</Application>
  <PresentationFormat>Panorámica</PresentationFormat>
  <Paragraphs>119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Gerardo Barona Tovar</cp:lastModifiedBy>
  <cp:revision>1215</cp:revision>
  <cp:lastPrinted>2018-09-20T20:41:12Z</cp:lastPrinted>
  <dcterms:created xsi:type="dcterms:W3CDTF">2016-09-20T22:28:02Z</dcterms:created>
  <dcterms:modified xsi:type="dcterms:W3CDTF">2022-06-02T11:40:20Z</dcterms:modified>
</cp:coreProperties>
</file>